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263" r:id="rId2"/>
    <p:sldId id="264" r:id="rId3"/>
    <p:sldId id="266" r:id="rId4"/>
    <p:sldId id="265" r:id="rId5"/>
    <p:sldId id="327" r:id="rId6"/>
    <p:sldId id="339" r:id="rId7"/>
    <p:sldId id="340" r:id="rId8"/>
    <p:sldId id="341" r:id="rId9"/>
    <p:sldId id="342" r:id="rId10"/>
    <p:sldId id="343" r:id="rId11"/>
    <p:sldId id="344" r:id="rId12"/>
    <p:sldId id="345" r:id="rId13"/>
    <p:sldId id="272" r:id="rId14"/>
    <p:sldId id="273" r:id="rId15"/>
    <p:sldId id="285" r:id="rId16"/>
    <p:sldId id="286" r:id="rId17"/>
    <p:sldId id="288" r:id="rId18"/>
    <p:sldId id="289" r:id="rId19"/>
    <p:sldId id="385" r:id="rId20"/>
    <p:sldId id="386" r:id="rId21"/>
    <p:sldId id="391" r:id="rId22"/>
    <p:sldId id="352" r:id="rId23"/>
    <p:sldId id="291" r:id="rId24"/>
    <p:sldId id="290" r:id="rId25"/>
    <p:sldId id="292" r:id="rId26"/>
    <p:sldId id="293" r:id="rId27"/>
    <p:sldId id="294" r:id="rId28"/>
    <p:sldId id="295" r:id="rId29"/>
    <p:sldId id="296" r:id="rId30"/>
    <p:sldId id="297" r:id="rId31"/>
    <p:sldId id="349" r:id="rId32"/>
    <p:sldId id="375" r:id="rId33"/>
    <p:sldId id="275" r:id="rId34"/>
    <p:sldId id="283" r:id="rId35"/>
    <p:sldId id="376" r:id="rId36"/>
    <p:sldId id="284" r:id="rId37"/>
    <p:sldId id="281" r:id="rId38"/>
    <p:sldId id="276" r:id="rId39"/>
    <p:sldId id="378" r:id="rId40"/>
    <p:sldId id="377" r:id="rId41"/>
    <p:sldId id="277" r:id="rId42"/>
    <p:sldId id="279" r:id="rId43"/>
    <p:sldId id="280" r:id="rId44"/>
    <p:sldId id="374" r:id="rId45"/>
    <p:sldId id="379" r:id="rId46"/>
    <p:sldId id="388" r:id="rId47"/>
    <p:sldId id="390" r:id="rId48"/>
    <p:sldId id="387" r:id="rId49"/>
    <p:sldId id="389" r:id="rId50"/>
    <p:sldId id="380" r:id="rId51"/>
    <p:sldId id="287" r:id="rId52"/>
    <p:sldId id="382" r:id="rId53"/>
    <p:sldId id="383" r:id="rId54"/>
    <p:sldId id="381" r:id="rId55"/>
    <p:sldId id="346" r:id="rId56"/>
    <p:sldId id="357" r:id="rId57"/>
    <p:sldId id="348" r:id="rId58"/>
    <p:sldId id="356" r:id="rId59"/>
    <p:sldId id="355" r:id="rId60"/>
    <p:sldId id="358" r:id="rId61"/>
    <p:sldId id="330" r:id="rId62"/>
    <p:sldId id="331" r:id="rId63"/>
    <p:sldId id="332" r:id="rId64"/>
    <p:sldId id="333" r:id="rId65"/>
    <p:sldId id="334" r:id="rId66"/>
    <p:sldId id="336" r:id="rId67"/>
    <p:sldId id="368" r:id="rId68"/>
    <p:sldId id="395" r:id="rId69"/>
    <p:sldId id="396" r:id="rId70"/>
    <p:sldId id="397" r:id="rId71"/>
    <p:sldId id="398" r:id="rId72"/>
    <p:sldId id="399" r:id="rId73"/>
    <p:sldId id="371" r:id="rId74"/>
    <p:sldId id="392" r:id="rId75"/>
    <p:sldId id="369" r:id="rId76"/>
    <p:sldId id="372" r:id="rId77"/>
    <p:sldId id="302" r:id="rId78"/>
    <p:sldId id="322" r:id="rId79"/>
    <p:sldId id="321" r:id="rId80"/>
    <p:sldId id="323" r:id="rId81"/>
    <p:sldId id="301" r:id="rId82"/>
    <p:sldId id="303" r:id="rId83"/>
    <p:sldId id="319" r:id="rId84"/>
    <p:sldId id="325" r:id="rId85"/>
    <p:sldId id="394" r:id="rId86"/>
    <p:sldId id="373" r:id="rId87"/>
    <p:sldId id="393" r:id="rId88"/>
    <p:sldId id="326" r:id="rId89"/>
    <p:sldId id="320" r:id="rId90"/>
    <p:sldId id="298" r:id="rId91"/>
    <p:sldId id="299" r:id="rId92"/>
    <p:sldId id="300" r:id="rId93"/>
    <p:sldId id="256" r:id="rId94"/>
    <p:sldId id="257" r:id="rId95"/>
    <p:sldId id="259" r:id="rId96"/>
    <p:sldId id="260" r:id="rId97"/>
    <p:sldId id="261" r:id="rId98"/>
    <p:sldId id="262" r:id="rId99"/>
    <p:sldId id="308" r:id="rId100"/>
    <p:sldId id="361" r:id="rId101"/>
    <p:sldId id="362" r:id="rId102"/>
    <p:sldId id="400" r:id="rId103"/>
    <p:sldId id="360" r:id="rId10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F27E9-2B3A-428B-9D6C-64B7C7E89DEF}" type="datetimeFigureOut">
              <a:rPr lang="pt-BR" smtClean="0"/>
              <a:t>04/10/2021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47A01-AF07-4C42-B1B3-AB7C931F3782}" type="slidenum">
              <a:rPr lang="pt-BR" smtClean="0"/>
              <a:t>‹nº›</a:t>
            </a:fld>
            <a:endParaRPr lang="pt-BR"/>
          </a:p>
        </p:txBody>
      </p:sp>
    </p:spTree>
    <p:extLst>
      <p:ext uri="{BB962C8B-B14F-4D97-AF65-F5344CB8AC3E}">
        <p14:creationId xmlns:p14="http://schemas.microsoft.com/office/powerpoint/2010/main" val="208893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C4D88876-C8CC-42EC-B9B2-0160DE1BFA42}" type="slidenum">
              <a:rPr lang="pt-BR" smtClean="0"/>
              <a:pPr/>
              <a:t>41</a:t>
            </a:fld>
            <a:endParaRPr lang="pt-BR"/>
          </a:p>
        </p:txBody>
      </p:sp>
    </p:spTree>
    <p:extLst>
      <p:ext uri="{BB962C8B-B14F-4D97-AF65-F5344CB8AC3E}">
        <p14:creationId xmlns:p14="http://schemas.microsoft.com/office/powerpoint/2010/main" val="85447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304776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3310800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D166908-30D2-4BCC-83F1-BD8915DBB571}" type="slidenum">
              <a:rPr lang="pt-BR" smtClean="0"/>
              <a:t>‹nº›</a:t>
            </a:fld>
            <a:endParaRPr lang="pt-B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01082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F1049B2C-A7D1-4626-9BE9-81330F04D6B9}" type="datetimeFigureOut">
              <a:rPr lang="pt-BR" smtClean="0"/>
              <a:t>04/10/2021</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2488425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F1049B2C-A7D1-4626-9BE9-81330F04D6B9}" type="datetimeFigureOut">
              <a:rPr lang="pt-BR" smtClean="0"/>
              <a:t>04/10/2021</a:t>
            </a:fld>
            <a:endParaRPr lang="pt-BR"/>
          </a:p>
        </p:txBody>
      </p:sp>
      <p:sp>
        <p:nvSpPr>
          <p:cNvPr id="6" name="Footer Placeholder 5"/>
          <p:cNvSpPr>
            <a:spLocks noGrp="1"/>
          </p:cNvSpPr>
          <p:nvPr>
            <p:ph type="ftr" sz="quarter" idx="11"/>
          </p:nvPr>
        </p:nvSpPr>
        <p:spPr/>
        <p:txBody>
          <a:bodyPr/>
          <a:lstStyle/>
          <a:p>
            <a:endParaRPr lang="pt-B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166908-30D2-4BCC-83F1-BD8915DBB571}" type="slidenum">
              <a:rPr lang="pt-BR" smtClean="0"/>
              <a:t>‹nº›</a:t>
            </a:fld>
            <a:endParaRPr lang="pt-B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79018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t-BR" smtClean="0"/>
              <a:t>Clique para editar o título mestre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smtClean="0"/>
              <a:t>Clique para editar o texto mestre</a:t>
            </a:r>
          </a:p>
        </p:txBody>
      </p:sp>
      <p:sp>
        <p:nvSpPr>
          <p:cNvPr id="5" name="Date Placeholder 4"/>
          <p:cNvSpPr>
            <a:spLocks noGrp="1"/>
          </p:cNvSpPr>
          <p:nvPr>
            <p:ph type="dt" sz="half" idx="10"/>
          </p:nvPr>
        </p:nvSpPr>
        <p:spPr/>
        <p:txBody>
          <a:bodyPr/>
          <a:lstStyle/>
          <a:p>
            <a:fld id="{F1049B2C-A7D1-4626-9BE9-81330F04D6B9}" type="datetimeFigureOut">
              <a:rPr lang="pt-BR" smtClean="0"/>
              <a:t>04/10/2021</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207925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4284110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412143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t-BR" smtClean="0"/>
              <a:t>Clique para editar o título mestre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197285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1049B2C-A7D1-4626-9BE9-81330F04D6B9}" type="datetimeFigureOut">
              <a:rPr lang="pt-BR" smtClean="0"/>
              <a:t>04/10/2021</a:t>
            </a:fld>
            <a:endParaRPr lang="pt-BR"/>
          </a:p>
        </p:txBody>
      </p:sp>
      <p:sp>
        <p:nvSpPr>
          <p:cNvPr id="5" name="Footer Placeholder 4"/>
          <p:cNvSpPr>
            <a:spLocks noGrp="1"/>
          </p:cNvSpPr>
          <p:nvPr>
            <p:ph type="ftr" sz="quarter" idx="11"/>
          </p:nvPr>
        </p:nvSpPr>
        <p:spPr/>
        <p:txBody>
          <a:bodyPr/>
          <a:lstStyle/>
          <a:p>
            <a:endParaRPr lang="pt-B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265744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F1049B2C-A7D1-4626-9BE9-81330F04D6B9}" type="datetimeFigureOut">
              <a:rPr lang="pt-BR" smtClean="0"/>
              <a:t>04/10/2021</a:t>
            </a:fld>
            <a:endParaRPr lang="pt-BR"/>
          </a:p>
        </p:txBody>
      </p:sp>
      <p:sp>
        <p:nvSpPr>
          <p:cNvPr id="6" name="Footer Placeholder 5"/>
          <p:cNvSpPr>
            <a:spLocks noGrp="1"/>
          </p:cNvSpPr>
          <p:nvPr>
            <p:ph type="ftr" sz="quarter" idx="11"/>
          </p:nvPr>
        </p:nvSpPr>
        <p:spPr/>
        <p:txBody>
          <a:bodyPr/>
          <a:lstStyle/>
          <a:p>
            <a:endParaRPr lang="pt-B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306830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F1049B2C-A7D1-4626-9BE9-81330F04D6B9}" type="datetimeFigureOut">
              <a:rPr lang="pt-BR" smtClean="0"/>
              <a:t>04/10/2021</a:t>
            </a:fld>
            <a:endParaRPr lang="pt-BR"/>
          </a:p>
        </p:txBody>
      </p:sp>
      <p:sp>
        <p:nvSpPr>
          <p:cNvPr id="8" name="Footer Placeholder 7"/>
          <p:cNvSpPr>
            <a:spLocks noGrp="1"/>
          </p:cNvSpPr>
          <p:nvPr>
            <p:ph type="ftr" sz="quarter" idx="11"/>
          </p:nvPr>
        </p:nvSpPr>
        <p:spPr/>
        <p:txBody>
          <a:bodyPr/>
          <a:lstStyle/>
          <a:p>
            <a:endParaRPr lang="pt-B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77037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F1049B2C-A7D1-4626-9BE9-81330F04D6B9}" type="datetimeFigureOut">
              <a:rPr lang="pt-BR" smtClean="0"/>
              <a:t>04/10/2021</a:t>
            </a:fld>
            <a:endParaRPr lang="pt-BR"/>
          </a:p>
        </p:txBody>
      </p:sp>
      <p:sp>
        <p:nvSpPr>
          <p:cNvPr id="4" name="Footer Placeholder 3"/>
          <p:cNvSpPr>
            <a:spLocks noGrp="1"/>
          </p:cNvSpPr>
          <p:nvPr>
            <p:ph type="ftr" sz="quarter" idx="11"/>
          </p:nvPr>
        </p:nvSpPr>
        <p:spPr/>
        <p:txBody>
          <a:bodyPr/>
          <a:lstStyle/>
          <a:p>
            <a:endParaRPr lang="pt-B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295700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49B2C-A7D1-4626-9BE9-81330F04D6B9}" type="datetimeFigureOut">
              <a:rPr lang="pt-BR" smtClean="0"/>
              <a:t>04/10/2021</a:t>
            </a:fld>
            <a:endParaRPr lang="pt-BR"/>
          </a:p>
        </p:txBody>
      </p:sp>
      <p:sp>
        <p:nvSpPr>
          <p:cNvPr id="3" name="Footer Placeholder 2"/>
          <p:cNvSpPr>
            <a:spLocks noGrp="1"/>
          </p:cNvSpPr>
          <p:nvPr>
            <p:ph type="ftr" sz="quarter" idx="11"/>
          </p:nvPr>
        </p:nvSpPr>
        <p:spPr/>
        <p:txBody>
          <a:bodyPr/>
          <a:lstStyle/>
          <a:p>
            <a:endParaRPr lang="pt-B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115520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t-BR" smtClean="0"/>
              <a:t>Clique para editar o título mestre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1049B2C-A7D1-4626-9BE9-81330F04D6B9}" type="datetimeFigureOut">
              <a:rPr lang="pt-BR" smtClean="0"/>
              <a:t>04/10/2021</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403965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1049B2C-A7D1-4626-9BE9-81330F04D6B9}" type="datetimeFigureOut">
              <a:rPr lang="pt-BR" smtClean="0"/>
              <a:t>04/10/2021</a:t>
            </a:fld>
            <a:endParaRPr lang="pt-BR"/>
          </a:p>
        </p:txBody>
      </p:sp>
      <p:sp>
        <p:nvSpPr>
          <p:cNvPr id="6" name="Footer Placeholder 5"/>
          <p:cNvSpPr>
            <a:spLocks noGrp="1"/>
          </p:cNvSpPr>
          <p:nvPr>
            <p:ph type="ftr" sz="quarter" idx="11"/>
          </p:nvPr>
        </p:nvSpPr>
        <p:spPr/>
        <p:txBody>
          <a:bodyPr/>
          <a:lstStyle/>
          <a:p>
            <a:endParaRPr lang="pt-B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166908-30D2-4BCC-83F1-BD8915DBB571}" type="slidenum">
              <a:rPr lang="pt-BR" smtClean="0"/>
              <a:t>‹nº›</a:t>
            </a:fld>
            <a:endParaRPr lang="pt-BR"/>
          </a:p>
        </p:txBody>
      </p:sp>
    </p:spTree>
    <p:extLst>
      <p:ext uri="{BB962C8B-B14F-4D97-AF65-F5344CB8AC3E}">
        <p14:creationId xmlns:p14="http://schemas.microsoft.com/office/powerpoint/2010/main" val="5180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1049B2C-A7D1-4626-9BE9-81330F04D6B9}" type="datetimeFigureOut">
              <a:rPr lang="pt-BR" smtClean="0"/>
              <a:t>04/10/2021</a:t>
            </a:fld>
            <a:endParaRPr lang="pt-B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D166908-30D2-4BCC-83F1-BD8915DBB571}" type="slidenum">
              <a:rPr lang="pt-BR" smtClean="0"/>
              <a:t>‹nº›</a:t>
            </a:fld>
            <a:endParaRPr lang="pt-BR"/>
          </a:p>
        </p:txBody>
      </p:sp>
    </p:spTree>
    <p:extLst>
      <p:ext uri="{BB962C8B-B14F-4D97-AF65-F5344CB8AC3E}">
        <p14:creationId xmlns:p14="http://schemas.microsoft.com/office/powerpoint/2010/main" val="822811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eg"/></Relationships>
</file>

<file path=ppt/slides/_rels/slide101.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geledes.org.br/tag/sexualida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t.wikipedia.org/wiki/Santa_Maria_della_Vittoria" TargetMode="External"/><Relationship Id="rId7" Type="http://schemas.openxmlformats.org/officeDocument/2006/relationships/image" Target="../media/image46.png"/><Relationship Id="rId2" Type="http://schemas.openxmlformats.org/officeDocument/2006/relationships/hyperlink" Target="https://pt.wikipedia.org/wiki/Gian_Lorenzo_Bernini" TargetMode="External"/><Relationship Id="rId1" Type="http://schemas.openxmlformats.org/officeDocument/2006/relationships/slideLayout" Target="../slideLayouts/slideLayout2.xml"/><Relationship Id="rId6" Type="http://schemas.openxmlformats.org/officeDocument/2006/relationships/hyperlink" Target="https://pt.wikipedia.org/wiki/Scipione_Borghese" TargetMode="External"/><Relationship Id="rId5" Type="http://schemas.openxmlformats.org/officeDocument/2006/relationships/hyperlink" Target="https://pt.wikipedia.org/wiki/Cardeal" TargetMode="External"/><Relationship Id="rId4" Type="http://schemas.openxmlformats.org/officeDocument/2006/relationships/hyperlink" Target="https://pt.wikipedia.org/wiki/Rom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homofobiabasta.files.wordpress.com/2011/06/abf383faebd6fc576b877de845f8cb92.jpe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jpe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jp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jpg"/></Relationships>
</file>

<file path=ppt/slides/_rels/slide9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33056" y="980728"/>
            <a:ext cx="7723584" cy="1080120"/>
          </a:xfrm>
        </p:spPr>
        <p:txBody>
          <a:bodyPr>
            <a:noAutofit/>
          </a:bodyPr>
          <a:lstStyle/>
          <a:p>
            <a:r>
              <a:rPr lang="pt-BR" sz="3600" b="1" dirty="0" smtClean="0"/>
              <a:t>Diversidade sexual e racial e identidade de gênero: buscando diálogos no espaço universitário.</a:t>
            </a:r>
            <a:endParaRPr lang="pt-BR" sz="4000" b="1" dirty="0"/>
          </a:p>
        </p:txBody>
      </p:sp>
      <p:sp>
        <p:nvSpPr>
          <p:cNvPr id="3" name="Subtítulo 2"/>
          <p:cNvSpPr>
            <a:spLocks noGrp="1"/>
          </p:cNvSpPr>
          <p:nvPr>
            <p:ph type="subTitle" idx="1"/>
          </p:nvPr>
        </p:nvSpPr>
        <p:spPr>
          <a:xfrm>
            <a:off x="4367808" y="5589240"/>
            <a:ext cx="5851376" cy="936104"/>
          </a:xfrm>
        </p:spPr>
        <p:txBody>
          <a:bodyPr/>
          <a:lstStyle/>
          <a:p>
            <a:r>
              <a:rPr lang="pt-BR" dirty="0">
                <a:solidFill>
                  <a:schemeClr val="tx1"/>
                </a:solidFill>
              </a:rPr>
              <a:t>Dra. Megg Rayara Gomes de Oliveira</a:t>
            </a:r>
          </a:p>
          <a:p>
            <a:r>
              <a:rPr lang="pt-BR" dirty="0" smtClean="0">
                <a:solidFill>
                  <a:schemeClr val="tx1"/>
                </a:solidFill>
              </a:rPr>
              <a:t>Curitiba, </a:t>
            </a:r>
            <a:r>
              <a:rPr lang="pt-BR" dirty="0" smtClean="0">
                <a:solidFill>
                  <a:schemeClr val="tx1"/>
                </a:solidFill>
              </a:rPr>
              <a:t>outubr</a:t>
            </a:r>
            <a:r>
              <a:rPr lang="pt-BR" dirty="0" smtClean="0">
                <a:solidFill>
                  <a:schemeClr val="tx1"/>
                </a:solidFill>
              </a:rPr>
              <a:t>o </a:t>
            </a:r>
            <a:r>
              <a:rPr lang="pt-BR" dirty="0" smtClean="0">
                <a:solidFill>
                  <a:schemeClr val="tx1"/>
                </a:solidFill>
              </a:rPr>
              <a:t>de </a:t>
            </a:r>
            <a:r>
              <a:rPr lang="pt-BR" dirty="0" smtClean="0">
                <a:solidFill>
                  <a:schemeClr val="tx1"/>
                </a:solidFill>
              </a:rPr>
              <a:t>2021</a:t>
            </a:r>
            <a:endParaRPr lang="pt-BR" dirty="0">
              <a:solidFill>
                <a:schemeClr val="tx1"/>
              </a:solidFill>
            </a:endParaRPr>
          </a:p>
        </p:txBody>
      </p:sp>
      <p:pic>
        <p:nvPicPr>
          <p:cNvPr id="5" name="Imagem 4">
            <a:extLst>
              <a:ext uri="{FF2B5EF4-FFF2-40B4-BE49-F238E27FC236}">
                <a16:creationId xmlns:a16="http://schemas.microsoft.com/office/drawing/2014/main" xmlns="" id="{C261E6E8-1A2A-4823-A04C-17255F7C68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74" y="2150618"/>
            <a:ext cx="1562891" cy="3196234"/>
          </a:xfrm>
          <a:prstGeom prst="rect">
            <a:avLst/>
          </a:prstGeom>
        </p:spPr>
      </p:pic>
      <p:pic>
        <p:nvPicPr>
          <p:cNvPr id="7" name="Imagem 6">
            <a:extLst>
              <a:ext uri="{FF2B5EF4-FFF2-40B4-BE49-F238E27FC236}">
                <a16:creationId xmlns:a16="http://schemas.microsoft.com/office/drawing/2014/main" xmlns="" id="{1AABBE62-66FE-45B4-9D7F-8298C5BF0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514" y="2163800"/>
            <a:ext cx="1387839" cy="3180933"/>
          </a:xfrm>
          <a:prstGeom prst="rect">
            <a:avLst/>
          </a:prstGeom>
        </p:spPr>
      </p:pic>
      <p:pic>
        <p:nvPicPr>
          <p:cNvPr id="9" name="Imagem 8">
            <a:extLst>
              <a:ext uri="{FF2B5EF4-FFF2-40B4-BE49-F238E27FC236}">
                <a16:creationId xmlns:a16="http://schemas.microsoft.com/office/drawing/2014/main" xmlns="" id="{636B5B55-7E4A-47EF-85B8-8153604AD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76" y="2102926"/>
            <a:ext cx="1557085" cy="3243926"/>
          </a:xfrm>
          <a:prstGeom prst="rect">
            <a:avLst/>
          </a:prstGeom>
        </p:spPr>
      </p:pic>
      <p:pic>
        <p:nvPicPr>
          <p:cNvPr id="11" name="Imagem 10">
            <a:extLst>
              <a:ext uri="{FF2B5EF4-FFF2-40B4-BE49-F238E27FC236}">
                <a16:creationId xmlns:a16="http://schemas.microsoft.com/office/drawing/2014/main" xmlns="" id="{74D08396-6A66-4378-9711-6143DDAA83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910" y="2180284"/>
            <a:ext cx="1128170" cy="3166568"/>
          </a:xfrm>
          <a:prstGeom prst="rect">
            <a:avLst/>
          </a:prstGeom>
        </p:spPr>
      </p:pic>
      <p:pic>
        <p:nvPicPr>
          <p:cNvPr id="13" name="Imagem 12">
            <a:extLst>
              <a:ext uri="{FF2B5EF4-FFF2-40B4-BE49-F238E27FC236}">
                <a16:creationId xmlns:a16="http://schemas.microsoft.com/office/drawing/2014/main" xmlns="" id="{8FC0DB75-5C95-4E11-8986-D9BEC4C299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2400" y="2180284"/>
            <a:ext cx="1123800" cy="3166568"/>
          </a:xfrm>
          <a:prstGeom prst="rect">
            <a:avLst/>
          </a:prstGeom>
        </p:spPr>
      </p:pic>
      <p:pic>
        <p:nvPicPr>
          <p:cNvPr id="15" name="Imagem 14">
            <a:extLst>
              <a:ext uri="{FF2B5EF4-FFF2-40B4-BE49-F238E27FC236}">
                <a16:creationId xmlns:a16="http://schemas.microsoft.com/office/drawing/2014/main" xmlns="" id="{797C8B58-8E19-41CC-A58D-6F6CEB77FD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3116" y="2150618"/>
            <a:ext cx="1448516" cy="3196234"/>
          </a:xfrm>
          <a:prstGeom prst="rect">
            <a:avLst/>
          </a:prstGeom>
        </p:spPr>
      </p:pic>
      <p:pic>
        <p:nvPicPr>
          <p:cNvPr id="17" name="Imagem 16">
            <a:extLst>
              <a:ext uri="{FF2B5EF4-FFF2-40B4-BE49-F238E27FC236}">
                <a16:creationId xmlns:a16="http://schemas.microsoft.com/office/drawing/2014/main" xmlns="" id="{54E1FA9C-ED84-47AF-A2B2-624D8BADF6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6248" y="2180284"/>
            <a:ext cx="1284248" cy="3164448"/>
          </a:xfrm>
          <a:prstGeom prst="rect">
            <a:avLst/>
          </a:prstGeom>
        </p:spPr>
      </p:pic>
    </p:spTree>
    <p:extLst>
      <p:ext uri="{BB962C8B-B14F-4D97-AF65-F5344CB8AC3E}">
        <p14:creationId xmlns:p14="http://schemas.microsoft.com/office/powerpoint/2010/main" val="250427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B09E3D-39F8-406B-B8CC-E88E405B5738}"/>
              </a:ext>
            </a:extLst>
          </p:cNvPr>
          <p:cNvSpPr>
            <a:spLocks noGrp="1"/>
          </p:cNvSpPr>
          <p:nvPr>
            <p:ph type="title"/>
          </p:nvPr>
        </p:nvSpPr>
        <p:spPr/>
        <p:txBody>
          <a:bodyPr/>
          <a:lstStyle/>
          <a:p>
            <a:r>
              <a:rPr lang="pt-BR" dirty="0"/>
              <a:t>Infância Perigosa</a:t>
            </a:r>
          </a:p>
        </p:txBody>
      </p:sp>
      <p:sp>
        <p:nvSpPr>
          <p:cNvPr id="3" name="Espaço Reservado para Conteúdo 2">
            <a:extLst>
              <a:ext uri="{FF2B5EF4-FFF2-40B4-BE49-F238E27FC236}">
                <a16:creationId xmlns:a16="http://schemas.microsoft.com/office/drawing/2014/main" xmlns="" id="{22807DA5-994A-40D1-8785-449279B3C942}"/>
              </a:ext>
            </a:extLst>
          </p:cNvPr>
          <p:cNvSpPr>
            <a:spLocks noGrp="1"/>
          </p:cNvSpPr>
          <p:nvPr>
            <p:ph idx="1"/>
          </p:nvPr>
        </p:nvSpPr>
        <p:spPr>
          <a:xfrm>
            <a:off x="4008583" y="1447800"/>
            <a:ext cx="8017162" cy="4800600"/>
          </a:xfrm>
        </p:spPr>
        <p:txBody>
          <a:bodyPr>
            <a:normAutofit lnSpcReduction="10000"/>
          </a:bodyPr>
          <a:lstStyle/>
          <a:p>
            <a:r>
              <a:rPr lang="pt-BR" sz="2600" dirty="0"/>
              <a:t>O potencial “bélico” (RAMIREZ; MARÍN-DÍAZ, 2007) presente nos trejeitos de gayzinhos afeminados, de </a:t>
            </a:r>
            <a:r>
              <a:rPr lang="pt-BR" sz="2600" dirty="0" err="1"/>
              <a:t>viadinhos</a:t>
            </a:r>
            <a:r>
              <a:rPr lang="pt-BR" sz="2600" dirty="0"/>
              <a:t> e de bichinhas os afasta da infância universal, talvez por isso suas existências não mereçam a devida atenção nos estudos sobre crianças.</a:t>
            </a:r>
          </a:p>
          <a:p>
            <a:r>
              <a:rPr lang="pt-BR" sz="2600" dirty="0"/>
              <a:t>De modo geral, as infâncias são tratadas como assexuadas ou como cis heterossexuais, contribuindo para a ausência de estudos que discutam as “sexualidades disparatadas” (FOUCAULT, 1999) nessa fase da vida das pessoas.</a:t>
            </a:r>
          </a:p>
          <a:p>
            <a:endParaRPr lang="pt-BR" dirty="0"/>
          </a:p>
        </p:txBody>
      </p:sp>
      <p:pic>
        <p:nvPicPr>
          <p:cNvPr id="4" name="Picture 2" descr="C:\Users\11111\Pictures\LGBT\aaa.jpg">
            <a:extLst>
              <a:ext uri="{FF2B5EF4-FFF2-40B4-BE49-F238E27FC236}">
                <a16:creationId xmlns:a16="http://schemas.microsoft.com/office/drawing/2014/main" xmlns="" id="{307A8E58-03E9-40AC-B8B3-CF3DC7E7F6A7}"/>
              </a:ext>
            </a:extLst>
          </p:cNvPr>
          <p:cNvPicPr>
            <a:picLocks noChangeAspect="1" noChangeArrowheads="1"/>
          </p:cNvPicPr>
          <p:nvPr/>
        </p:nvPicPr>
        <p:blipFill>
          <a:blip r:embed="rId2" cstate="print"/>
          <a:srcRect/>
          <a:stretch>
            <a:fillRect/>
          </a:stretch>
        </p:blipFill>
        <p:spPr bwMode="auto">
          <a:xfrm>
            <a:off x="316949" y="1415882"/>
            <a:ext cx="3379441" cy="4832518"/>
          </a:xfrm>
          <a:prstGeom prst="rect">
            <a:avLst/>
          </a:prstGeom>
          <a:noFill/>
        </p:spPr>
      </p:pic>
    </p:spTree>
    <p:extLst>
      <p:ext uri="{BB962C8B-B14F-4D97-AF65-F5344CB8AC3E}">
        <p14:creationId xmlns:p14="http://schemas.microsoft.com/office/powerpoint/2010/main" val="24354869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6"/>
          <p:cNvSpPr>
            <a:spLocks noGrp="1"/>
          </p:cNvSpPr>
          <p:nvPr>
            <p:ph idx="1"/>
          </p:nvPr>
        </p:nvSpPr>
        <p:spPr>
          <a:xfrm>
            <a:off x="2495600" y="332656"/>
            <a:ext cx="7498080" cy="901080"/>
          </a:xfrm>
        </p:spPr>
        <p:txBody>
          <a:bodyPr>
            <a:normAutofit/>
          </a:bodyPr>
          <a:lstStyle/>
          <a:p>
            <a:r>
              <a:rPr lang="pt-BR" b="1" dirty="0" smtClean="0">
                <a:solidFill>
                  <a:schemeClr val="tx1"/>
                </a:solidFill>
              </a:rPr>
              <a:t>PELO DIREITO A UMA INFÂNCIA TRANS! </a:t>
            </a:r>
            <a:endParaRPr lang="pt-BR" b="1" dirty="0">
              <a:solidFill>
                <a:schemeClr val="tx1"/>
              </a:solidFill>
            </a:endParaRPr>
          </a:p>
        </p:txBody>
      </p:sp>
      <p:pic>
        <p:nvPicPr>
          <p:cNvPr id="4098" name="Picture 2" descr="C:\Users\Marco\Pictures\LGBT\Trans\Acampamento EUA ¨6.jpg"/>
          <p:cNvPicPr>
            <a:picLocks noChangeAspect="1" noChangeArrowheads="1"/>
          </p:cNvPicPr>
          <p:nvPr/>
        </p:nvPicPr>
        <p:blipFill>
          <a:blip r:embed="rId2" cstate="print"/>
          <a:srcRect/>
          <a:stretch>
            <a:fillRect/>
          </a:stretch>
        </p:blipFill>
        <p:spPr bwMode="auto">
          <a:xfrm>
            <a:off x="3373996" y="992718"/>
            <a:ext cx="4644008" cy="3096005"/>
          </a:xfrm>
          <a:prstGeom prst="rect">
            <a:avLst/>
          </a:prstGeom>
          <a:noFill/>
        </p:spPr>
      </p:pic>
      <p:pic>
        <p:nvPicPr>
          <p:cNvPr id="4099" name="Picture 3" descr="C:\Users\Marco\Pictures\LGBT\Trans\Acampamento EUA 11.jpg"/>
          <p:cNvPicPr>
            <a:picLocks noChangeAspect="1" noChangeArrowheads="1"/>
          </p:cNvPicPr>
          <p:nvPr/>
        </p:nvPicPr>
        <p:blipFill>
          <a:blip r:embed="rId3" cstate="print"/>
          <a:srcRect/>
          <a:stretch>
            <a:fillRect/>
          </a:stretch>
        </p:blipFill>
        <p:spPr bwMode="auto">
          <a:xfrm>
            <a:off x="5461974" y="3449960"/>
            <a:ext cx="5112060" cy="3408040"/>
          </a:xfrm>
          <a:prstGeom prst="rect">
            <a:avLst/>
          </a:prstGeom>
          <a:noFill/>
        </p:spPr>
      </p:pic>
      <p:pic>
        <p:nvPicPr>
          <p:cNvPr id="4100" name="Picture 4" descr="C:\Users\Marco\Pictures\LGBT\Trans\Acampamento EUA.jpg"/>
          <p:cNvPicPr>
            <a:picLocks noChangeAspect="1" noChangeArrowheads="1"/>
          </p:cNvPicPr>
          <p:nvPr/>
        </p:nvPicPr>
        <p:blipFill>
          <a:blip r:embed="rId4" cstate="print"/>
          <a:srcRect/>
          <a:stretch>
            <a:fillRect/>
          </a:stretch>
        </p:blipFill>
        <p:spPr bwMode="auto">
          <a:xfrm>
            <a:off x="6646951" y="764704"/>
            <a:ext cx="3067473" cy="3096344"/>
          </a:xfrm>
          <a:prstGeom prst="rect">
            <a:avLst/>
          </a:prstGeom>
          <a:noFill/>
        </p:spPr>
      </p:pic>
      <p:pic>
        <p:nvPicPr>
          <p:cNvPr id="2" name="Image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23" y="4260373"/>
            <a:ext cx="3403601" cy="2269067"/>
          </a:xfrm>
          <a:prstGeom prst="rect">
            <a:avLst/>
          </a:prstGeom>
        </p:spPr>
      </p:pic>
      <p:pic>
        <p:nvPicPr>
          <p:cNvPr id="3" name="Imagem 2"/>
          <p:cNvPicPr>
            <a:picLocks noChangeAspect="1"/>
          </p:cNvPicPr>
          <p:nvPr/>
        </p:nvPicPr>
        <p:blipFill rotWithShape="1">
          <a:blip r:embed="rId6">
            <a:extLst>
              <a:ext uri="{28A0092B-C50C-407E-A947-70E740481C1C}">
                <a14:useLocalDpi xmlns:a14="http://schemas.microsoft.com/office/drawing/2010/main" val="0"/>
              </a:ext>
            </a:extLst>
          </a:blip>
          <a:srcRect t="16476"/>
          <a:stretch/>
        </p:blipFill>
        <p:spPr>
          <a:xfrm>
            <a:off x="9477375" y="636636"/>
            <a:ext cx="2442959" cy="2423534"/>
          </a:xfrm>
          <a:prstGeom prst="rect">
            <a:avLst/>
          </a:prstGeom>
        </p:spPr>
      </p:pic>
      <p:pic>
        <p:nvPicPr>
          <p:cNvPr id="4" name="Imagem 3"/>
          <p:cNvPicPr>
            <a:picLocks noChangeAspect="1"/>
          </p:cNvPicPr>
          <p:nvPr/>
        </p:nvPicPr>
        <p:blipFill rotWithShape="1">
          <a:blip r:embed="rId7">
            <a:extLst>
              <a:ext uri="{28A0092B-C50C-407E-A947-70E740481C1C}">
                <a14:useLocalDpi xmlns:a14="http://schemas.microsoft.com/office/drawing/2010/main" val="0"/>
              </a:ext>
            </a:extLst>
          </a:blip>
          <a:srcRect l="12133" r="20666"/>
          <a:stretch/>
        </p:blipFill>
        <p:spPr>
          <a:xfrm>
            <a:off x="-44336" y="851849"/>
            <a:ext cx="3200400" cy="3057525"/>
          </a:xfrm>
          <a:prstGeom prst="rect">
            <a:avLst/>
          </a:prstGeom>
        </p:spPr>
      </p:pic>
    </p:spTree>
    <p:extLst>
      <p:ext uri="{BB962C8B-B14F-4D97-AF65-F5344CB8AC3E}">
        <p14:creationId xmlns:p14="http://schemas.microsoft.com/office/powerpoint/2010/main" val="66267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681071-93AE-4FFF-B7AD-E841AD50D1F3}"/>
              </a:ext>
            </a:extLst>
          </p:cNvPr>
          <p:cNvSpPr>
            <a:spLocks noGrp="1"/>
          </p:cNvSpPr>
          <p:nvPr>
            <p:ph type="title"/>
          </p:nvPr>
        </p:nvSpPr>
        <p:spPr>
          <a:xfrm>
            <a:off x="2783632" y="547907"/>
            <a:ext cx="7740352" cy="1280890"/>
          </a:xfrm>
        </p:spPr>
        <p:txBody>
          <a:bodyPr/>
          <a:lstStyle/>
          <a:p>
            <a:r>
              <a:rPr lang="pt-BR" dirty="0"/>
              <a:t>Dia Mundial da Lembrança </a:t>
            </a:r>
            <a:r>
              <a:rPr lang="pt-BR" dirty="0" err="1"/>
              <a:t>Trans</a:t>
            </a:r>
            <a:r>
              <a:rPr lang="pt-BR" dirty="0"/>
              <a:t>!</a:t>
            </a:r>
          </a:p>
        </p:txBody>
      </p:sp>
      <p:sp>
        <p:nvSpPr>
          <p:cNvPr id="3" name="Espaço Reservado para Conteúdo 2">
            <a:extLst>
              <a:ext uri="{FF2B5EF4-FFF2-40B4-BE49-F238E27FC236}">
                <a16:creationId xmlns:a16="http://schemas.microsoft.com/office/drawing/2014/main" xmlns="" id="{8F8EFE03-9125-43EB-AF05-532432B04D16}"/>
              </a:ext>
            </a:extLst>
          </p:cNvPr>
          <p:cNvSpPr>
            <a:spLocks noGrp="1"/>
          </p:cNvSpPr>
          <p:nvPr>
            <p:ph idx="1"/>
          </p:nvPr>
        </p:nvSpPr>
        <p:spPr>
          <a:xfrm>
            <a:off x="5519936" y="1447800"/>
            <a:ext cx="4937752" cy="5293568"/>
          </a:xfrm>
        </p:spPr>
        <p:txBody>
          <a:bodyPr>
            <a:normAutofit/>
          </a:bodyPr>
          <a:lstStyle/>
          <a:p>
            <a:r>
              <a:rPr lang="pt-BR" dirty="0">
                <a:solidFill>
                  <a:schemeClr val="tx1"/>
                </a:solidFill>
              </a:rPr>
              <a:t>O Dia Mundial da Lembrança </a:t>
            </a:r>
            <a:r>
              <a:rPr lang="pt-BR" dirty="0" err="1">
                <a:solidFill>
                  <a:schemeClr val="tx1"/>
                </a:solidFill>
              </a:rPr>
              <a:t>Trans</a:t>
            </a:r>
            <a:r>
              <a:rPr lang="pt-BR" dirty="0">
                <a:solidFill>
                  <a:schemeClr val="tx1"/>
                </a:solidFill>
              </a:rPr>
              <a:t> ocorre anualmente no dia 20 de novembro. É uma data para relembramos todas as pessoas assassinadas por motivos </a:t>
            </a:r>
            <a:r>
              <a:rPr lang="pt-BR" dirty="0" err="1">
                <a:solidFill>
                  <a:schemeClr val="tx1"/>
                </a:solidFill>
              </a:rPr>
              <a:t>transfóbicos</a:t>
            </a:r>
            <a:r>
              <a:rPr lang="pt-BR" dirty="0">
                <a:solidFill>
                  <a:schemeClr val="tx1"/>
                </a:solidFill>
              </a:rPr>
              <a:t>;</a:t>
            </a:r>
          </a:p>
          <a:p>
            <a:r>
              <a:rPr lang="pt-BR" dirty="0">
                <a:solidFill>
                  <a:schemeClr val="tx1"/>
                </a:solidFill>
              </a:rPr>
              <a:t>O Dia Mundial da Lembrança </a:t>
            </a:r>
            <a:r>
              <a:rPr lang="pt-BR" dirty="0" err="1">
                <a:solidFill>
                  <a:schemeClr val="tx1"/>
                </a:solidFill>
              </a:rPr>
              <a:t>Trans</a:t>
            </a:r>
            <a:r>
              <a:rPr lang="pt-BR" dirty="0">
                <a:solidFill>
                  <a:schemeClr val="tx1"/>
                </a:solidFill>
              </a:rPr>
              <a:t> foi </a:t>
            </a:r>
            <a:r>
              <a:rPr lang="pt-BR" dirty="0" smtClean="0">
                <a:solidFill>
                  <a:schemeClr val="tx1"/>
                </a:solidFill>
              </a:rPr>
              <a:t>criado </a:t>
            </a:r>
            <a:r>
              <a:rPr lang="pt-BR" dirty="0">
                <a:solidFill>
                  <a:schemeClr val="tx1"/>
                </a:solidFill>
              </a:rPr>
              <a:t>em 1998 por </a:t>
            </a:r>
            <a:r>
              <a:rPr lang="pt-BR" dirty="0" err="1">
                <a:solidFill>
                  <a:schemeClr val="tx1"/>
                </a:solidFill>
              </a:rPr>
              <a:t>Gwendolyn</a:t>
            </a:r>
            <a:r>
              <a:rPr lang="pt-BR" dirty="0">
                <a:solidFill>
                  <a:schemeClr val="tx1"/>
                </a:solidFill>
              </a:rPr>
              <a:t> Ann Smith, uma mulher </a:t>
            </a:r>
            <a:r>
              <a:rPr lang="pt-BR" dirty="0" err="1">
                <a:solidFill>
                  <a:schemeClr val="tx1"/>
                </a:solidFill>
              </a:rPr>
              <a:t>trans</a:t>
            </a:r>
            <a:r>
              <a:rPr lang="pt-BR" dirty="0">
                <a:solidFill>
                  <a:schemeClr val="tx1"/>
                </a:solidFill>
              </a:rPr>
              <a:t> designer gráfica, colunista e ativista, para relembrar o assassinato de Rita </a:t>
            </a:r>
            <a:r>
              <a:rPr lang="pt-BR" dirty="0" err="1">
                <a:solidFill>
                  <a:schemeClr val="tx1"/>
                </a:solidFill>
              </a:rPr>
              <a:t>Hesler</a:t>
            </a:r>
            <a:r>
              <a:rPr lang="pt-BR" dirty="0">
                <a:solidFill>
                  <a:schemeClr val="tx1"/>
                </a:solidFill>
              </a:rPr>
              <a:t> em </a:t>
            </a:r>
            <a:r>
              <a:rPr lang="pt-BR" dirty="0" err="1">
                <a:solidFill>
                  <a:schemeClr val="tx1"/>
                </a:solidFill>
              </a:rPr>
              <a:t>Allston</a:t>
            </a:r>
            <a:r>
              <a:rPr lang="pt-BR" dirty="0">
                <a:solidFill>
                  <a:schemeClr val="tx1"/>
                </a:solidFill>
              </a:rPr>
              <a:t>, </a:t>
            </a:r>
            <a:r>
              <a:rPr lang="pt-BR" dirty="0" err="1">
                <a:solidFill>
                  <a:schemeClr val="tx1"/>
                </a:solidFill>
              </a:rPr>
              <a:t>Massachussets</a:t>
            </a:r>
            <a:r>
              <a:rPr lang="pt-BR" dirty="0">
                <a:solidFill>
                  <a:schemeClr val="tx1"/>
                </a:solidFill>
              </a:rPr>
              <a:t>;</a:t>
            </a:r>
          </a:p>
          <a:p>
            <a:r>
              <a:rPr lang="pt-BR" dirty="0" smtClean="0">
                <a:solidFill>
                  <a:schemeClr val="tx1"/>
                </a:solidFill>
              </a:rPr>
              <a:t>Rita </a:t>
            </a:r>
            <a:r>
              <a:rPr lang="pt-BR" dirty="0">
                <a:solidFill>
                  <a:schemeClr val="tx1"/>
                </a:solidFill>
              </a:rPr>
              <a:t>era uma mulher </a:t>
            </a:r>
            <a:r>
              <a:rPr lang="pt-BR" dirty="0" err="1">
                <a:solidFill>
                  <a:schemeClr val="tx1"/>
                </a:solidFill>
              </a:rPr>
              <a:t>trans</a:t>
            </a:r>
            <a:r>
              <a:rPr lang="pt-BR" dirty="0">
                <a:solidFill>
                  <a:schemeClr val="tx1"/>
                </a:solidFill>
              </a:rPr>
              <a:t> negra que foi brutalmente espancada e recebeu 20 golpes de faca no peito em seu apartamento por um homem desconhecido. Seu corpo foi encontrado no dia 28 de novembro de 1998.</a:t>
            </a:r>
          </a:p>
          <a:p>
            <a:endParaRPr lang="pt-BR" dirty="0"/>
          </a:p>
        </p:txBody>
      </p:sp>
      <p:pic>
        <p:nvPicPr>
          <p:cNvPr id="5" name="Imagem 4">
            <a:extLst>
              <a:ext uri="{FF2B5EF4-FFF2-40B4-BE49-F238E27FC236}">
                <a16:creationId xmlns:a16="http://schemas.microsoft.com/office/drawing/2014/main" xmlns="" id="{18210F8C-C838-4D03-8089-EA850B8C2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3" y="1447800"/>
            <a:ext cx="4201376" cy="3133526"/>
          </a:xfrm>
          <a:prstGeom prst="rect">
            <a:avLst/>
          </a:prstGeom>
        </p:spPr>
      </p:pic>
    </p:spTree>
    <p:extLst>
      <p:ext uri="{BB962C8B-B14F-4D97-AF65-F5344CB8AC3E}">
        <p14:creationId xmlns:p14="http://schemas.microsoft.com/office/powerpoint/2010/main" val="127964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911" y="101599"/>
            <a:ext cx="4236016" cy="6297545"/>
          </a:xfrm>
        </p:spPr>
      </p:pic>
      <p:pic>
        <p:nvPicPr>
          <p:cNvPr id="5" name="Imagem 4"/>
          <p:cNvPicPr>
            <a:picLocks noChangeAspect="1"/>
          </p:cNvPicPr>
          <p:nvPr/>
        </p:nvPicPr>
        <p:blipFill>
          <a:blip r:embed="rId3"/>
          <a:stretch>
            <a:fillRect/>
          </a:stretch>
        </p:blipFill>
        <p:spPr>
          <a:xfrm>
            <a:off x="6673272" y="101599"/>
            <a:ext cx="4188691" cy="6283037"/>
          </a:xfrm>
          <a:prstGeom prst="rect">
            <a:avLst/>
          </a:prstGeom>
        </p:spPr>
      </p:pic>
    </p:spTree>
    <p:extLst>
      <p:ext uri="{BB962C8B-B14F-4D97-AF65-F5344CB8AC3E}">
        <p14:creationId xmlns:p14="http://schemas.microsoft.com/office/powerpoint/2010/main" val="30612635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5164666" y="4509120"/>
            <a:ext cx="6070601" cy="1428784"/>
          </a:xfrm>
        </p:spPr>
        <p:txBody>
          <a:bodyPr>
            <a:noAutofit/>
          </a:bodyPr>
          <a:lstStyle/>
          <a:p>
            <a:pPr>
              <a:buNone/>
            </a:pPr>
            <a:r>
              <a:rPr lang="pt-BR" sz="2400" dirty="0">
                <a:solidFill>
                  <a:schemeClr val="tx1"/>
                </a:solidFill>
              </a:rPr>
              <a:t>Megg Rayara Gomes de </a:t>
            </a:r>
            <a:r>
              <a:rPr lang="pt-BR" sz="2400" dirty="0" smtClean="0">
                <a:solidFill>
                  <a:schemeClr val="tx1"/>
                </a:solidFill>
              </a:rPr>
              <a:t>Oliveira</a:t>
            </a:r>
          </a:p>
          <a:p>
            <a:pPr>
              <a:buNone/>
            </a:pPr>
            <a:r>
              <a:rPr lang="pt-BR" sz="2400" dirty="0" smtClean="0">
                <a:solidFill>
                  <a:schemeClr val="tx1"/>
                </a:solidFill>
              </a:rPr>
              <a:t>marclive93@gmail.com</a:t>
            </a:r>
          </a:p>
          <a:p>
            <a:pPr>
              <a:buNone/>
            </a:pPr>
            <a:r>
              <a:rPr lang="pt-BR" sz="2400" dirty="0" smtClean="0">
                <a:solidFill>
                  <a:schemeClr val="tx1"/>
                </a:solidFill>
              </a:rPr>
              <a:t>meggrayaragomes@gmail.co</a:t>
            </a:r>
            <a:r>
              <a:rPr lang="pt-BR" sz="2400" dirty="0">
                <a:solidFill>
                  <a:schemeClr val="tx1"/>
                </a:solidFill>
              </a:rPr>
              <a:t>m</a:t>
            </a:r>
            <a:endParaRPr lang="pt-BR" sz="2400" dirty="0" smtClean="0">
              <a:solidFill>
                <a:schemeClr val="tx1"/>
              </a:solidFill>
            </a:endParaRPr>
          </a:p>
          <a:p>
            <a:pPr>
              <a:buNone/>
            </a:pPr>
            <a:r>
              <a:rPr lang="pt-BR" sz="2400" dirty="0" smtClean="0">
                <a:solidFill>
                  <a:schemeClr val="tx1"/>
                </a:solidFill>
              </a:rPr>
              <a:t>(41)3205-3320 </a:t>
            </a:r>
            <a:r>
              <a:rPr lang="pt-BR" sz="2400" dirty="0">
                <a:solidFill>
                  <a:schemeClr val="tx1"/>
                </a:solidFill>
              </a:rPr>
              <a:t>- 99131-6920</a:t>
            </a:r>
          </a:p>
        </p:txBody>
      </p:sp>
      <p:pic>
        <p:nvPicPr>
          <p:cNvPr id="4" name="Imagem 3" descr="DSC00317.JPG"/>
          <p:cNvPicPr>
            <a:picLocks noChangeAspect="1"/>
          </p:cNvPicPr>
          <p:nvPr/>
        </p:nvPicPr>
        <p:blipFill>
          <a:blip r:embed="rId2" cstate="print"/>
          <a:stretch>
            <a:fillRect/>
          </a:stretch>
        </p:blipFill>
        <p:spPr>
          <a:xfrm>
            <a:off x="4439816" y="0"/>
            <a:ext cx="3325234" cy="4293096"/>
          </a:xfrm>
          <a:prstGeom prst="rect">
            <a:avLst/>
          </a:prstGeom>
        </p:spPr>
      </p:pic>
      <p:pic>
        <p:nvPicPr>
          <p:cNvPr id="5" name="Imagem 4" descr="Imagem 055.jpg"/>
          <p:cNvPicPr>
            <a:picLocks noChangeAspect="1"/>
          </p:cNvPicPr>
          <p:nvPr/>
        </p:nvPicPr>
        <p:blipFill>
          <a:blip r:embed="rId3" cstate="print"/>
          <a:stretch>
            <a:fillRect/>
          </a:stretch>
        </p:blipFill>
        <p:spPr>
          <a:xfrm>
            <a:off x="1487489" y="0"/>
            <a:ext cx="2879893" cy="4293096"/>
          </a:xfrm>
          <a:prstGeom prst="rect">
            <a:avLst/>
          </a:prstGeom>
        </p:spPr>
      </p:pic>
      <p:pic>
        <p:nvPicPr>
          <p:cNvPr id="7" name="Imagem 6" descr="DSC00315.JPG"/>
          <p:cNvPicPr>
            <a:picLocks noChangeAspect="1"/>
          </p:cNvPicPr>
          <p:nvPr/>
        </p:nvPicPr>
        <p:blipFill>
          <a:blip r:embed="rId4" cstate="print"/>
          <a:stretch>
            <a:fillRect/>
          </a:stretch>
        </p:blipFill>
        <p:spPr>
          <a:xfrm>
            <a:off x="7835510" y="0"/>
            <a:ext cx="2832491" cy="4293096"/>
          </a:xfrm>
          <a:prstGeom prst="rect">
            <a:avLst/>
          </a:prstGeom>
        </p:spPr>
      </p:pic>
    </p:spTree>
    <p:extLst>
      <p:ext uri="{BB962C8B-B14F-4D97-AF65-F5344CB8AC3E}">
        <p14:creationId xmlns:p14="http://schemas.microsoft.com/office/powerpoint/2010/main" val="2562862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247B74-0C13-4B2C-9954-013A5BAF0320}"/>
              </a:ext>
            </a:extLst>
          </p:cNvPr>
          <p:cNvSpPr>
            <a:spLocks noGrp="1"/>
          </p:cNvSpPr>
          <p:nvPr>
            <p:ph type="title"/>
          </p:nvPr>
        </p:nvSpPr>
        <p:spPr>
          <a:xfrm>
            <a:off x="2925740" y="23334"/>
            <a:ext cx="7498080" cy="1143000"/>
          </a:xfrm>
        </p:spPr>
        <p:txBody>
          <a:bodyPr/>
          <a:lstStyle/>
          <a:p>
            <a:r>
              <a:rPr lang="pt-BR" dirty="0"/>
              <a:t>Guerra contra uma criança!</a:t>
            </a:r>
          </a:p>
        </p:txBody>
      </p:sp>
      <p:sp>
        <p:nvSpPr>
          <p:cNvPr id="3" name="Espaço Reservado para Conteúdo 2">
            <a:extLst>
              <a:ext uri="{FF2B5EF4-FFF2-40B4-BE49-F238E27FC236}">
                <a16:creationId xmlns:a16="http://schemas.microsoft.com/office/drawing/2014/main" xmlns="" id="{ABA05347-F4F7-4C05-83F8-6BA16BC20991}"/>
              </a:ext>
            </a:extLst>
          </p:cNvPr>
          <p:cNvSpPr>
            <a:spLocks noGrp="1"/>
          </p:cNvSpPr>
          <p:nvPr>
            <p:ph idx="1"/>
          </p:nvPr>
        </p:nvSpPr>
        <p:spPr>
          <a:xfrm>
            <a:off x="923636" y="3933440"/>
            <a:ext cx="11157528" cy="2879937"/>
          </a:xfrm>
        </p:spPr>
        <p:txBody>
          <a:bodyPr>
            <a:normAutofit fontScale="92500" lnSpcReduction="10000"/>
          </a:bodyPr>
          <a:lstStyle/>
          <a:p>
            <a:r>
              <a:rPr lang="pt-BR" sz="2400" dirty="0"/>
              <a:t>Por que uma guerra é declarada contra uma criança?</a:t>
            </a:r>
          </a:p>
          <a:p>
            <a:r>
              <a:rPr lang="pt-BR" sz="2400" dirty="0"/>
              <a:t>Para responder a essa questão, recorro a </a:t>
            </a:r>
            <a:r>
              <a:rPr lang="pt-BR" sz="2400" dirty="0" smtClean="0"/>
              <a:t>Paul </a:t>
            </a:r>
            <a:r>
              <a:rPr lang="pt-BR" sz="2400" dirty="0" err="1"/>
              <a:t>Preciado</a:t>
            </a:r>
            <a:r>
              <a:rPr lang="pt-BR" sz="2400" dirty="0"/>
              <a:t> (</a:t>
            </a:r>
            <a:r>
              <a:rPr lang="pt-BR" sz="2400" dirty="0" smtClean="0"/>
              <a:t>2014) que </a:t>
            </a:r>
            <a:r>
              <a:rPr lang="pt-BR" sz="2400" dirty="0"/>
              <a:t>explica que uma criança não tem autonomia sobre si mesma e “é sempre um corpo ao qual não se reconhece o direito de governar” (PRECIADO, 2014).</a:t>
            </a:r>
          </a:p>
          <a:p>
            <a:r>
              <a:rPr lang="pt-BR" sz="2400" dirty="0"/>
              <a:t>Um menino afeminado coloca em risco um projeto de futuro, um empreendimento fadado ao fracasso. O futuro que importa anunciado por uma criança só pode ser aceitável se corresponder à norma cis heterossexual branca.</a:t>
            </a:r>
          </a:p>
          <a:p>
            <a:endParaRPr lang="pt-BR" dirty="0"/>
          </a:p>
        </p:txBody>
      </p:sp>
      <p:pic>
        <p:nvPicPr>
          <p:cNvPr id="2050" name="Picture 2" descr="Resultado de imagem para Crianças trans">
            <a:extLst>
              <a:ext uri="{FF2B5EF4-FFF2-40B4-BE49-F238E27FC236}">
                <a16:creationId xmlns:a16="http://schemas.microsoft.com/office/drawing/2014/main" xmlns="" id="{B819BF99-5B43-440F-A923-D8601AF72D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0599" y="763866"/>
            <a:ext cx="5215467" cy="292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30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73B10E-8DEA-44C7-BCF9-FA3DE30175C6}"/>
              </a:ext>
            </a:extLst>
          </p:cNvPr>
          <p:cNvSpPr>
            <a:spLocks noGrp="1"/>
          </p:cNvSpPr>
          <p:nvPr>
            <p:ph type="title"/>
          </p:nvPr>
        </p:nvSpPr>
        <p:spPr>
          <a:xfrm>
            <a:off x="2550590" y="276976"/>
            <a:ext cx="8911687" cy="1280890"/>
          </a:xfrm>
        </p:spPr>
        <p:txBody>
          <a:bodyPr>
            <a:normAutofit/>
          </a:bodyPr>
          <a:lstStyle/>
          <a:p>
            <a:r>
              <a:rPr lang="pt-BR" dirty="0"/>
              <a:t>Quem defende as crianças </a:t>
            </a:r>
            <a:r>
              <a:rPr lang="pt-BR" dirty="0" err="1"/>
              <a:t>trans</a:t>
            </a:r>
            <a:r>
              <a:rPr lang="pt-BR" dirty="0"/>
              <a:t>?</a:t>
            </a:r>
          </a:p>
        </p:txBody>
      </p:sp>
      <p:sp>
        <p:nvSpPr>
          <p:cNvPr id="3" name="Espaço Reservado para Conteúdo 2">
            <a:extLst>
              <a:ext uri="{FF2B5EF4-FFF2-40B4-BE49-F238E27FC236}">
                <a16:creationId xmlns:a16="http://schemas.microsoft.com/office/drawing/2014/main" xmlns="" id="{1D18E831-843E-4CE6-BD34-28A7B5EB2FAF}"/>
              </a:ext>
            </a:extLst>
          </p:cNvPr>
          <p:cNvSpPr>
            <a:spLocks noGrp="1"/>
          </p:cNvSpPr>
          <p:nvPr>
            <p:ph idx="1"/>
          </p:nvPr>
        </p:nvSpPr>
        <p:spPr>
          <a:xfrm>
            <a:off x="5231903" y="1159931"/>
            <a:ext cx="6230374" cy="4800600"/>
          </a:xfrm>
        </p:spPr>
        <p:txBody>
          <a:bodyPr>
            <a:noAutofit/>
          </a:bodyPr>
          <a:lstStyle/>
          <a:p>
            <a:r>
              <a:rPr lang="pt-BR" sz="2400" dirty="0"/>
              <a:t>Quem defende o direito das crianças diferentes? Os direitos do menino que adora se vestir de rosa? Da menina que sonha em se casar com a sua melhor amiga? Os direitos da criança bicha, sapatão, transexual ou transgênero? Quem defende o direito da criança a mudar de gênero, se for da vontade dela? Os direitos das crianças à livre autodeterminação de gênero e de sexualidade? Quem defende os direitos da criança a crescer num mundo sem violência sexual ou de gênero? (PRECIADO, 2014).</a:t>
            </a:r>
          </a:p>
        </p:txBody>
      </p:sp>
      <p:pic>
        <p:nvPicPr>
          <p:cNvPr id="9" name="Imagem 8">
            <a:extLst>
              <a:ext uri="{FF2B5EF4-FFF2-40B4-BE49-F238E27FC236}">
                <a16:creationId xmlns:a16="http://schemas.microsoft.com/office/drawing/2014/main" xmlns="" id="{1629E03D-1871-459A-A0F1-A71E92D5A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590" y="1193997"/>
            <a:ext cx="2599092" cy="3243115"/>
          </a:xfrm>
          <a:prstGeom prst="rect">
            <a:avLst/>
          </a:prstGeom>
        </p:spPr>
      </p:pic>
      <p:pic>
        <p:nvPicPr>
          <p:cNvPr id="11" name="Imagem 10">
            <a:extLst>
              <a:ext uri="{FF2B5EF4-FFF2-40B4-BE49-F238E27FC236}">
                <a16:creationId xmlns:a16="http://schemas.microsoft.com/office/drawing/2014/main" xmlns="" id="{61208036-0A0A-46F4-894A-4A3C8745C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609" y="3801533"/>
            <a:ext cx="2912425" cy="2939835"/>
          </a:xfrm>
          <a:prstGeom prst="rect">
            <a:avLst/>
          </a:prstGeom>
        </p:spPr>
      </p:pic>
    </p:spTree>
    <p:extLst>
      <p:ext uri="{BB962C8B-B14F-4D97-AF65-F5344CB8AC3E}">
        <p14:creationId xmlns:p14="http://schemas.microsoft.com/office/powerpoint/2010/main" val="87558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56260" y="557808"/>
            <a:ext cx="5801428" cy="1143000"/>
          </a:xfrm>
        </p:spPr>
        <p:txBody>
          <a:bodyPr/>
          <a:lstStyle/>
          <a:p>
            <a:r>
              <a:rPr lang="pt-BR" b="1" dirty="0"/>
              <a:t>Gênero e família nuclear</a:t>
            </a:r>
          </a:p>
        </p:txBody>
      </p:sp>
      <p:sp>
        <p:nvSpPr>
          <p:cNvPr id="3" name="Espaço Reservado para Conteúdo 2"/>
          <p:cNvSpPr>
            <a:spLocks noGrp="1"/>
          </p:cNvSpPr>
          <p:nvPr>
            <p:ph idx="1"/>
          </p:nvPr>
        </p:nvSpPr>
        <p:spPr>
          <a:xfrm>
            <a:off x="4656261" y="1556792"/>
            <a:ext cx="7070071" cy="4800600"/>
          </a:xfrm>
        </p:spPr>
        <p:txBody>
          <a:bodyPr>
            <a:normAutofit/>
          </a:bodyPr>
          <a:lstStyle/>
          <a:p>
            <a:r>
              <a:rPr lang="pt-BR" sz="2800" dirty="0">
                <a:solidFill>
                  <a:schemeClr val="tx1"/>
                </a:solidFill>
              </a:rPr>
              <a:t>O conceito de gênero presente no Brasil emerge da cultura ocidental, fortemente ligado ao conceito de família nuclear, comum na Europa e nos Estados Unidos da América.</a:t>
            </a:r>
          </a:p>
          <a:p>
            <a:r>
              <a:rPr lang="pt-BR" sz="2800" dirty="0">
                <a:solidFill>
                  <a:schemeClr val="tx1"/>
                </a:solidFill>
              </a:rPr>
              <a:t>As categorias mulher e homem, feminino e masculino, também estão vinculados a esse conceito de família, bem como os papéis sociais que cada pessoa desempenha.</a:t>
            </a:r>
          </a:p>
          <a:p>
            <a:endParaRPr lang="pt-BR" dirty="0"/>
          </a:p>
        </p:txBody>
      </p:sp>
      <p:pic>
        <p:nvPicPr>
          <p:cNvPr id="56322" name="Picture 2" descr="C:\Users\11111\Pictures\LGBT\Trans\HOMEM.jpg"/>
          <p:cNvPicPr>
            <a:picLocks noChangeAspect="1" noChangeArrowheads="1"/>
          </p:cNvPicPr>
          <p:nvPr/>
        </p:nvPicPr>
        <p:blipFill>
          <a:blip r:embed="rId2" cstate="print"/>
          <a:srcRect/>
          <a:stretch>
            <a:fillRect/>
          </a:stretch>
        </p:blipFill>
        <p:spPr bwMode="auto">
          <a:xfrm>
            <a:off x="147782" y="1700808"/>
            <a:ext cx="3935825" cy="4799168"/>
          </a:xfrm>
          <a:prstGeom prst="rect">
            <a:avLst/>
          </a:prstGeom>
          <a:noFill/>
        </p:spPr>
      </p:pic>
    </p:spTree>
    <p:extLst>
      <p:ext uri="{BB962C8B-B14F-4D97-AF65-F5344CB8AC3E}">
        <p14:creationId xmlns:p14="http://schemas.microsoft.com/office/powerpoint/2010/main" val="1334931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87359" y="234822"/>
            <a:ext cx="5328219" cy="1143000"/>
          </a:xfrm>
        </p:spPr>
        <p:txBody>
          <a:bodyPr>
            <a:normAutofit fontScale="90000"/>
          </a:bodyPr>
          <a:lstStyle/>
          <a:p>
            <a:r>
              <a:rPr lang="pt-BR" b="1" dirty="0"/>
              <a:t>Múltiplos corpos!</a:t>
            </a:r>
            <a:br>
              <a:rPr lang="pt-BR" b="1" dirty="0"/>
            </a:br>
            <a:r>
              <a:rPr lang="pt-BR" b="1" dirty="0"/>
              <a:t>Múltiplos gêneros!</a:t>
            </a:r>
          </a:p>
        </p:txBody>
      </p:sp>
      <p:sp>
        <p:nvSpPr>
          <p:cNvPr id="3" name="Espaço Reservado para Conteúdo 2"/>
          <p:cNvSpPr>
            <a:spLocks noGrp="1"/>
          </p:cNvSpPr>
          <p:nvPr>
            <p:ph idx="1"/>
          </p:nvPr>
        </p:nvSpPr>
        <p:spPr>
          <a:xfrm>
            <a:off x="4121835" y="1447800"/>
            <a:ext cx="7940855" cy="5410200"/>
          </a:xfrm>
        </p:spPr>
        <p:txBody>
          <a:bodyPr>
            <a:noAutofit/>
          </a:bodyPr>
          <a:lstStyle/>
          <a:p>
            <a:r>
              <a:rPr lang="pt-BR" sz="2200" dirty="0" smtClean="0"/>
              <a:t>A antropóloga social </a:t>
            </a:r>
            <a:r>
              <a:rPr lang="pt-BR" sz="2200" dirty="0" err="1" smtClean="0"/>
              <a:t>Ifi</a:t>
            </a:r>
            <a:r>
              <a:rPr lang="pt-BR" sz="2200" dirty="0" smtClean="0"/>
              <a:t> </a:t>
            </a:r>
            <a:r>
              <a:rPr lang="pt-BR" sz="2200" dirty="0" err="1" smtClean="0"/>
              <a:t>Amaduime</a:t>
            </a:r>
            <a:r>
              <a:rPr lang="pt-BR" sz="2200" dirty="0" smtClean="0"/>
              <a:t> (1987) escreve sobre filhas do sexo masculino, maridos fêmeas e a instituição do casamento entre mulheres na sociedade </a:t>
            </a:r>
            <a:r>
              <a:rPr lang="pt-BR" sz="2200" i="1" dirty="0" err="1" smtClean="0"/>
              <a:t>Igbo</a:t>
            </a:r>
            <a:r>
              <a:rPr lang="pt-BR" sz="2200" dirty="0" smtClean="0"/>
              <a:t>. </a:t>
            </a:r>
          </a:p>
          <a:p>
            <a:r>
              <a:rPr lang="pt-BR" sz="2200" dirty="0" smtClean="0"/>
              <a:t>A escritora </a:t>
            </a:r>
            <a:r>
              <a:rPr lang="pt-BR" sz="2200" dirty="0" err="1" smtClean="0"/>
              <a:t>Sekai</a:t>
            </a:r>
            <a:r>
              <a:rPr lang="pt-BR" sz="2200" dirty="0" smtClean="0"/>
              <a:t> </a:t>
            </a:r>
            <a:r>
              <a:rPr lang="pt-BR" sz="2200" dirty="0" err="1" smtClean="0"/>
              <a:t>Nzenza</a:t>
            </a:r>
            <a:r>
              <a:rPr lang="pt-BR" sz="2200" dirty="0" smtClean="0"/>
              <a:t> </a:t>
            </a:r>
            <a:r>
              <a:rPr lang="pt-BR" sz="2200" dirty="0" err="1" smtClean="0"/>
              <a:t>Shand</a:t>
            </a:r>
            <a:r>
              <a:rPr lang="pt-BR" sz="2200" dirty="0" smtClean="0"/>
              <a:t> (1997) ao escrever suas memórias lembra que sua mãe era tratada em sua aldeia natal como um homem honorário. </a:t>
            </a:r>
          </a:p>
          <a:p>
            <a:r>
              <a:rPr lang="pt-BR" sz="2200" dirty="0" smtClean="0"/>
              <a:t>A historiadora Edna </a:t>
            </a:r>
            <a:r>
              <a:rPr lang="pt-BR" sz="2200" dirty="0" err="1" smtClean="0"/>
              <a:t>Bay</a:t>
            </a:r>
            <a:r>
              <a:rPr lang="pt-BR" sz="2200" dirty="0" smtClean="0"/>
              <a:t>, pesquisando sobre o Reino </a:t>
            </a:r>
            <a:r>
              <a:rPr lang="pt-BR" sz="2200" dirty="0" err="1" smtClean="0"/>
              <a:t>Dahomey</a:t>
            </a:r>
            <a:r>
              <a:rPr lang="pt-BR" sz="2200" dirty="0" smtClean="0"/>
              <a:t> afirmava que o rei se casava com homens. Junto a eunucos e mulheres do palácio, tais homens eram chamados de </a:t>
            </a:r>
            <a:r>
              <a:rPr lang="pt-BR" sz="2200" dirty="0" err="1" smtClean="0"/>
              <a:t>ahosi</a:t>
            </a:r>
            <a:r>
              <a:rPr lang="pt-BR" sz="2200" dirty="0" smtClean="0"/>
              <a:t>.  </a:t>
            </a:r>
            <a:r>
              <a:rPr lang="pt-BR" sz="2200" dirty="0" err="1" smtClean="0"/>
              <a:t>Ahosi</a:t>
            </a:r>
            <a:r>
              <a:rPr lang="pt-BR" sz="2200" dirty="0" smtClean="0"/>
              <a:t> do sexo masculino traziam famílias consigo ou ganhavam mulheres e </a:t>
            </a:r>
            <a:r>
              <a:rPr lang="pt-BR" sz="2200" dirty="0" err="1" smtClean="0"/>
              <a:t>escravizadxs</a:t>
            </a:r>
            <a:r>
              <a:rPr lang="pt-BR" sz="2200" dirty="0" smtClean="0"/>
              <a:t> para estabelecer uma linhagem (Oyèrónké  OYEWÙMÍ, 2004).</a:t>
            </a:r>
            <a:endParaRPr lang="pt-BR" sz="22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0" y="313898"/>
            <a:ext cx="3604085" cy="5419359"/>
          </a:xfrm>
          <a:prstGeom prst="rect">
            <a:avLst/>
          </a:prstGeom>
        </p:spPr>
      </p:pic>
      <p:sp>
        <p:nvSpPr>
          <p:cNvPr id="6" name="CaixaDeTexto 5"/>
          <p:cNvSpPr txBox="1"/>
          <p:nvPr/>
        </p:nvSpPr>
        <p:spPr>
          <a:xfrm>
            <a:off x="790068" y="5807148"/>
            <a:ext cx="2427268" cy="646331"/>
          </a:xfrm>
          <a:prstGeom prst="rect">
            <a:avLst/>
          </a:prstGeom>
          <a:noFill/>
        </p:spPr>
        <p:txBody>
          <a:bodyPr wrap="none" rtlCol="0">
            <a:spAutoFit/>
          </a:bodyPr>
          <a:lstStyle/>
          <a:p>
            <a:r>
              <a:rPr lang="pt-BR" dirty="0"/>
              <a:t>Foto: </a:t>
            </a:r>
            <a:r>
              <a:rPr lang="pt-BR" dirty="0" err="1"/>
              <a:t>Zanele</a:t>
            </a:r>
            <a:r>
              <a:rPr lang="pt-BR" dirty="0"/>
              <a:t> </a:t>
            </a:r>
            <a:r>
              <a:rPr lang="pt-BR" dirty="0" err="1"/>
              <a:t>Muholi</a:t>
            </a:r>
            <a:r>
              <a:rPr lang="pt-BR" dirty="0"/>
              <a:t>,</a:t>
            </a:r>
          </a:p>
          <a:p>
            <a:pPr algn="ctr"/>
            <a:r>
              <a:rPr lang="pt-BR" dirty="0"/>
              <a:t>África do Sul.</a:t>
            </a:r>
          </a:p>
        </p:txBody>
      </p:sp>
    </p:spTree>
    <p:extLst>
      <p:ext uri="{BB962C8B-B14F-4D97-AF65-F5344CB8AC3E}">
        <p14:creationId xmlns:p14="http://schemas.microsoft.com/office/powerpoint/2010/main" val="276126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54671" y="3356992"/>
            <a:ext cx="10467873" cy="3600400"/>
          </a:xfrm>
        </p:spPr>
        <p:txBody>
          <a:bodyPr>
            <a:normAutofit lnSpcReduction="10000"/>
          </a:bodyPr>
          <a:lstStyle/>
          <a:p>
            <a:r>
              <a:rPr lang="pt-BR" sz="2000" dirty="0">
                <a:solidFill>
                  <a:schemeClr val="tx1"/>
                </a:solidFill>
              </a:rPr>
              <a:t>Na América xamãs homossexuais e trans, trabalhavam nos templos dos astecas, </a:t>
            </a:r>
            <a:r>
              <a:rPr lang="pt-BR" sz="2000" dirty="0" err="1">
                <a:solidFill>
                  <a:schemeClr val="tx1"/>
                </a:solidFill>
              </a:rPr>
              <a:t>chimu</a:t>
            </a:r>
            <a:r>
              <a:rPr lang="pt-BR" sz="2000" dirty="0">
                <a:solidFill>
                  <a:schemeClr val="tx1"/>
                </a:solidFill>
              </a:rPr>
              <a:t>, </a:t>
            </a:r>
            <a:r>
              <a:rPr lang="pt-BR" sz="2000" dirty="0" err="1">
                <a:solidFill>
                  <a:schemeClr val="tx1"/>
                </a:solidFill>
              </a:rPr>
              <a:t>Lacke</a:t>
            </a:r>
            <a:r>
              <a:rPr lang="pt-BR" sz="2000" dirty="0">
                <a:solidFill>
                  <a:schemeClr val="tx1"/>
                </a:solidFill>
              </a:rPr>
              <a:t>, </a:t>
            </a:r>
            <a:r>
              <a:rPr lang="pt-BR" sz="2000" dirty="0" err="1">
                <a:solidFill>
                  <a:schemeClr val="tx1"/>
                </a:solidFill>
              </a:rPr>
              <a:t>Lubacas</a:t>
            </a:r>
            <a:r>
              <a:rPr lang="pt-BR" sz="2000" dirty="0">
                <a:solidFill>
                  <a:schemeClr val="tx1"/>
                </a:solidFill>
              </a:rPr>
              <a:t>, Manta, Maias, </a:t>
            </a:r>
            <a:r>
              <a:rPr lang="pt-BR" sz="2000" dirty="0" err="1">
                <a:solidFill>
                  <a:schemeClr val="tx1"/>
                </a:solidFill>
              </a:rPr>
              <a:t>Mbaya</a:t>
            </a:r>
            <a:r>
              <a:rPr lang="pt-BR" sz="2000" dirty="0">
                <a:solidFill>
                  <a:schemeClr val="tx1"/>
                </a:solidFill>
              </a:rPr>
              <a:t>, </a:t>
            </a:r>
            <a:r>
              <a:rPr lang="pt-BR" sz="2000" dirty="0" err="1">
                <a:solidFill>
                  <a:schemeClr val="tx1"/>
                </a:solidFill>
              </a:rPr>
              <a:t>Moche</a:t>
            </a:r>
            <a:r>
              <a:rPr lang="pt-BR" sz="2000" dirty="0">
                <a:solidFill>
                  <a:schemeClr val="tx1"/>
                </a:solidFill>
              </a:rPr>
              <a:t> e Tupinambás.</a:t>
            </a:r>
          </a:p>
          <a:p>
            <a:r>
              <a:rPr lang="pt-BR" sz="2000" dirty="0">
                <a:solidFill>
                  <a:schemeClr val="tx1"/>
                </a:solidFill>
              </a:rPr>
              <a:t>Entre os </a:t>
            </a:r>
            <a:r>
              <a:rPr lang="pt-BR" sz="2000" dirty="0" smtClean="0">
                <a:solidFill>
                  <a:schemeClr val="tx1"/>
                </a:solidFill>
              </a:rPr>
              <a:t>Navajos, </a:t>
            </a:r>
            <a:r>
              <a:rPr lang="pt-BR" sz="2000" dirty="0" err="1" smtClean="0">
                <a:solidFill>
                  <a:schemeClr val="tx1"/>
                </a:solidFill>
              </a:rPr>
              <a:t>Cheyennes</a:t>
            </a:r>
            <a:r>
              <a:rPr lang="pt-BR" sz="2000" dirty="0" smtClean="0">
                <a:solidFill>
                  <a:schemeClr val="tx1"/>
                </a:solidFill>
              </a:rPr>
              <a:t> </a:t>
            </a:r>
            <a:r>
              <a:rPr lang="pt-BR" sz="2000" dirty="0">
                <a:solidFill>
                  <a:schemeClr val="tx1"/>
                </a:solidFill>
              </a:rPr>
              <a:t>e </a:t>
            </a:r>
            <a:r>
              <a:rPr lang="pt-BR" sz="2000" dirty="0" err="1" smtClean="0">
                <a:solidFill>
                  <a:schemeClr val="tx1"/>
                </a:solidFill>
              </a:rPr>
              <a:t>Cherokees</a:t>
            </a:r>
            <a:r>
              <a:rPr lang="pt-BR" sz="2000" dirty="0" smtClean="0">
                <a:solidFill>
                  <a:schemeClr val="tx1"/>
                </a:solidFill>
              </a:rPr>
              <a:t>, na </a:t>
            </a:r>
            <a:r>
              <a:rPr lang="pt-BR" sz="2000" dirty="0">
                <a:solidFill>
                  <a:schemeClr val="tx1"/>
                </a:solidFill>
              </a:rPr>
              <a:t>América do Norte, as </a:t>
            </a:r>
            <a:r>
              <a:rPr lang="pt-BR" sz="2000" i="1" dirty="0" err="1" smtClean="0">
                <a:solidFill>
                  <a:schemeClr val="tx1"/>
                </a:solidFill>
              </a:rPr>
              <a:t>Two</a:t>
            </a:r>
            <a:r>
              <a:rPr lang="pt-BR" sz="2000" i="1" dirty="0" smtClean="0">
                <a:solidFill>
                  <a:schemeClr val="tx1"/>
                </a:solidFill>
              </a:rPr>
              <a:t> </a:t>
            </a:r>
            <a:r>
              <a:rPr lang="pt-BR" sz="2000" i="1" dirty="0" err="1" smtClean="0">
                <a:solidFill>
                  <a:schemeClr val="tx1"/>
                </a:solidFill>
              </a:rPr>
              <a:t>Spirits</a:t>
            </a:r>
            <a:r>
              <a:rPr lang="pt-BR" sz="2000" dirty="0" smtClean="0">
                <a:solidFill>
                  <a:schemeClr val="tx1"/>
                </a:solidFill>
              </a:rPr>
              <a:t>, </a:t>
            </a:r>
            <a:r>
              <a:rPr lang="pt-BR" sz="2000" dirty="0">
                <a:solidFill>
                  <a:schemeClr val="tx1"/>
                </a:solidFill>
              </a:rPr>
              <a:t>realizavam tarefas especiais, pois como podiam ver o mundo com olhos tanto de homem quanto de mulher, podiam prever o futuro, eram mais aptas às atividades </a:t>
            </a:r>
            <a:r>
              <a:rPr lang="pt-BR" sz="2000" dirty="0" err="1">
                <a:solidFill>
                  <a:schemeClr val="tx1"/>
                </a:solidFill>
              </a:rPr>
              <a:t>xamânicas</a:t>
            </a:r>
            <a:r>
              <a:rPr lang="pt-BR" sz="2000" dirty="0">
                <a:solidFill>
                  <a:schemeClr val="tx1"/>
                </a:solidFill>
              </a:rPr>
              <a:t>, responsáveis por cuidar das crianças e repassar-lhes os mitos</a:t>
            </a:r>
            <a:r>
              <a:rPr lang="pt-BR" sz="2000" dirty="0" smtClean="0">
                <a:solidFill>
                  <a:schemeClr val="tx1"/>
                </a:solidFill>
              </a:rPr>
              <a:t>.</a:t>
            </a:r>
          </a:p>
          <a:p>
            <a:r>
              <a:rPr lang="pt-BR" sz="2000" dirty="0">
                <a:solidFill>
                  <a:schemeClr val="tx1"/>
                </a:solidFill>
              </a:rPr>
              <a:t>De acordo com Stefan </a:t>
            </a:r>
            <a:r>
              <a:rPr lang="pt-BR" sz="2000" dirty="0" err="1">
                <a:solidFill>
                  <a:schemeClr val="tx1"/>
                </a:solidFill>
              </a:rPr>
              <a:t>Zebrowski</a:t>
            </a:r>
            <a:r>
              <a:rPr lang="pt-BR" sz="2000" dirty="0">
                <a:solidFill>
                  <a:schemeClr val="tx1"/>
                </a:solidFill>
              </a:rPr>
              <a:t>-Rubin (2009), o termo </a:t>
            </a:r>
            <a:r>
              <a:rPr lang="pt-BR" sz="2000" dirty="0" err="1">
                <a:solidFill>
                  <a:schemeClr val="tx1"/>
                </a:solidFill>
              </a:rPr>
              <a:t>Berdache</a:t>
            </a:r>
            <a:r>
              <a:rPr lang="pt-BR" sz="2000" dirty="0">
                <a:solidFill>
                  <a:schemeClr val="tx1"/>
                </a:solidFill>
              </a:rPr>
              <a:t> teria “uma denotação extremamente depreciativa, derivada da antiga palavra francesa </a:t>
            </a:r>
            <a:r>
              <a:rPr lang="pt-BR" sz="2000" dirty="0" err="1">
                <a:solidFill>
                  <a:schemeClr val="tx1"/>
                </a:solidFill>
              </a:rPr>
              <a:t>bardache</a:t>
            </a:r>
            <a:r>
              <a:rPr lang="pt-BR" sz="2000" dirty="0">
                <a:solidFill>
                  <a:schemeClr val="tx1"/>
                </a:solidFill>
              </a:rPr>
              <a:t>, que significa prostituta, gay ou sodomita passivo” (RUBIN, 2009, n.p. Tradução minha).</a:t>
            </a:r>
          </a:p>
          <a:p>
            <a:endParaRPr lang="pt-BR" dirty="0"/>
          </a:p>
          <a:p>
            <a:endParaRPr lang="pt-BR" dirty="0"/>
          </a:p>
          <a:p>
            <a:endParaRPr lang="pt-BR" dirty="0"/>
          </a:p>
          <a:p>
            <a:endParaRPr lang="pt-BR" dirty="0"/>
          </a:p>
        </p:txBody>
      </p:sp>
      <p:pic>
        <p:nvPicPr>
          <p:cNvPr id="4" name="Imagem 3" descr="0-crow-two-spirits-1928.jpg"/>
          <p:cNvPicPr>
            <a:picLocks noChangeAspect="1"/>
          </p:cNvPicPr>
          <p:nvPr/>
        </p:nvPicPr>
        <p:blipFill>
          <a:blip r:embed="rId2" cstate="print"/>
          <a:stretch>
            <a:fillRect/>
          </a:stretch>
        </p:blipFill>
        <p:spPr>
          <a:xfrm>
            <a:off x="5651046" y="1"/>
            <a:ext cx="2446412" cy="3281071"/>
          </a:xfrm>
          <a:prstGeom prst="rect">
            <a:avLst/>
          </a:prstGeom>
        </p:spPr>
      </p:pic>
      <p:pic>
        <p:nvPicPr>
          <p:cNvPr id="5" name="Imagem 4" descr="0-twospiritsnavajosamesexcouple.jpg"/>
          <p:cNvPicPr>
            <a:picLocks noChangeAspect="1"/>
          </p:cNvPicPr>
          <p:nvPr/>
        </p:nvPicPr>
        <p:blipFill>
          <a:blip r:embed="rId3" cstate="print"/>
          <a:stretch>
            <a:fillRect/>
          </a:stretch>
        </p:blipFill>
        <p:spPr>
          <a:xfrm>
            <a:off x="8287862" y="0"/>
            <a:ext cx="2420514" cy="3284984"/>
          </a:xfrm>
          <a:prstGeom prst="rect">
            <a:avLst/>
          </a:prstGeom>
        </p:spPr>
      </p:pic>
      <p:sp>
        <p:nvSpPr>
          <p:cNvPr id="6" name="CaixaDeTexto 5"/>
          <p:cNvSpPr txBox="1"/>
          <p:nvPr/>
        </p:nvSpPr>
        <p:spPr>
          <a:xfrm>
            <a:off x="1354671" y="2302534"/>
            <a:ext cx="3488455" cy="830997"/>
          </a:xfrm>
          <a:prstGeom prst="rect">
            <a:avLst/>
          </a:prstGeom>
          <a:noFill/>
        </p:spPr>
        <p:txBody>
          <a:bodyPr wrap="none" rtlCol="0">
            <a:spAutoFit/>
          </a:bodyPr>
          <a:lstStyle/>
          <a:p>
            <a:endParaRPr lang="pt-BR" sz="2400" b="1" dirty="0"/>
          </a:p>
          <a:p>
            <a:r>
              <a:rPr lang="pt-BR" sz="2400" b="1" dirty="0" smtClean="0"/>
              <a:t>Nós sempre existimos!</a:t>
            </a:r>
            <a:endParaRPr lang="pt-BR" sz="2400" b="1" dirty="0"/>
          </a:p>
        </p:txBody>
      </p:sp>
    </p:spTree>
    <p:extLst>
      <p:ext uri="{BB962C8B-B14F-4D97-AF65-F5344CB8AC3E}">
        <p14:creationId xmlns:p14="http://schemas.microsoft.com/office/powerpoint/2010/main" val="17427313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LOGGER_PHOTO_ID_5278527812772582642" descr="http://4.bp.blogspot.com/_Nk9_ZM-I7bg/SUEZFDFUVPI/AAAAAAAAB5E/4MdwnRoZuJs/s400/+MUXES++2.jpg"/>
          <p:cNvPicPr>
            <a:picLocks noGrp="1"/>
          </p:cNvPicPr>
          <p:nvPr>
            <p:ph idx="1"/>
          </p:nvPr>
        </p:nvPicPr>
        <p:blipFill>
          <a:blip r:embed="rId2" cstate="print"/>
          <a:srcRect/>
          <a:stretch>
            <a:fillRect/>
          </a:stretch>
        </p:blipFill>
        <p:spPr bwMode="auto">
          <a:xfrm>
            <a:off x="584200" y="1501799"/>
            <a:ext cx="4143648" cy="5161467"/>
          </a:xfrm>
          <a:prstGeom prst="rect">
            <a:avLst/>
          </a:prstGeom>
          <a:noFill/>
          <a:ln w="9525">
            <a:noFill/>
            <a:miter lim="800000"/>
            <a:headEnd/>
            <a:tailEnd/>
          </a:ln>
        </p:spPr>
      </p:pic>
      <p:sp>
        <p:nvSpPr>
          <p:cNvPr id="3" name="Título 2"/>
          <p:cNvSpPr>
            <a:spLocks noGrp="1"/>
          </p:cNvSpPr>
          <p:nvPr>
            <p:ph type="title"/>
          </p:nvPr>
        </p:nvSpPr>
        <p:spPr>
          <a:xfrm>
            <a:off x="4727848" y="548680"/>
            <a:ext cx="6203032" cy="1143000"/>
          </a:xfrm>
        </p:spPr>
        <p:txBody>
          <a:bodyPr/>
          <a:lstStyle/>
          <a:p>
            <a:r>
              <a:rPr lang="pt-BR" dirty="0"/>
              <a:t>MUXES - México</a:t>
            </a:r>
          </a:p>
        </p:txBody>
      </p:sp>
      <p:sp>
        <p:nvSpPr>
          <p:cNvPr id="1025" name="Rectangle 1"/>
          <p:cNvSpPr>
            <a:spLocks noChangeArrowheads="1"/>
          </p:cNvSpPr>
          <p:nvPr/>
        </p:nvSpPr>
        <p:spPr bwMode="auto">
          <a:xfrm>
            <a:off x="4864351" y="1347588"/>
            <a:ext cx="6836581"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FontTx/>
              <a:buChar char="-"/>
            </a:pPr>
            <a:r>
              <a:rPr lang="pt-BR" sz="2800" dirty="0">
                <a:latin typeface="Times New Roman" pitchFamily="18" charset="0"/>
                <a:ea typeface="Times New Roman" pitchFamily="18" charset="0"/>
                <a:cs typeface="Times New Roman" pitchFamily="18" charset="0"/>
              </a:rPr>
              <a:t>O vocábulo </a:t>
            </a:r>
            <a:r>
              <a:rPr lang="pt-BR" sz="2800" i="1" dirty="0" err="1">
                <a:latin typeface="Times New Roman" pitchFamily="18" charset="0"/>
                <a:ea typeface="Times New Roman" pitchFamily="18" charset="0"/>
                <a:cs typeface="Times New Roman" pitchFamily="18" charset="0"/>
              </a:rPr>
              <a:t>Muxe</a:t>
            </a:r>
            <a:r>
              <a:rPr lang="pt-BR" sz="2800" dirty="0">
                <a:latin typeface="Times New Roman" pitchFamily="18" charset="0"/>
                <a:ea typeface="Times New Roman" pitchFamily="18" charset="0"/>
                <a:cs typeface="Times New Roman" pitchFamily="18" charset="0"/>
              </a:rPr>
              <a:t> é de origem espanhola e originalmente era sinônimo de mulher.</a:t>
            </a:r>
          </a:p>
          <a:p>
            <a:pPr algn="just" fontAlgn="base">
              <a:spcBef>
                <a:spcPct val="0"/>
              </a:spcBef>
              <a:spcAft>
                <a:spcPct val="0"/>
              </a:spcAft>
              <a:buFontTx/>
              <a:buChar char="-"/>
            </a:pPr>
            <a:r>
              <a:rPr lang="pt-BR" sz="2800" dirty="0">
                <a:latin typeface="Times New Roman" pitchFamily="18" charset="0"/>
                <a:ea typeface="Times New Roman" pitchFamily="18" charset="0"/>
                <a:cs typeface="Times New Roman" pitchFamily="18" charset="0"/>
              </a:rPr>
              <a:t>As </a:t>
            </a:r>
            <a:r>
              <a:rPr lang="pt-BR" sz="2800" i="1" dirty="0" err="1">
                <a:latin typeface="Times New Roman" pitchFamily="18" charset="0"/>
                <a:ea typeface="Times New Roman" pitchFamily="18" charset="0"/>
                <a:cs typeface="Times New Roman" pitchFamily="18" charset="0"/>
              </a:rPr>
              <a:t>Muxes</a:t>
            </a:r>
            <a:r>
              <a:rPr lang="pt-BR" sz="2800" dirty="0">
                <a:latin typeface="Times New Roman" pitchFamily="18" charset="0"/>
                <a:ea typeface="Times New Roman" pitchFamily="18" charset="0"/>
                <a:cs typeface="Times New Roman" pitchFamily="18" charset="0"/>
              </a:rPr>
              <a:t> vivem na cidade de  </a:t>
            </a:r>
            <a:r>
              <a:rPr lang="pt-BR" sz="2800" dirty="0" err="1">
                <a:latin typeface="Times New Roman" pitchFamily="18" charset="0"/>
                <a:ea typeface="Times New Roman" pitchFamily="18" charset="0"/>
                <a:cs typeface="Times New Roman" pitchFamily="18" charset="0"/>
              </a:rPr>
              <a:t>Juchitan</a:t>
            </a:r>
            <a:r>
              <a:rPr lang="pt-BR" sz="2800" dirty="0">
                <a:latin typeface="Times New Roman" pitchFamily="18" charset="0"/>
                <a:ea typeface="Times New Roman" pitchFamily="18" charset="0"/>
                <a:cs typeface="Times New Roman" pitchFamily="18" charset="0"/>
              </a:rPr>
              <a:t>, no estado de </a:t>
            </a:r>
            <a:r>
              <a:rPr lang="pt-BR" sz="2800" dirty="0" err="1">
                <a:latin typeface="Times New Roman" pitchFamily="18" charset="0"/>
                <a:ea typeface="Times New Roman" pitchFamily="18" charset="0"/>
                <a:cs typeface="Times New Roman" pitchFamily="18" charset="0"/>
              </a:rPr>
              <a:t>Oaxaca</a:t>
            </a:r>
            <a:r>
              <a:rPr lang="pt-BR" sz="2800" dirty="0">
                <a:latin typeface="Times New Roman" pitchFamily="18" charset="0"/>
                <a:ea typeface="Times New Roman" pitchFamily="18" charset="0"/>
                <a:cs typeface="Times New Roman" pitchFamily="18" charset="0"/>
              </a:rPr>
              <a:t>.</a:t>
            </a:r>
          </a:p>
          <a:p>
            <a:pPr algn="just" fontAlgn="base">
              <a:spcBef>
                <a:spcPct val="0"/>
              </a:spcBef>
              <a:spcAft>
                <a:spcPct val="0"/>
              </a:spcAft>
              <a:buFontTx/>
              <a:buChar char="-"/>
            </a:pPr>
            <a:r>
              <a:rPr lang="pt-BR" sz="2800" dirty="0">
                <a:latin typeface="Times New Roman" pitchFamily="18" charset="0"/>
                <a:ea typeface="Times New Roman" pitchFamily="18" charset="0"/>
                <a:cs typeface="Times New Roman" pitchFamily="18" charset="0"/>
              </a:rPr>
              <a:t> Considerados como um terceiro sexo, alguns se casam e têm filhos, outros se relacionam com homens. </a:t>
            </a:r>
            <a:endParaRPr lang="pt-BR" sz="2800" dirty="0">
              <a:latin typeface="Times New Roman" pitchFamily="18" charset="0"/>
              <a:cs typeface="Times New Roman" pitchFamily="18" charset="0"/>
            </a:endParaRPr>
          </a:p>
          <a:p>
            <a:pPr algn="just" fontAlgn="base">
              <a:spcBef>
                <a:spcPct val="0"/>
              </a:spcBef>
              <a:spcAft>
                <a:spcPct val="0"/>
              </a:spcAft>
              <a:buFontTx/>
              <a:buChar char="-"/>
            </a:pPr>
            <a:r>
              <a:rPr lang="pt-BR" sz="2800" dirty="0">
                <a:latin typeface="Times New Roman" pitchFamily="18" charset="0"/>
                <a:ea typeface="Times New Roman" pitchFamily="18" charset="0"/>
                <a:cs typeface="Times New Roman" pitchFamily="18" charset="0"/>
              </a:rPr>
              <a:t>Como </a:t>
            </a:r>
            <a:r>
              <a:rPr lang="pt-BR" sz="2800" i="1" dirty="0" err="1">
                <a:latin typeface="Times New Roman" pitchFamily="18" charset="0"/>
                <a:ea typeface="Times New Roman" pitchFamily="18" charset="0"/>
                <a:cs typeface="Times New Roman" pitchFamily="18" charset="0"/>
              </a:rPr>
              <a:t>muxes</a:t>
            </a:r>
            <a:r>
              <a:rPr lang="pt-BR" sz="2800" dirty="0">
                <a:latin typeface="Times New Roman" pitchFamily="18" charset="0"/>
                <a:ea typeface="Times New Roman" pitchFamily="18" charset="0"/>
                <a:cs typeface="Times New Roman" pitchFamily="18" charset="0"/>
              </a:rPr>
              <a:t>/mulheres herdam a autoridade moral da mãe ou da avó morta e se transformam em elemento agregador e unificador da família. </a:t>
            </a:r>
            <a:endParaRPr lang="pt-BR" sz="2800" dirty="0">
              <a:latin typeface="Times New Roman" pitchFamily="18" charset="0"/>
              <a:cs typeface="Times New Roman" pitchFamily="18" charset="0"/>
            </a:endParaRPr>
          </a:p>
        </p:txBody>
      </p:sp>
    </p:spTree>
    <p:extLst>
      <p:ext uri="{BB962C8B-B14F-4D97-AF65-F5344CB8AC3E}">
        <p14:creationId xmlns:p14="http://schemas.microsoft.com/office/powerpoint/2010/main" val="23592319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9856" y="701824"/>
            <a:ext cx="5657832" cy="1143000"/>
          </a:xfrm>
        </p:spPr>
        <p:txBody>
          <a:bodyPr/>
          <a:lstStyle/>
          <a:p>
            <a:r>
              <a:rPr lang="pt-BR" b="1" dirty="0" err="1"/>
              <a:t>Hijras</a:t>
            </a:r>
            <a:endParaRPr lang="pt-BR" b="1" dirty="0"/>
          </a:p>
        </p:txBody>
      </p:sp>
      <p:sp>
        <p:nvSpPr>
          <p:cNvPr id="3" name="Espaço Reservado para Conteúdo 2"/>
          <p:cNvSpPr>
            <a:spLocks noGrp="1"/>
          </p:cNvSpPr>
          <p:nvPr>
            <p:ph idx="1"/>
          </p:nvPr>
        </p:nvSpPr>
        <p:spPr>
          <a:xfrm>
            <a:off x="4655839" y="1447800"/>
            <a:ext cx="6808027" cy="4800600"/>
          </a:xfrm>
        </p:spPr>
        <p:txBody>
          <a:bodyPr>
            <a:noAutofit/>
          </a:bodyPr>
          <a:lstStyle/>
          <a:p>
            <a:r>
              <a:rPr lang="pt-BR" sz="2400" dirty="0"/>
              <a:t>As </a:t>
            </a:r>
            <a:r>
              <a:rPr lang="pt-BR" sz="2400" dirty="0" err="1"/>
              <a:t>hijras</a:t>
            </a:r>
            <a:r>
              <a:rPr lang="pt-BR" sz="2400" dirty="0"/>
              <a:t> são conhecidas na cultura indiana a aproximadamente 5 mil anos;</a:t>
            </a:r>
          </a:p>
          <a:p>
            <a:r>
              <a:rPr lang="pt-BR" sz="2400" dirty="0"/>
              <a:t>Antes do contato com a cultura ocidental, eram consideradas sagradas e desfrutavam de certa tranquilidade para expressarem sua identidade publicamente;</a:t>
            </a:r>
          </a:p>
          <a:p>
            <a:r>
              <a:rPr lang="pt-BR" sz="2400" dirty="0"/>
              <a:t>Desde a década de 1950 contam com o apoio de instituições governamentais para terem acessos mínimos a determinados serviços;</a:t>
            </a:r>
          </a:p>
          <a:p>
            <a:r>
              <a:rPr lang="pt-BR" sz="2400" dirty="0"/>
              <a:t>Em 2014 foram reconhecidas como um gênero particular pelo governo indiano.</a:t>
            </a:r>
          </a:p>
        </p:txBody>
      </p:sp>
      <p:pic>
        <p:nvPicPr>
          <p:cNvPr id="80897" name="Picture 1" descr="C:\Users\Marco\Pictures\LGBT\4523189687_f8d15fc8c3_z.jpg"/>
          <p:cNvPicPr>
            <a:picLocks noChangeAspect="1" noChangeArrowheads="1"/>
          </p:cNvPicPr>
          <p:nvPr/>
        </p:nvPicPr>
        <p:blipFill>
          <a:blip r:embed="rId2" cstate="print"/>
          <a:srcRect/>
          <a:stretch>
            <a:fillRect/>
          </a:stretch>
        </p:blipFill>
        <p:spPr bwMode="auto">
          <a:xfrm>
            <a:off x="795097" y="1563929"/>
            <a:ext cx="3532137" cy="5294071"/>
          </a:xfrm>
          <a:prstGeom prst="rect">
            <a:avLst/>
          </a:prstGeom>
          <a:noFill/>
        </p:spPr>
      </p:pic>
    </p:spTree>
    <p:extLst>
      <p:ext uri="{BB962C8B-B14F-4D97-AF65-F5344CB8AC3E}">
        <p14:creationId xmlns:p14="http://schemas.microsoft.com/office/powerpoint/2010/main" val="22909896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D007A4-3094-4E35-A3B1-80AEAB3F34EC}"/>
              </a:ext>
            </a:extLst>
          </p:cNvPr>
          <p:cNvSpPr>
            <a:spLocks noGrp="1"/>
          </p:cNvSpPr>
          <p:nvPr>
            <p:ph type="title"/>
          </p:nvPr>
        </p:nvSpPr>
        <p:spPr>
          <a:xfrm>
            <a:off x="6168008" y="557808"/>
            <a:ext cx="4320480" cy="1143000"/>
          </a:xfrm>
        </p:spPr>
        <p:txBody>
          <a:bodyPr>
            <a:normAutofit fontScale="90000"/>
          </a:bodyPr>
          <a:lstStyle/>
          <a:p>
            <a:r>
              <a:rPr lang="pt-PT" i="1" dirty="0">
                <a:effectLst/>
              </a:rPr>
              <a:t>Fa'afafine</a:t>
            </a:r>
            <a:r>
              <a:rPr lang="pt-PT" dirty="0">
                <a:effectLst/>
              </a:rPr>
              <a:t> - Polinésia</a:t>
            </a:r>
            <a:endParaRPr lang="pt-BR" dirty="0"/>
          </a:p>
        </p:txBody>
      </p:sp>
      <p:sp>
        <p:nvSpPr>
          <p:cNvPr id="3" name="Espaço Reservado para Conteúdo 2">
            <a:extLst>
              <a:ext uri="{FF2B5EF4-FFF2-40B4-BE49-F238E27FC236}">
                <a16:creationId xmlns:a16="http://schemas.microsoft.com/office/drawing/2014/main" xmlns="" id="{461CE111-A44B-4B6E-867E-E1670C5C8561}"/>
              </a:ext>
            </a:extLst>
          </p:cNvPr>
          <p:cNvSpPr>
            <a:spLocks noGrp="1"/>
          </p:cNvSpPr>
          <p:nvPr>
            <p:ph idx="1"/>
          </p:nvPr>
        </p:nvSpPr>
        <p:spPr>
          <a:xfrm>
            <a:off x="6168007" y="1652736"/>
            <a:ext cx="5092659" cy="4800600"/>
          </a:xfrm>
        </p:spPr>
        <p:txBody>
          <a:bodyPr>
            <a:normAutofit/>
          </a:bodyPr>
          <a:lstStyle/>
          <a:p>
            <a:r>
              <a:rPr lang="pt-PT" sz="2400" dirty="0"/>
              <a:t>As </a:t>
            </a:r>
            <a:r>
              <a:rPr lang="pt-PT" sz="2400" i="1" dirty="0"/>
              <a:t>Fa'afafines</a:t>
            </a:r>
            <a:r>
              <a:rPr lang="pt-PT" sz="2400" dirty="0"/>
              <a:t> (a maneira de mulher) assumem as funções consideradas femininas e são preparadas para esses papéis desde a infância.</a:t>
            </a:r>
          </a:p>
          <a:p>
            <a:r>
              <a:rPr lang="pt-PT" sz="2400" dirty="0"/>
              <a:t>O gênero, embora defina os papéis sociais, não definem os papéis sexuais, sendo comum </a:t>
            </a:r>
            <a:r>
              <a:rPr lang="pt-PT" sz="2400" i="1" dirty="0"/>
              <a:t>Fa'afafines</a:t>
            </a:r>
            <a:r>
              <a:rPr lang="pt-PT" sz="2400" dirty="0"/>
              <a:t> casadas com mulheres cis.</a:t>
            </a:r>
          </a:p>
          <a:p>
            <a:endParaRPr lang="pt-BR" sz="2400" dirty="0"/>
          </a:p>
        </p:txBody>
      </p:sp>
      <p:pic>
        <p:nvPicPr>
          <p:cNvPr id="5" name="Imagem 4">
            <a:extLst>
              <a:ext uri="{FF2B5EF4-FFF2-40B4-BE49-F238E27FC236}">
                <a16:creationId xmlns:a16="http://schemas.microsoft.com/office/drawing/2014/main" xmlns="" id="{7D7411B3-B40F-46BF-8277-08A3839EF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722" y="44624"/>
            <a:ext cx="4388263" cy="3929788"/>
          </a:xfrm>
          <a:prstGeom prst="rect">
            <a:avLst/>
          </a:prstGeom>
        </p:spPr>
      </p:pic>
      <p:pic>
        <p:nvPicPr>
          <p:cNvPr id="5122" name="Picture 2" descr="Resultado de imagem para Fa'afafine">
            <a:extLst>
              <a:ext uri="{FF2B5EF4-FFF2-40B4-BE49-F238E27FC236}">
                <a16:creationId xmlns:a16="http://schemas.microsoft.com/office/drawing/2014/main" xmlns="" id="{0F73FBB5-6CEE-4E98-A5D4-5BA9ADC06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722" y="4056946"/>
            <a:ext cx="4388263" cy="24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28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1709" y="439384"/>
            <a:ext cx="9952903" cy="909125"/>
          </a:xfrm>
        </p:spPr>
        <p:txBody>
          <a:bodyPr>
            <a:normAutofit fontScale="90000"/>
          </a:bodyPr>
          <a:lstStyle/>
          <a:p>
            <a:r>
              <a:rPr lang="pt-BR" b="1" dirty="0" smtClean="0"/>
              <a:t>Colonização e cisgeneridade heterossexual</a:t>
            </a:r>
            <a:endParaRPr lang="pt-BR" b="1" dirty="0"/>
          </a:p>
        </p:txBody>
      </p:sp>
      <p:sp>
        <p:nvSpPr>
          <p:cNvPr id="3" name="Espaço Reservado para Conteúdo 2"/>
          <p:cNvSpPr>
            <a:spLocks noGrp="1"/>
          </p:cNvSpPr>
          <p:nvPr>
            <p:ph idx="1"/>
          </p:nvPr>
        </p:nvSpPr>
        <p:spPr>
          <a:xfrm>
            <a:off x="3334327" y="1477820"/>
            <a:ext cx="8562109" cy="4174786"/>
          </a:xfrm>
        </p:spPr>
        <p:txBody>
          <a:bodyPr>
            <a:noAutofit/>
          </a:bodyPr>
          <a:lstStyle/>
          <a:p>
            <a:pPr fontAlgn="base"/>
            <a:r>
              <a:rPr lang="pt-BR" sz="2200" dirty="0" err="1"/>
              <a:t>Cynara</a:t>
            </a:r>
            <a:r>
              <a:rPr lang="pt-BR" sz="2200" dirty="0"/>
              <a:t> Menezes (2016), pergunta de maneira objetiva: “Em que contribuíram os europeus para a </a:t>
            </a:r>
            <a:r>
              <a:rPr lang="pt-BR" sz="2200" dirty="0">
                <a:hlinkClick r:id="rId2"/>
              </a:rPr>
              <a:t>sexualidade</a:t>
            </a:r>
            <a:r>
              <a:rPr lang="pt-BR" sz="2200" dirty="0"/>
              <a:t> das Américas além de nos apresentar à culpa?” (MENEZES, 2016, n.p.).</a:t>
            </a:r>
          </a:p>
          <a:p>
            <a:r>
              <a:rPr lang="pt-BR" sz="2200" dirty="0"/>
              <a:t>O processo de dominação imposto pela Europa, não por acaso, dedicou grande atenção às práticas religiosas. Consideradas pagãs, precisavam ser rapidamente substituídas pelo cristianismo.</a:t>
            </a:r>
          </a:p>
          <a:p>
            <a:r>
              <a:rPr lang="pt-BR" sz="2200" dirty="0"/>
              <a:t>Eliminar a diversidade religiosa, implicava na eliminação da liberdade sexual e da diversidade de gênero, expressa em rituais comandados por xamãs que desafiavam as normas da cisgeneridade, identificadas nas culturas “</a:t>
            </a:r>
            <a:r>
              <a:rPr lang="pt-BR" sz="2200" i="1" dirty="0"/>
              <a:t>Asteca</a:t>
            </a:r>
            <a:r>
              <a:rPr lang="pt-BR" sz="2200" dirty="0"/>
              <a:t>, </a:t>
            </a:r>
            <a:r>
              <a:rPr lang="pt-BR" sz="2200" i="1" dirty="0" err="1"/>
              <a:t>Chimu</a:t>
            </a:r>
            <a:r>
              <a:rPr lang="pt-BR" sz="2200" dirty="0"/>
              <a:t>, </a:t>
            </a:r>
            <a:r>
              <a:rPr lang="pt-BR" sz="2200" i="1" dirty="0" err="1"/>
              <a:t>Lacke</a:t>
            </a:r>
            <a:r>
              <a:rPr lang="pt-BR" sz="2200" dirty="0"/>
              <a:t>, </a:t>
            </a:r>
            <a:r>
              <a:rPr lang="pt-BR" sz="2200" i="1" dirty="0" err="1"/>
              <a:t>Lubaca</a:t>
            </a:r>
            <a:r>
              <a:rPr lang="pt-BR" sz="2200" dirty="0"/>
              <a:t>, </a:t>
            </a:r>
            <a:r>
              <a:rPr lang="pt-BR" sz="2200" i="1" dirty="0"/>
              <a:t>Manta</a:t>
            </a:r>
            <a:r>
              <a:rPr lang="pt-BR" sz="2200" dirty="0"/>
              <a:t>, </a:t>
            </a:r>
            <a:r>
              <a:rPr lang="pt-BR" sz="2200" i="1" dirty="0"/>
              <a:t>Maia</a:t>
            </a:r>
            <a:r>
              <a:rPr lang="pt-BR" sz="2200" dirty="0"/>
              <a:t>, </a:t>
            </a:r>
            <a:r>
              <a:rPr lang="pt-BR" sz="2200" i="1" dirty="0" err="1"/>
              <a:t>Mbaya</a:t>
            </a:r>
            <a:r>
              <a:rPr lang="pt-BR" sz="2200" dirty="0"/>
              <a:t>, </a:t>
            </a:r>
            <a:r>
              <a:rPr lang="pt-BR" sz="2200" i="1" dirty="0"/>
              <a:t>Moche</a:t>
            </a:r>
            <a:r>
              <a:rPr lang="pt-BR" sz="2200" dirty="0"/>
              <a:t> e </a:t>
            </a:r>
            <a:r>
              <a:rPr lang="pt-BR" sz="2200" i="1" dirty="0"/>
              <a:t>Tupinambá</a:t>
            </a:r>
            <a:r>
              <a:rPr lang="pt-BR" sz="2200" dirty="0"/>
              <a:t>”. (JONES, 2006</a:t>
            </a:r>
            <a:r>
              <a:rPr lang="pt-BR" sz="2200" dirty="0" smtClean="0"/>
              <a:t>).</a:t>
            </a:r>
            <a:endParaRPr lang="pt-BR" sz="2200"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83" y="1607128"/>
            <a:ext cx="3208944" cy="4936838"/>
          </a:xfrm>
          <a:prstGeom prst="rect">
            <a:avLst/>
          </a:prstGeom>
        </p:spPr>
      </p:pic>
    </p:spTree>
    <p:extLst>
      <p:ext uri="{BB962C8B-B14F-4D97-AF65-F5344CB8AC3E}">
        <p14:creationId xmlns:p14="http://schemas.microsoft.com/office/powerpoint/2010/main" val="101573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62504" y="125760"/>
            <a:ext cx="7097992" cy="1143000"/>
          </a:xfrm>
        </p:spPr>
        <p:txBody>
          <a:bodyPr/>
          <a:lstStyle/>
          <a:p>
            <a:r>
              <a:rPr lang="pt-BR" dirty="0"/>
              <a:t>O lugar da pesquisadora</a:t>
            </a:r>
          </a:p>
        </p:txBody>
      </p:sp>
      <p:sp>
        <p:nvSpPr>
          <p:cNvPr id="3" name="Espaço Reservado para Conteúdo 2"/>
          <p:cNvSpPr>
            <a:spLocks noGrp="1"/>
          </p:cNvSpPr>
          <p:nvPr>
            <p:ph idx="1"/>
          </p:nvPr>
        </p:nvSpPr>
        <p:spPr>
          <a:xfrm>
            <a:off x="5231903" y="2964355"/>
            <a:ext cx="6793841" cy="3672408"/>
          </a:xfrm>
        </p:spPr>
        <p:txBody>
          <a:bodyPr>
            <a:normAutofit lnSpcReduction="10000"/>
          </a:bodyPr>
          <a:lstStyle/>
          <a:p>
            <a:r>
              <a:rPr lang="pt-BR" dirty="0" smtClean="0">
                <a:solidFill>
                  <a:schemeClr val="tx1"/>
                </a:solidFill>
              </a:rPr>
              <a:t>Professora adjunta na UFPR;</a:t>
            </a:r>
          </a:p>
          <a:p>
            <a:r>
              <a:rPr lang="pt-BR" dirty="0" smtClean="0">
                <a:solidFill>
                  <a:schemeClr val="tx1"/>
                </a:solidFill>
              </a:rPr>
              <a:t>Coordenadora do NEAB – UFPR</a:t>
            </a:r>
          </a:p>
          <a:p>
            <a:r>
              <a:rPr lang="pt-BR" dirty="0" smtClean="0">
                <a:solidFill>
                  <a:schemeClr val="tx1"/>
                </a:solidFill>
              </a:rPr>
              <a:t>Coordenadora dos Consórcios de </a:t>
            </a:r>
            <a:r>
              <a:rPr lang="pt-BR" dirty="0" err="1" smtClean="0">
                <a:solidFill>
                  <a:schemeClr val="tx1"/>
                </a:solidFill>
              </a:rPr>
              <a:t>NEABs</a:t>
            </a:r>
            <a:r>
              <a:rPr lang="pt-BR" dirty="0" smtClean="0">
                <a:solidFill>
                  <a:schemeClr val="tx1"/>
                </a:solidFill>
              </a:rPr>
              <a:t> da Região Sul</a:t>
            </a:r>
          </a:p>
          <a:p>
            <a:r>
              <a:rPr lang="pt-BR" dirty="0" smtClean="0">
                <a:solidFill>
                  <a:schemeClr val="tx1"/>
                </a:solidFill>
              </a:rPr>
              <a:t>Ativista </a:t>
            </a:r>
            <a:r>
              <a:rPr lang="pt-BR" dirty="0">
                <a:solidFill>
                  <a:schemeClr val="tx1"/>
                </a:solidFill>
              </a:rPr>
              <a:t>no movimento social de negras e negros;</a:t>
            </a:r>
          </a:p>
          <a:p>
            <a:r>
              <a:rPr lang="pt-BR" dirty="0">
                <a:solidFill>
                  <a:schemeClr val="tx1"/>
                </a:solidFill>
              </a:rPr>
              <a:t>Ativista no movimento social LGBT;</a:t>
            </a:r>
          </a:p>
          <a:p>
            <a:r>
              <a:rPr lang="pt-BR" dirty="0">
                <a:solidFill>
                  <a:schemeClr val="tx1"/>
                </a:solidFill>
              </a:rPr>
              <a:t>Ativista no Movimento de Travestis e Transexuais;</a:t>
            </a:r>
          </a:p>
          <a:p>
            <a:r>
              <a:rPr lang="pt-BR" dirty="0">
                <a:solidFill>
                  <a:schemeClr val="tx1"/>
                </a:solidFill>
              </a:rPr>
              <a:t>Pesquisa Racismo no ensino da arte;</a:t>
            </a:r>
          </a:p>
          <a:p>
            <a:r>
              <a:rPr lang="pt-BR" dirty="0">
                <a:solidFill>
                  <a:schemeClr val="tx1"/>
                </a:solidFill>
              </a:rPr>
              <a:t>Pesquisa arte africana e afro-brasileira;</a:t>
            </a:r>
          </a:p>
          <a:p>
            <a:r>
              <a:rPr lang="pt-BR" dirty="0">
                <a:solidFill>
                  <a:schemeClr val="tx1"/>
                </a:solidFill>
              </a:rPr>
              <a:t>Pesquisa </a:t>
            </a:r>
            <a:r>
              <a:rPr lang="pt-BR" dirty="0" smtClean="0">
                <a:solidFill>
                  <a:schemeClr val="tx1"/>
                </a:solidFill>
              </a:rPr>
              <a:t>Relações étnico-raciais, </a:t>
            </a:r>
            <a:r>
              <a:rPr lang="pt-BR" dirty="0">
                <a:solidFill>
                  <a:schemeClr val="tx1"/>
                </a:solidFill>
              </a:rPr>
              <a:t>g</a:t>
            </a:r>
            <a:r>
              <a:rPr lang="pt-BR" dirty="0" smtClean="0">
                <a:solidFill>
                  <a:schemeClr val="tx1"/>
                </a:solidFill>
              </a:rPr>
              <a:t>ênero </a:t>
            </a:r>
            <a:r>
              <a:rPr lang="pt-BR" dirty="0">
                <a:solidFill>
                  <a:schemeClr val="tx1"/>
                </a:solidFill>
              </a:rPr>
              <a:t>e diversidade </a:t>
            </a:r>
            <a:r>
              <a:rPr lang="pt-BR" dirty="0" smtClean="0">
                <a:solidFill>
                  <a:schemeClr val="tx1"/>
                </a:solidFill>
              </a:rPr>
              <a:t>sexual de maneira interseccional.</a:t>
            </a:r>
            <a:endParaRPr lang="pt-BR" dirty="0">
              <a:solidFill>
                <a:schemeClr val="tx1"/>
              </a:solidFill>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886394"/>
            <a:ext cx="5904656" cy="5301467"/>
          </a:xfrm>
          <a:prstGeom prst="rect">
            <a:avLst/>
          </a:prstGeom>
        </p:spPr>
      </p:pic>
    </p:spTree>
    <p:extLst>
      <p:ext uri="{BB962C8B-B14F-4D97-AF65-F5344CB8AC3E}">
        <p14:creationId xmlns:p14="http://schemas.microsoft.com/office/powerpoint/2010/main" val="421001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58837" y="1104401"/>
            <a:ext cx="8290357" cy="1280890"/>
          </a:xfrm>
        </p:spPr>
        <p:txBody>
          <a:bodyPr/>
          <a:lstStyle/>
          <a:p>
            <a:r>
              <a:rPr lang="pt-BR" b="1" dirty="0" smtClean="0"/>
              <a:t>Cristianismo e transfobia</a:t>
            </a:r>
            <a:endParaRPr lang="pt-BR" b="1" dirty="0"/>
          </a:p>
        </p:txBody>
      </p:sp>
      <p:sp>
        <p:nvSpPr>
          <p:cNvPr id="3" name="Espaço Reservado para Conteúdo 2"/>
          <p:cNvSpPr>
            <a:spLocks noGrp="1"/>
          </p:cNvSpPr>
          <p:nvPr>
            <p:ph idx="1"/>
          </p:nvPr>
        </p:nvSpPr>
        <p:spPr>
          <a:xfrm>
            <a:off x="3014081" y="2133600"/>
            <a:ext cx="8915400" cy="4627418"/>
          </a:xfrm>
        </p:spPr>
        <p:txBody>
          <a:bodyPr>
            <a:normAutofit/>
          </a:bodyPr>
          <a:lstStyle/>
          <a:p>
            <a:r>
              <a:rPr lang="pt-BR" sz="2200" dirty="0">
                <a:solidFill>
                  <a:schemeClr val="tx1"/>
                </a:solidFill>
              </a:rPr>
              <a:t>Em entrevista a </a:t>
            </a:r>
            <a:r>
              <a:rPr lang="pt-BR" sz="2200" dirty="0" err="1">
                <a:solidFill>
                  <a:schemeClr val="tx1"/>
                </a:solidFill>
              </a:rPr>
              <a:t>Cynara</a:t>
            </a:r>
            <a:r>
              <a:rPr lang="pt-BR" sz="2200" dirty="0">
                <a:solidFill>
                  <a:schemeClr val="tx1"/>
                </a:solidFill>
              </a:rPr>
              <a:t> Menezes (2016), o antropólogo e professor da Universidade de Rondônia Estevão Fernandes explica </a:t>
            </a:r>
            <a:r>
              <a:rPr lang="pt-BR" sz="2200" dirty="0" smtClean="0">
                <a:solidFill>
                  <a:schemeClr val="tx1"/>
                </a:solidFill>
              </a:rPr>
              <a:t>que</a:t>
            </a:r>
            <a:endParaRPr lang="pt-BR" sz="2200" dirty="0">
              <a:solidFill>
                <a:schemeClr val="tx1"/>
              </a:solidFill>
            </a:endParaRPr>
          </a:p>
          <a:p>
            <a:r>
              <a:rPr lang="pt-BR" sz="2200" dirty="0">
                <a:solidFill>
                  <a:schemeClr val="tx1"/>
                </a:solidFill>
              </a:rPr>
              <a:t>[...] os homens deveriam se vestir como homens, trabalhar onde os homens trabalham, ter nome de homem, e se comportar como os homens se comportam; idem com relação às mulheres. Os indígenas que não se enquadravam nesta perspectiva (r)estrita de dimorfismo sexual e </a:t>
            </a:r>
            <a:r>
              <a:rPr lang="pt-BR" sz="2200" dirty="0" err="1">
                <a:solidFill>
                  <a:schemeClr val="tx1"/>
                </a:solidFill>
              </a:rPr>
              <a:t>heteronormatividade</a:t>
            </a:r>
            <a:r>
              <a:rPr lang="pt-BR" sz="2200" dirty="0">
                <a:solidFill>
                  <a:schemeClr val="tx1"/>
                </a:solidFill>
              </a:rPr>
              <a:t> eram castigados </a:t>
            </a:r>
            <a:r>
              <a:rPr lang="pt-BR" sz="2200" dirty="0" smtClean="0">
                <a:solidFill>
                  <a:schemeClr val="tx1"/>
                </a:solidFill>
              </a:rPr>
              <a:t>– há </a:t>
            </a:r>
            <a:r>
              <a:rPr lang="pt-BR" sz="2200" dirty="0">
                <a:solidFill>
                  <a:schemeClr val="tx1"/>
                </a:solidFill>
              </a:rPr>
              <a:t>relatos, por exemplo, de execuções, cortes de cabelo forçados, castigos físicos, etc., levados a cabo pelos colonizadores (MENEZES, 2016, n.p.)</a:t>
            </a:r>
          </a:p>
          <a:p>
            <a:endParaRPr lang="pt-BR" dirty="0"/>
          </a:p>
        </p:txBody>
      </p:sp>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37073" t="15198" r="35052" b="11136"/>
          <a:stretch/>
        </p:blipFill>
        <p:spPr>
          <a:xfrm>
            <a:off x="932874" y="2281381"/>
            <a:ext cx="2081208" cy="4102093"/>
          </a:xfrm>
          <a:prstGeom prst="rect">
            <a:avLst/>
          </a:prstGeom>
        </p:spPr>
      </p:pic>
    </p:spTree>
    <p:extLst>
      <p:ext uri="{BB962C8B-B14F-4D97-AF65-F5344CB8AC3E}">
        <p14:creationId xmlns:p14="http://schemas.microsoft.com/office/powerpoint/2010/main" val="91127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76291" y="337782"/>
            <a:ext cx="4946794" cy="1280890"/>
          </a:xfrm>
        </p:spPr>
        <p:txBody>
          <a:bodyPr>
            <a:normAutofit/>
          </a:bodyPr>
          <a:lstStyle/>
          <a:p>
            <a:r>
              <a:rPr lang="en-US" sz="1600" dirty="0" smtClean="0"/>
              <a:t>GEORGE </a:t>
            </a:r>
            <a:r>
              <a:rPr lang="en-US" sz="1600" dirty="0"/>
              <a:t>CATLIN, DANCE TO THE BERDACHE SAUKIE, 1861 – 1869, ÓLEO SOBRE </a:t>
            </a:r>
            <a:r>
              <a:rPr lang="en-US" sz="1600" dirty="0" smtClean="0"/>
              <a:t>CARTÃO.</a:t>
            </a:r>
            <a:endParaRPr lang="pt-BR" sz="1600" dirty="0"/>
          </a:p>
        </p:txBody>
      </p:sp>
      <p:sp>
        <p:nvSpPr>
          <p:cNvPr id="3" name="Espaço Reservado para Conteúdo 2"/>
          <p:cNvSpPr>
            <a:spLocks noGrp="1"/>
          </p:cNvSpPr>
          <p:nvPr>
            <p:ph idx="1"/>
          </p:nvPr>
        </p:nvSpPr>
        <p:spPr>
          <a:xfrm>
            <a:off x="355271" y="4156364"/>
            <a:ext cx="11642766" cy="2438400"/>
          </a:xfrm>
        </p:spPr>
        <p:txBody>
          <a:bodyPr>
            <a:noAutofit/>
          </a:bodyPr>
          <a:lstStyle/>
          <a:p>
            <a:r>
              <a:rPr lang="pt-BR" sz="2200" dirty="0">
                <a:solidFill>
                  <a:schemeClr val="tx1"/>
                </a:solidFill>
              </a:rPr>
              <a:t>Um dos poucos artistas a registrar elementos da cultura </a:t>
            </a:r>
            <a:r>
              <a:rPr lang="pt-BR" sz="2200" dirty="0" err="1">
                <a:solidFill>
                  <a:schemeClr val="tx1"/>
                </a:solidFill>
              </a:rPr>
              <a:t>Two</a:t>
            </a:r>
            <a:r>
              <a:rPr lang="pt-BR" sz="2200" dirty="0">
                <a:solidFill>
                  <a:schemeClr val="tx1"/>
                </a:solidFill>
              </a:rPr>
              <a:t> </a:t>
            </a:r>
            <a:r>
              <a:rPr lang="pt-BR" sz="2200" dirty="0" err="1">
                <a:solidFill>
                  <a:schemeClr val="tx1"/>
                </a:solidFill>
              </a:rPr>
              <a:t>Spirits</a:t>
            </a:r>
            <a:r>
              <a:rPr lang="pt-BR" sz="2200" dirty="0">
                <a:solidFill>
                  <a:schemeClr val="tx1"/>
                </a:solidFill>
              </a:rPr>
              <a:t> foi o estadunidense George </a:t>
            </a:r>
            <a:r>
              <a:rPr lang="pt-BR" sz="2200" dirty="0" err="1">
                <a:solidFill>
                  <a:schemeClr val="tx1"/>
                </a:solidFill>
              </a:rPr>
              <a:t>Catlin</a:t>
            </a:r>
            <a:r>
              <a:rPr lang="pt-BR" sz="2200" dirty="0">
                <a:solidFill>
                  <a:schemeClr val="tx1"/>
                </a:solidFill>
              </a:rPr>
              <a:t> (1796 – 1872), que produziu um extenso registro iconográfico de várias populações originárias que habitavam parte do território do atual EUA. </a:t>
            </a:r>
          </a:p>
          <a:p>
            <a:r>
              <a:rPr lang="pt-BR" sz="2200" dirty="0">
                <a:solidFill>
                  <a:schemeClr val="tx1"/>
                </a:solidFill>
              </a:rPr>
              <a:t>A respeito da cultura </a:t>
            </a:r>
            <a:r>
              <a:rPr lang="pt-BR" sz="2200" dirty="0" err="1">
                <a:solidFill>
                  <a:schemeClr val="tx1"/>
                </a:solidFill>
              </a:rPr>
              <a:t>Two</a:t>
            </a:r>
            <a:r>
              <a:rPr lang="pt-BR" sz="2200" dirty="0">
                <a:solidFill>
                  <a:schemeClr val="tx1"/>
                </a:solidFill>
              </a:rPr>
              <a:t> </a:t>
            </a:r>
            <a:r>
              <a:rPr lang="pt-BR" sz="2200" dirty="0" err="1">
                <a:solidFill>
                  <a:schemeClr val="tx1"/>
                </a:solidFill>
              </a:rPr>
              <a:t>Spirits</a:t>
            </a:r>
            <a:r>
              <a:rPr lang="pt-BR" sz="2200" dirty="0">
                <a:solidFill>
                  <a:schemeClr val="tx1"/>
                </a:solidFill>
              </a:rPr>
              <a:t>, </a:t>
            </a:r>
            <a:r>
              <a:rPr lang="pt-BR" sz="2200" dirty="0" err="1">
                <a:solidFill>
                  <a:schemeClr val="tx1"/>
                </a:solidFill>
              </a:rPr>
              <a:t>Catlin</a:t>
            </a:r>
            <a:r>
              <a:rPr lang="pt-BR" sz="2200" dirty="0">
                <a:solidFill>
                  <a:schemeClr val="tx1"/>
                </a:solidFill>
              </a:rPr>
              <a:t> afirmou tratar-se de um dos costumes mais inexplicáveis e repugnantes que conhecera e gostaria que fosse extinto antes de ser registrado mais completamente (RUBIN, 2009, n.p. Tradução minha</a:t>
            </a:r>
            <a:r>
              <a:rPr lang="pt-BR" sz="2200" dirty="0" smtClean="0">
                <a:solidFill>
                  <a:schemeClr val="tx1"/>
                </a:solidFill>
              </a:rPr>
              <a:t>).</a:t>
            </a:r>
            <a:endParaRPr lang="pt-BR" sz="2200" dirty="0">
              <a:solidFill>
                <a:schemeClr val="tx1"/>
              </a:solidFill>
            </a:endParaRPr>
          </a:p>
        </p:txBody>
      </p:sp>
      <p:pic>
        <p:nvPicPr>
          <p:cNvPr id="4" name="Imagem 3"/>
          <p:cNvPicPr>
            <a:picLocks noChangeAspect="1"/>
          </p:cNvPicPr>
          <p:nvPr/>
        </p:nvPicPr>
        <p:blipFill>
          <a:blip r:embed="rId2"/>
          <a:stretch>
            <a:fillRect/>
          </a:stretch>
        </p:blipFill>
        <p:spPr>
          <a:xfrm>
            <a:off x="410685" y="13608"/>
            <a:ext cx="6049007" cy="3948792"/>
          </a:xfrm>
          <a:prstGeom prst="rect">
            <a:avLst/>
          </a:prstGeom>
        </p:spPr>
      </p:pic>
    </p:spTree>
    <p:extLst>
      <p:ext uri="{BB962C8B-B14F-4D97-AF65-F5344CB8AC3E}">
        <p14:creationId xmlns:p14="http://schemas.microsoft.com/office/powerpoint/2010/main" val="760488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1915728" y="5891261"/>
            <a:ext cx="8915400" cy="721155"/>
          </a:xfrm>
        </p:spPr>
        <p:txBody>
          <a:bodyPr/>
          <a:lstStyle/>
          <a:p>
            <a:pPr marL="0" indent="0" algn="ctr">
              <a:buNone/>
            </a:pPr>
            <a:r>
              <a:rPr lang="pt-BR" dirty="0" smtClean="0"/>
              <a:t>Theodor de </a:t>
            </a:r>
            <a:r>
              <a:rPr lang="pt-BR" dirty="0" err="1" smtClean="0"/>
              <a:t>Bry</a:t>
            </a:r>
            <a:r>
              <a:rPr lang="pt-BR" dirty="0" smtClean="0"/>
              <a:t>, O Massacre de pessoas trans.</a:t>
            </a:r>
            <a:endParaRPr lang="pt-BR" dirty="0"/>
          </a:p>
        </p:txBody>
      </p:sp>
      <p:pic>
        <p:nvPicPr>
          <p:cNvPr id="4" name="Imagem 3"/>
          <p:cNvPicPr>
            <a:picLocks noChangeAspect="1"/>
          </p:cNvPicPr>
          <p:nvPr/>
        </p:nvPicPr>
        <p:blipFill>
          <a:blip r:embed="rId2"/>
          <a:stretch>
            <a:fillRect/>
          </a:stretch>
        </p:blipFill>
        <p:spPr>
          <a:xfrm>
            <a:off x="2827867" y="0"/>
            <a:ext cx="6858000" cy="5715000"/>
          </a:xfrm>
          <a:prstGeom prst="rect">
            <a:avLst/>
          </a:prstGeom>
        </p:spPr>
      </p:pic>
    </p:spTree>
    <p:extLst>
      <p:ext uri="{BB962C8B-B14F-4D97-AF65-F5344CB8AC3E}">
        <p14:creationId xmlns:p14="http://schemas.microsoft.com/office/powerpoint/2010/main" val="681686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4608945" y="1562807"/>
            <a:ext cx="7389091" cy="6048672"/>
          </a:xfrm>
        </p:spPr>
        <p:txBody>
          <a:bodyPr>
            <a:normAutofit/>
          </a:bodyPr>
          <a:lstStyle/>
          <a:p>
            <a:pPr>
              <a:buFontTx/>
              <a:buChar char="-"/>
            </a:pPr>
            <a:r>
              <a:rPr lang="pt-BR" sz="2200" dirty="0">
                <a:solidFill>
                  <a:schemeClr val="tx1"/>
                </a:solidFill>
              </a:rPr>
              <a:t>O  Tratado   Descritivo   do   Brasil </a:t>
            </a:r>
            <a:r>
              <a:rPr lang="pt-BR" sz="2200" dirty="0" smtClean="0">
                <a:solidFill>
                  <a:schemeClr val="tx1"/>
                </a:solidFill>
              </a:rPr>
              <a:t>de  </a:t>
            </a:r>
            <a:r>
              <a:rPr lang="pt-BR" sz="2200" dirty="0">
                <a:solidFill>
                  <a:schemeClr val="tx1"/>
                </a:solidFill>
              </a:rPr>
              <a:t>1587, </a:t>
            </a:r>
            <a:r>
              <a:rPr lang="pt-BR" sz="2200" dirty="0" smtClean="0">
                <a:solidFill>
                  <a:schemeClr val="tx1"/>
                </a:solidFill>
              </a:rPr>
              <a:t>traz informações a respeito de pessoas LGBT entre a população indígena.</a:t>
            </a:r>
            <a:endParaRPr lang="pt-BR" sz="2200" dirty="0">
              <a:solidFill>
                <a:schemeClr val="tx1"/>
              </a:solidFill>
            </a:endParaRPr>
          </a:p>
          <a:p>
            <a:pPr>
              <a:buFontTx/>
              <a:buChar char="-"/>
            </a:pPr>
            <a:r>
              <a:rPr lang="pt-BR" sz="2200" dirty="0">
                <a:solidFill>
                  <a:schemeClr val="tx1"/>
                </a:solidFill>
              </a:rPr>
              <a:t>Entre  os  Guaicurus  há  relatos  sobre </a:t>
            </a:r>
            <a:r>
              <a:rPr lang="pt-BR" sz="2200" dirty="0">
                <a:solidFill>
                  <a:srgbClr val="FF0000"/>
                </a:solidFill>
              </a:rPr>
              <a:t>travestilidade,</a:t>
            </a:r>
            <a:r>
              <a:rPr lang="pt-BR" sz="2200" dirty="0"/>
              <a:t>  </a:t>
            </a:r>
            <a:r>
              <a:rPr lang="pt-BR" sz="2200" dirty="0">
                <a:solidFill>
                  <a:schemeClr val="tx1"/>
                </a:solidFill>
              </a:rPr>
              <a:t>como  as CUDINAS</a:t>
            </a:r>
            <a:r>
              <a:rPr lang="pt-BR" sz="2200" dirty="0" smtClean="0">
                <a:solidFill>
                  <a:schemeClr val="tx1"/>
                </a:solidFill>
              </a:rPr>
              <a:t>:</a:t>
            </a:r>
            <a:endParaRPr lang="pt-BR" sz="2200" dirty="0">
              <a:solidFill>
                <a:schemeClr val="tx1"/>
              </a:solidFill>
            </a:endParaRPr>
          </a:p>
          <a:p>
            <a:pPr algn="just">
              <a:buNone/>
            </a:pPr>
            <a:r>
              <a:rPr lang="pt-BR" sz="2200" dirty="0">
                <a:solidFill>
                  <a:schemeClr val="tx1"/>
                </a:solidFill>
              </a:rPr>
              <a:t>	“Estes  CUDINHOS  ou nefandos  demônios,  vestem-se  e se  enfeitam como mulheres, falam como elas, fazem só os mesmos trabalhos  que  elas  fazem, trazem  </a:t>
            </a:r>
            <a:r>
              <a:rPr lang="pt-BR" sz="2200" dirty="0" err="1">
                <a:solidFill>
                  <a:schemeClr val="tx1"/>
                </a:solidFill>
              </a:rPr>
              <a:t>jalatas</a:t>
            </a:r>
            <a:r>
              <a:rPr lang="pt-BR" sz="2200" dirty="0">
                <a:solidFill>
                  <a:schemeClr val="tx1"/>
                </a:solidFill>
              </a:rPr>
              <a:t>,  urinam  </a:t>
            </a:r>
            <a:r>
              <a:rPr lang="pt-BR" sz="2200" dirty="0" err="1">
                <a:solidFill>
                  <a:schemeClr val="tx1"/>
                </a:solidFill>
              </a:rPr>
              <a:t>agaxados</a:t>
            </a:r>
            <a:r>
              <a:rPr lang="pt-BR" sz="2200" dirty="0">
                <a:solidFill>
                  <a:schemeClr val="tx1"/>
                </a:solidFill>
              </a:rPr>
              <a:t>,  têm  marido  que  zelam  muito  e  tem constantemente nos braços, prezam muito que os homens os namorem e uma vez cada mês, afetam o ridículo fingimento de se suporem menstruados </a:t>
            </a:r>
            <a:r>
              <a:rPr lang="pt-BR" sz="2000" dirty="0">
                <a:solidFill>
                  <a:schemeClr val="tx1"/>
                </a:solidFill>
              </a:rPr>
              <a:t>(...)” </a:t>
            </a:r>
            <a:r>
              <a:rPr lang="pt-BR" sz="2000" dirty="0" smtClean="0">
                <a:solidFill>
                  <a:schemeClr val="tx1"/>
                </a:solidFill>
              </a:rPr>
              <a:t>(Luiz MOTT</a:t>
            </a:r>
            <a:r>
              <a:rPr lang="pt-BR" sz="2000" dirty="0">
                <a:solidFill>
                  <a:schemeClr val="tx1"/>
                </a:solidFill>
              </a:rPr>
              <a:t>, 2005).</a:t>
            </a:r>
          </a:p>
        </p:txBody>
      </p:sp>
      <p:pic>
        <p:nvPicPr>
          <p:cNvPr id="6" name="Imagem 5" descr="indio_lgbt_do_xingu-753431.jpg"/>
          <p:cNvPicPr>
            <a:picLocks noChangeAspect="1"/>
          </p:cNvPicPr>
          <p:nvPr/>
        </p:nvPicPr>
        <p:blipFill rotWithShape="1">
          <a:blip r:embed="rId2" cstate="print"/>
          <a:srcRect l="9389"/>
          <a:stretch/>
        </p:blipFill>
        <p:spPr>
          <a:xfrm>
            <a:off x="0" y="1636698"/>
            <a:ext cx="4659424" cy="4099084"/>
          </a:xfrm>
          <a:prstGeom prst="rect">
            <a:avLst/>
          </a:prstGeom>
        </p:spPr>
      </p:pic>
      <p:sp>
        <p:nvSpPr>
          <p:cNvPr id="4" name="Retângulo 3"/>
          <p:cNvSpPr/>
          <p:nvPr/>
        </p:nvSpPr>
        <p:spPr>
          <a:xfrm>
            <a:off x="4889676" y="263736"/>
            <a:ext cx="5926622" cy="1077218"/>
          </a:xfrm>
          <a:prstGeom prst="rect">
            <a:avLst/>
          </a:prstGeom>
        </p:spPr>
        <p:txBody>
          <a:bodyPr wrap="none">
            <a:spAutoFit/>
          </a:bodyPr>
          <a:lstStyle/>
          <a:p>
            <a:r>
              <a:rPr lang="pt-BR" sz="3200" b="1" dirty="0" smtClean="0">
                <a:solidFill>
                  <a:srgbClr val="FF0000"/>
                </a:solidFill>
              </a:rPr>
              <a:t>Closes e bafos </a:t>
            </a:r>
            <a:r>
              <a:rPr lang="pt-BR" sz="3200" b="1" dirty="0" err="1" smtClean="0">
                <a:solidFill>
                  <a:srgbClr val="FF0000"/>
                </a:solidFill>
              </a:rPr>
              <a:t>trans</a:t>
            </a:r>
            <a:endParaRPr lang="pt-BR" sz="3200" b="1" dirty="0" smtClean="0">
              <a:solidFill>
                <a:srgbClr val="FF0000"/>
              </a:solidFill>
            </a:endParaRPr>
          </a:p>
          <a:p>
            <a:r>
              <a:rPr lang="pt-BR" sz="3200" b="1" dirty="0" smtClean="0">
                <a:solidFill>
                  <a:srgbClr val="FF0000"/>
                </a:solidFill>
              </a:rPr>
              <a:t>ANTES E DEPOIS DA INVASÃO</a:t>
            </a:r>
            <a:endParaRPr lang="pt-BR" sz="3200" dirty="0"/>
          </a:p>
        </p:txBody>
      </p:sp>
    </p:spTree>
    <p:extLst>
      <p:ext uri="{BB962C8B-B14F-4D97-AF65-F5344CB8AC3E}">
        <p14:creationId xmlns:p14="http://schemas.microsoft.com/office/powerpoint/2010/main" val="25925922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276437" y="1839011"/>
            <a:ext cx="7638472" cy="4875820"/>
          </a:xfrm>
        </p:spPr>
        <p:txBody>
          <a:bodyPr>
            <a:noAutofit/>
          </a:bodyPr>
          <a:lstStyle/>
          <a:p>
            <a:r>
              <a:rPr lang="pt-BR" sz="2000" dirty="0">
                <a:solidFill>
                  <a:schemeClr val="tx1"/>
                </a:solidFill>
              </a:rPr>
              <a:t>- </a:t>
            </a:r>
            <a:r>
              <a:rPr lang="pt-BR" sz="2200" dirty="0">
                <a:solidFill>
                  <a:schemeClr val="tx1"/>
                </a:solidFill>
              </a:rPr>
              <a:t>No Brasil,  em  1576   o  português Pero de Magalhães de </a:t>
            </a:r>
            <a:r>
              <a:rPr lang="pt-BR" sz="2200" dirty="0" err="1">
                <a:solidFill>
                  <a:schemeClr val="tx1"/>
                </a:solidFill>
              </a:rPr>
              <a:t>Gândavo</a:t>
            </a:r>
            <a:r>
              <a:rPr lang="pt-BR" sz="2200" dirty="0">
                <a:solidFill>
                  <a:schemeClr val="tx1"/>
                </a:solidFill>
              </a:rPr>
              <a:t> relatou que  os  índios se  entregavam  ao  vício  (da sodomia)  como  se  neles  não houvesse razão de homens:</a:t>
            </a:r>
            <a:br>
              <a:rPr lang="pt-BR" sz="2200" dirty="0">
                <a:solidFill>
                  <a:schemeClr val="tx1"/>
                </a:solidFill>
              </a:rPr>
            </a:br>
            <a:r>
              <a:rPr lang="pt-BR" sz="2200" dirty="0">
                <a:solidFill>
                  <a:schemeClr val="tx1"/>
                </a:solidFill>
              </a:rPr>
              <a:t>“Algumas índias há que não conhecem homem algum de nenhuma qualidade, nem  	o  consentirão ainda  que  por  isso  as  matem.  Estas  deixam  todo  o exercício de  mulheres e imitam  os  homens e seguem seus ofícios como se não fossem fêmeas.</a:t>
            </a:r>
            <a:br>
              <a:rPr lang="pt-BR" sz="2200" dirty="0">
                <a:solidFill>
                  <a:schemeClr val="tx1"/>
                </a:solidFill>
              </a:rPr>
            </a:br>
            <a:r>
              <a:rPr lang="pt-BR" sz="2200" dirty="0">
                <a:solidFill>
                  <a:schemeClr val="tx1"/>
                </a:solidFill>
              </a:rPr>
              <a:t>Trazem os cabelos cortados da mesma  maneira  que  os machos e vão  à  guerra  com  seus  arcos  e  flechas  e  à  caça,  preservando sempre na companhia dos homens. E cada uma tem mulher que a serve, com quem diz que é casada” (Luiz MOTT, 2005).</a:t>
            </a:r>
            <a:r>
              <a:rPr lang="pt-BR" sz="2000" dirty="0">
                <a:solidFill>
                  <a:schemeClr val="tx1"/>
                </a:solidFill>
              </a:rPr>
              <a:t/>
            </a:r>
            <a:br>
              <a:rPr lang="pt-BR" sz="2000" dirty="0">
                <a:solidFill>
                  <a:schemeClr val="tx1"/>
                </a:solidFill>
              </a:rPr>
            </a:br>
            <a:r>
              <a:rPr lang="pt-BR" sz="1800" dirty="0">
                <a:solidFill>
                  <a:schemeClr val="tx1"/>
                </a:solidFill>
              </a:rPr>
              <a:t/>
            </a:r>
            <a:br>
              <a:rPr lang="pt-BR" sz="1800" dirty="0">
                <a:solidFill>
                  <a:schemeClr val="tx1"/>
                </a:solidFill>
              </a:rPr>
            </a:br>
            <a:endParaRPr lang="pt-BR" sz="1800" dirty="0">
              <a:solidFill>
                <a:schemeClr val="tx1"/>
              </a:solidFill>
            </a:endParaRPr>
          </a:p>
        </p:txBody>
      </p:sp>
      <p:pic>
        <p:nvPicPr>
          <p:cNvPr id="8" name="Imagem 7" descr="indiossss.jpg"/>
          <p:cNvPicPr>
            <a:picLocks noChangeAspect="1"/>
          </p:cNvPicPr>
          <p:nvPr/>
        </p:nvPicPr>
        <p:blipFill>
          <a:blip r:embed="rId2" cstate="print"/>
          <a:stretch>
            <a:fillRect/>
          </a:stretch>
        </p:blipFill>
        <p:spPr>
          <a:xfrm>
            <a:off x="609600" y="177282"/>
            <a:ext cx="3323862" cy="2243607"/>
          </a:xfrm>
          <a:prstGeom prst="rect">
            <a:avLst/>
          </a:prstGeom>
        </p:spPr>
      </p:pic>
      <p:pic>
        <p:nvPicPr>
          <p:cNvPr id="5" name="Imagem 4" descr="indiossss.jpg"/>
          <p:cNvPicPr>
            <a:picLocks noChangeAspect="1"/>
          </p:cNvPicPr>
          <p:nvPr/>
        </p:nvPicPr>
        <p:blipFill>
          <a:blip r:embed="rId2" cstate="print"/>
          <a:stretch>
            <a:fillRect/>
          </a:stretch>
        </p:blipFill>
        <p:spPr>
          <a:xfrm>
            <a:off x="609600" y="2370787"/>
            <a:ext cx="3323862" cy="2243607"/>
          </a:xfrm>
          <a:prstGeom prst="rect">
            <a:avLst/>
          </a:prstGeom>
        </p:spPr>
      </p:pic>
      <p:pic>
        <p:nvPicPr>
          <p:cNvPr id="6" name="Imagem 5" descr="indiossss.jpg"/>
          <p:cNvPicPr>
            <a:picLocks noChangeAspect="1"/>
          </p:cNvPicPr>
          <p:nvPr/>
        </p:nvPicPr>
        <p:blipFill>
          <a:blip r:embed="rId2" cstate="print"/>
          <a:stretch>
            <a:fillRect/>
          </a:stretch>
        </p:blipFill>
        <p:spPr>
          <a:xfrm>
            <a:off x="609600" y="4564292"/>
            <a:ext cx="3323862" cy="2243607"/>
          </a:xfrm>
          <a:prstGeom prst="rect">
            <a:avLst/>
          </a:prstGeom>
        </p:spPr>
      </p:pic>
      <p:sp>
        <p:nvSpPr>
          <p:cNvPr id="9" name="Retângulo 8"/>
          <p:cNvSpPr/>
          <p:nvPr/>
        </p:nvSpPr>
        <p:spPr>
          <a:xfrm>
            <a:off x="4276437" y="298045"/>
            <a:ext cx="4951997" cy="584775"/>
          </a:xfrm>
          <a:prstGeom prst="rect">
            <a:avLst/>
          </a:prstGeom>
        </p:spPr>
        <p:txBody>
          <a:bodyPr wrap="none">
            <a:spAutoFit/>
          </a:bodyPr>
          <a:lstStyle/>
          <a:p>
            <a:r>
              <a:rPr lang="pt-BR" sz="3200" b="1" dirty="0">
                <a:solidFill>
                  <a:srgbClr val="FF0000"/>
                </a:solidFill>
              </a:rPr>
              <a:t>Trans homens indígenas</a:t>
            </a:r>
            <a:endParaRPr lang="pt-BR" sz="3200" dirty="0"/>
          </a:p>
        </p:txBody>
      </p:sp>
    </p:spTree>
    <p:extLst>
      <p:ext uri="{BB962C8B-B14F-4D97-AF65-F5344CB8AC3E}">
        <p14:creationId xmlns:p14="http://schemas.microsoft.com/office/powerpoint/2010/main" val="2673566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19418" y="230952"/>
            <a:ext cx="7701302" cy="1143000"/>
          </a:xfrm>
        </p:spPr>
        <p:txBody>
          <a:bodyPr>
            <a:normAutofit fontScale="90000"/>
          </a:bodyPr>
          <a:lstStyle/>
          <a:p>
            <a:r>
              <a:rPr lang="pt-BR" b="1" dirty="0" err="1">
                <a:solidFill>
                  <a:srgbClr val="FF0000"/>
                </a:solidFill>
              </a:rPr>
              <a:t>Travestilidade</a:t>
            </a:r>
            <a:r>
              <a:rPr lang="pt-BR" b="1" dirty="0">
                <a:solidFill>
                  <a:srgbClr val="FF0000"/>
                </a:solidFill>
              </a:rPr>
              <a:t> negra</a:t>
            </a:r>
            <a:br>
              <a:rPr lang="pt-BR" b="1" dirty="0">
                <a:solidFill>
                  <a:srgbClr val="FF0000"/>
                </a:solidFill>
              </a:rPr>
            </a:br>
            <a:r>
              <a:rPr lang="pt-BR" b="1" dirty="0">
                <a:solidFill>
                  <a:srgbClr val="FF0000"/>
                </a:solidFill>
              </a:rPr>
              <a:t>no Brasil Império</a:t>
            </a:r>
          </a:p>
        </p:txBody>
      </p:sp>
      <p:sp>
        <p:nvSpPr>
          <p:cNvPr id="3" name="Espaço Reservado para Conteúdo 2"/>
          <p:cNvSpPr>
            <a:spLocks noGrp="1"/>
          </p:cNvSpPr>
          <p:nvPr>
            <p:ph idx="1"/>
          </p:nvPr>
        </p:nvSpPr>
        <p:spPr>
          <a:xfrm>
            <a:off x="4119418" y="1342476"/>
            <a:ext cx="7869381" cy="5328592"/>
          </a:xfrm>
        </p:spPr>
        <p:txBody>
          <a:bodyPr>
            <a:noAutofit/>
          </a:bodyPr>
          <a:lstStyle/>
          <a:p>
            <a:r>
              <a:rPr lang="pt-BR" sz="2200" b="1" dirty="0">
                <a:latin typeface="Arial" pitchFamily="34" charset="0"/>
                <a:cs typeface="Arial" pitchFamily="34" charset="0"/>
              </a:rPr>
              <a:t>O primeiro caso de </a:t>
            </a:r>
            <a:r>
              <a:rPr lang="pt-BR" sz="2200" b="1" dirty="0" err="1">
                <a:latin typeface="Arial" pitchFamily="34" charset="0"/>
                <a:cs typeface="Arial" pitchFamily="34" charset="0"/>
              </a:rPr>
              <a:t>travestilidade</a:t>
            </a:r>
            <a:r>
              <a:rPr lang="pt-BR" sz="2200" b="1" dirty="0">
                <a:latin typeface="Arial" pitchFamily="34" charset="0"/>
                <a:cs typeface="Arial" pitchFamily="34" charset="0"/>
              </a:rPr>
              <a:t> que temos notícias no Brasil, foi  de uma  negra  natural  do  Congo,  </a:t>
            </a:r>
            <a:r>
              <a:rPr lang="pt-BR" sz="2200" b="1" dirty="0" smtClean="0">
                <a:latin typeface="Arial" pitchFamily="34" charset="0"/>
                <a:cs typeface="Arial" pitchFamily="34" charset="0"/>
              </a:rPr>
              <a:t>“XICA MANICONGO”, </a:t>
            </a:r>
            <a:r>
              <a:rPr lang="pt-BR" sz="2200" b="1" dirty="0">
                <a:latin typeface="Arial" pitchFamily="34" charset="0"/>
                <a:cs typeface="Arial" pitchFamily="34" charset="0"/>
              </a:rPr>
              <a:t>residente em Salvador, denunciada na Visitação de 1591: </a:t>
            </a:r>
          </a:p>
          <a:p>
            <a:pPr>
              <a:buNone/>
            </a:pPr>
            <a:r>
              <a:rPr lang="pt-BR" sz="2200" b="1" dirty="0">
                <a:latin typeface="Arial" pitchFamily="34" charset="0"/>
                <a:cs typeface="Arial" pitchFamily="34" charset="0"/>
              </a:rPr>
              <a:t>	“Recusava-se trazer vestido de homem que lhe dava seu senhor, [conservando] o costume dos negros gentios de Angola e Congo, onde os negros </a:t>
            </a:r>
            <a:r>
              <a:rPr lang="pt-BR" sz="2200" b="1" dirty="0" err="1">
                <a:latin typeface="Arial" pitchFamily="34" charset="0"/>
                <a:cs typeface="Arial" pitchFamily="34" charset="0"/>
              </a:rPr>
              <a:t>somitigos</a:t>
            </a:r>
            <a:r>
              <a:rPr lang="pt-BR" sz="2200" b="1" dirty="0">
                <a:latin typeface="Arial" pitchFamily="34" charset="0"/>
                <a:cs typeface="Arial" pitchFamily="34" charset="0"/>
              </a:rPr>
              <a:t> que o pecado nefando servem de mulheres ...” (MOTT, 2005); </a:t>
            </a:r>
          </a:p>
          <a:p>
            <a:r>
              <a:rPr lang="pt-BR" sz="2200" dirty="0">
                <a:latin typeface="Arial" pitchFamily="34" charset="0"/>
                <a:cs typeface="Arial" pitchFamily="34" charset="0"/>
              </a:rPr>
              <a:t>- </a:t>
            </a:r>
            <a:r>
              <a:rPr lang="pt-BR" sz="2200" b="1" dirty="0">
                <a:latin typeface="Arial" pitchFamily="34" charset="0"/>
                <a:cs typeface="Arial" pitchFamily="34" charset="0"/>
              </a:rPr>
              <a:t>Dizia as Constituições Primeiras do Arcebispado da Bahia (1711): "o homem que se vestir em traje de mulher pagará 100 cruzados e será degredado para fora do Arcebispado da Bahia arbitrariamente, conforme o escândalo que der e efeitos que resultarem” (Jocélio Teles dos SANTOS, 1997).</a:t>
            </a:r>
          </a:p>
        </p:txBody>
      </p:sp>
      <p:pic>
        <p:nvPicPr>
          <p:cNvPr id="4" name="Picture 2" descr="C:\Users\Marco\Pictures\LGBT\998404_699845920058094_1065299954_n.jpg"/>
          <p:cNvPicPr>
            <a:picLocks noChangeAspect="1" noChangeArrowheads="1"/>
          </p:cNvPicPr>
          <p:nvPr/>
        </p:nvPicPr>
        <p:blipFill>
          <a:blip r:embed="rId2" cstate="print"/>
          <a:srcRect/>
          <a:stretch>
            <a:fillRect/>
          </a:stretch>
        </p:blipFill>
        <p:spPr bwMode="auto">
          <a:xfrm>
            <a:off x="267855" y="1628800"/>
            <a:ext cx="3364632" cy="5077637"/>
          </a:xfrm>
          <a:prstGeom prst="rect">
            <a:avLst/>
          </a:prstGeom>
          <a:noFill/>
        </p:spPr>
      </p:pic>
    </p:spTree>
    <p:extLst>
      <p:ext uri="{BB962C8B-B14F-4D97-AF65-F5344CB8AC3E}">
        <p14:creationId xmlns:p14="http://schemas.microsoft.com/office/powerpoint/2010/main" val="59167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75CA703-888D-498F-8670-300720ACDAB2}"/>
              </a:ext>
            </a:extLst>
          </p:cNvPr>
          <p:cNvSpPr>
            <a:spLocks noGrp="1"/>
          </p:cNvSpPr>
          <p:nvPr>
            <p:ph type="title"/>
          </p:nvPr>
        </p:nvSpPr>
        <p:spPr>
          <a:xfrm>
            <a:off x="4083526" y="166910"/>
            <a:ext cx="6589199" cy="1280890"/>
          </a:xfrm>
        </p:spPr>
        <p:txBody>
          <a:bodyPr/>
          <a:lstStyle/>
          <a:p>
            <a:r>
              <a:rPr lang="pt-BR" dirty="0"/>
              <a:t>Nome </a:t>
            </a:r>
            <a:r>
              <a:rPr lang="pt-BR" dirty="0" smtClean="0"/>
              <a:t>social</a:t>
            </a:r>
            <a:br>
              <a:rPr lang="pt-BR" dirty="0" smtClean="0"/>
            </a:br>
            <a:r>
              <a:rPr lang="pt-BR" dirty="0" smtClean="0"/>
              <a:t>no </a:t>
            </a:r>
            <a:r>
              <a:rPr lang="pt-BR" dirty="0"/>
              <a:t>Brasil Império</a:t>
            </a:r>
          </a:p>
        </p:txBody>
      </p:sp>
      <p:sp>
        <p:nvSpPr>
          <p:cNvPr id="3" name="Espaço Reservado para Conteúdo 2">
            <a:extLst>
              <a:ext uri="{FF2B5EF4-FFF2-40B4-BE49-F238E27FC236}">
                <a16:creationId xmlns:a16="http://schemas.microsoft.com/office/drawing/2014/main" xmlns="" id="{656D247A-FE4D-47F8-8E7E-24D0875F6B8B}"/>
              </a:ext>
            </a:extLst>
          </p:cNvPr>
          <p:cNvSpPr>
            <a:spLocks noGrp="1"/>
          </p:cNvSpPr>
          <p:nvPr>
            <p:ph idx="1"/>
          </p:nvPr>
        </p:nvSpPr>
        <p:spPr>
          <a:xfrm>
            <a:off x="3722255" y="1447800"/>
            <a:ext cx="8146472" cy="5221560"/>
          </a:xfrm>
        </p:spPr>
        <p:txBody>
          <a:bodyPr>
            <a:normAutofit/>
          </a:bodyPr>
          <a:lstStyle/>
          <a:p>
            <a:r>
              <a:rPr lang="pt-BR" sz="2000" dirty="0"/>
              <a:t>No século XIX, entre os anos de 1860 e 1870, era significativa a presença de “homens” pretos que se travestiam pelas ruas de Salvador;</a:t>
            </a:r>
          </a:p>
          <a:p>
            <a:r>
              <a:rPr lang="pt-BR" sz="2000" dirty="0" err="1"/>
              <a:t>Yaya</a:t>
            </a:r>
            <a:r>
              <a:rPr lang="pt-BR" sz="2000" dirty="0"/>
              <a:t> Mariquinhas, um(a) vadio(a) preto(a) era exemplo da ofensa permanente à moralidade pública por usar trajes de mulher;</a:t>
            </a:r>
          </a:p>
          <a:p>
            <a:r>
              <a:rPr lang="pt-BR" sz="2000" dirty="0" err="1">
                <a:latin typeface="+mj-lt"/>
              </a:rPr>
              <a:t>Yaya</a:t>
            </a:r>
            <a:r>
              <a:rPr lang="pt-BR" sz="2000" dirty="0">
                <a:latin typeface="+mj-lt"/>
              </a:rPr>
              <a:t> Mariquinhas reivindicava um tratamento no feminino questionando de maneira escancarada a fixidez dos gêneros, desafiando a relação entre sexo biológico e gênero;</a:t>
            </a:r>
          </a:p>
          <a:p>
            <a:r>
              <a:rPr lang="pt-BR" sz="2000" dirty="0">
                <a:latin typeface="+mj-lt"/>
                <a:cs typeface="Arial" pitchFamily="34" charset="0"/>
              </a:rPr>
              <a:t>Em 1875 o </a:t>
            </a:r>
            <a:r>
              <a:rPr lang="pt-BR" sz="2000" i="1" dirty="0">
                <a:latin typeface="+mj-lt"/>
                <a:cs typeface="Arial" pitchFamily="34" charset="0"/>
              </a:rPr>
              <a:t>Jornal da Bahia</a:t>
            </a:r>
            <a:r>
              <a:rPr lang="pt-BR" sz="2000" dirty="0">
                <a:latin typeface="+mj-lt"/>
                <a:cs typeface="Arial" pitchFamily="34" charset="0"/>
              </a:rPr>
              <a:t> noticiava a prisão de João ou </a:t>
            </a:r>
            <a:r>
              <a:rPr lang="pt-BR" sz="2000" dirty="0">
                <a:solidFill>
                  <a:srgbClr val="FF0000"/>
                </a:solidFill>
                <a:latin typeface="+mj-lt"/>
                <a:cs typeface="Arial" pitchFamily="34" charset="0"/>
              </a:rPr>
              <a:t>Rosalina</a:t>
            </a:r>
            <a:r>
              <a:rPr lang="pt-BR" sz="2000" dirty="0">
                <a:latin typeface="+mj-lt"/>
                <a:cs typeface="Arial" pitchFamily="34" charset="0"/>
              </a:rPr>
              <a:t> que, através de uma agência portuguesa, tinha se alugado como criada com o nome de Rosalina (SANTOS, 1997).</a:t>
            </a:r>
            <a:endParaRPr lang="pt-BR" sz="2000" dirty="0">
              <a:latin typeface="+mj-lt"/>
            </a:endParaRP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40" y="1397522"/>
            <a:ext cx="3149810" cy="4452028"/>
          </a:xfrm>
          <a:prstGeom prst="rect">
            <a:avLst/>
          </a:prstGeom>
        </p:spPr>
      </p:pic>
      <p:sp>
        <p:nvSpPr>
          <p:cNvPr id="6" name="CaixaDeTexto 5"/>
          <p:cNvSpPr txBox="1"/>
          <p:nvPr/>
        </p:nvSpPr>
        <p:spPr>
          <a:xfrm>
            <a:off x="827111" y="5917806"/>
            <a:ext cx="2427268" cy="646331"/>
          </a:xfrm>
          <a:prstGeom prst="rect">
            <a:avLst/>
          </a:prstGeom>
          <a:noFill/>
        </p:spPr>
        <p:txBody>
          <a:bodyPr wrap="none" rtlCol="0">
            <a:spAutoFit/>
          </a:bodyPr>
          <a:lstStyle/>
          <a:p>
            <a:r>
              <a:rPr lang="pt-BR" dirty="0"/>
              <a:t>Foto: </a:t>
            </a:r>
            <a:r>
              <a:rPr lang="pt-BR" dirty="0" err="1"/>
              <a:t>Zanele</a:t>
            </a:r>
            <a:r>
              <a:rPr lang="pt-BR" dirty="0"/>
              <a:t> </a:t>
            </a:r>
            <a:r>
              <a:rPr lang="pt-BR" dirty="0" err="1"/>
              <a:t>Muholi</a:t>
            </a:r>
            <a:r>
              <a:rPr lang="pt-BR" dirty="0"/>
              <a:t>,</a:t>
            </a:r>
          </a:p>
          <a:p>
            <a:pPr algn="ctr"/>
            <a:r>
              <a:rPr lang="pt-BR" dirty="0"/>
              <a:t>África do Sul.</a:t>
            </a:r>
          </a:p>
        </p:txBody>
      </p:sp>
    </p:spTree>
    <p:extLst>
      <p:ext uri="{BB962C8B-B14F-4D97-AF65-F5344CB8AC3E}">
        <p14:creationId xmlns:p14="http://schemas.microsoft.com/office/powerpoint/2010/main" val="344238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F4C254B-6444-461A-9A7B-43A3647FBA21}"/>
              </a:ext>
            </a:extLst>
          </p:cNvPr>
          <p:cNvSpPr>
            <a:spLocks noGrp="1"/>
          </p:cNvSpPr>
          <p:nvPr>
            <p:ph type="title"/>
          </p:nvPr>
        </p:nvSpPr>
        <p:spPr>
          <a:xfrm>
            <a:off x="3350448" y="476672"/>
            <a:ext cx="7498080" cy="1143000"/>
          </a:xfrm>
        </p:spPr>
        <p:txBody>
          <a:bodyPr/>
          <a:lstStyle/>
          <a:p>
            <a:r>
              <a:rPr lang="pt-BR" b="1" dirty="0"/>
              <a:t>Vigiadas pela polícia!</a:t>
            </a:r>
          </a:p>
        </p:txBody>
      </p:sp>
      <p:sp>
        <p:nvSpPr>
          <p:cNvPr id="3" name="Espaço Reservado para Conteúdo 2">
            <a:extLst>
              <a:ext uri="{FF2B5EF4-FFF2-40B4-BE49-F238E27FC236}">
                <a16:creationId xmlns:a16="http://schemas.microsoft.com/office/drawing/2014/main" xmlns="" id="{CF90751D-C20C-4069-A439-F4EDEAEBC14F}"/>
              </a:ext>
            </a:extLst>
          </p:cNvPr>
          <p:cNvSpPr>
            <a:spLocks noGrp="1"/>
          </p:cNvSpPr>
          <p:nvPr>
            <p:ph idx="1"/>
          </p:nvPr>
        </p:nvSpPr>
        <p:spPr>
          <a:xfrm>
            <a:off x="4636655" y="1340768"/>
            <a:ext cx="7065818" cy="4800600"/>
          </a:xfrm>
        </p:spPr>
        <p:txBody>
          <a:bodyPr>
            <a:noAutofit/>
          </a:bodyPr>
          <a:lstStyle/>
          <a:p>
            <a:r>
              <a:rPr lang="pt-BR" sz="2800" dirty="0"/>
              <a:t>Por não se encaixar nas normas sexuais e de gênero do seu tempo, deixou de ser vigiada apenas pelo corpo social, pelos mecanismos tradicionais do pudor, da vergonha, da maledicência e do ridículo e passou a ser controlada principalmente pela polícia (SANTOS, 1997).</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930" y="1449504"/>
            <a:ext cx="3646245" cy="4583128"/>
          </a:xfrm>
          <a:prstGeom prst="rect">
            <a:avLst/>
          </a:prstGeom>
        </p:spPr>
      </p:pic>
      <p:sp>
        <p:nvSpPr>
          <p:cNvPr id="5" name="CaixaDeTexto 4"/>
          <p:cNvSpPr txBox="1"/>
          <p:nvPr/>
        </p:nvSpPr>
        <p:spPr>
          <a:xfrm>
            <a:off x="1222358" y="6141368"/>
            <a:ext cx="2491388" cy="646331"/>
          </a:xfrm>
          <a:prstGeom prst="rect">
            <a:avLst/>
          </a:prstGeom>
          <a:noFill/>
        </p:spPr>
        <p:txBody>
          <a:bodyPr wrap="none" rtlCol="0">
            <a:spAutoFit/>
          </a:bodyPr>
          <a:lstStyle/>
          <a:p>
            <a:r>
              <a:rPr lang="pt-BR" dirty="0"/>
              <a:t>Foto: </a:t>
            </a:r>
            <a:r>
              <a:rPr lang="pt-BR" dirty="0" err="1"/>
              <a:t>Zanele</a:t>
            </a:r>
            <a:r>
              <a:rPr lang="pt-BR" dirty="0"/>
              <a:t> </a:t>
            </a:r>
            <a:r>
              <a:rPr lang="pt-BR" dirty="0" err="1"/>
              <a:t>Muholi</a:t>
            </a:r>
            <a:r>
              <a:rPr lang="pt-BR" dirty="0"/>
              <a:t>, </a:t>
            </a:r>
          </a:p>
          <a:p>
            <a:pPr algn="ctr"/>
            <a:r>
              <a:rPr lang="pt-BR" dirty="0"/>
              <a:t>África do Sul.</a:t>
            </a:r>
          </a:p>
        </p:txBody>
      </p:sp>
    </p:spTree>
    <p:extLst>
      <p:ext uri="{BB962C8B-B14F-4D97-AF65-F5344CB8AC3E}">
        <p14:creationId xmlns:p14="http://schemas.microsoft.com/office/powerpoint/2010/main" val="1541263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34691" y="1484784"/>
            <a:ext cx="7989454" cy="5904656"/>
          </a:xfrm>
        </p:spPr>
        <p:txBody>
          <a:bodyPr>
            <a:normAutofit/>
          </a:bodyPr>
          <a:lstStyle/>
          <a:p>
            <a:r>
              <a:rPr lang="pt-BR" sz="2200" dirty="0" smtClean="0"/>
              <a:t>“Por que chamas os homens se és negro?</a:t>
            </a:r>
          </a:p>
          <a:p>
            <a:r>
              <a:rPr lang="pt-BR" sz="2200" dirty="0" smtClean="0"/>
              <a:t>Ela </a:t>
            </a:r>
            <a:r>
              <a:rPr lang="pt-BR" sz="2200" dirty="0"/>
              <a:t>disse: Sou negra e não negro! E mostrava os peitos [...]”. </a:t>
            </a:r>
            <a:endParaRPr lang="pt-BR" sz="2200" dirty="0" smtClean="0"/>
          </a:p>
          <a:p>
            <a:r>
              <a:rPr lang="pt-BR" sz="2200" dirty="0" smtClean="0"/>
              <a:t>Antes </a:t>
            </a:r>
            <a:r>
              <a:rPr lang="pt-BR" sz="2200" dirty="0"/>
              <a:t>de mudar-se para Lisboa, a travesti </a:t>
            </a:r>
            <a:r>
              <a:rPr lang="pt-BR" sz="2200" dirty="0">
                <a:solidFill>
                  <a:srgbClr val="FF0000"/>
                </a:solidFill>
              </a:rPr>
              <a:t>Vitória</a:t>
            </a:r>
            <a:r>
              <a:rPr lang="pt-BR" sz="2200" dirty="0"/>
              <a:t> residira em Ponta Delgada, na Ilha de São Miguel, nos Açores: aí andava de jaquetão vermelho, calções e coifa na cabeça, e à noite, saía travestida.</a:t>
            </a:r>
          </a:p>
          <a:p>
            <a:r>
              <a:rPr lang="pt-BR" sz="2200" dirty="0"/>
              <a:t>Consta que, quando foi capturada como escravizada “se fez de negra e por tal o deitaram com as negras e só depois que se viram as cartas que notou-se o erro </a:t>
            </a:r>
            <a:r>
              <a:rPr lang="pt-BR" sz="2200" dirty="0" smtClean="0"/>
              <a:t>[...]”.</a:t>
            </a:r>
            <a:endParaRPr lang="pt-BR" sz="2200" dirty="0"/>
          </a:p>
          <a:p>
            <a:r>
              <a:rPr lang="pt-BR" sz="2200" dirty="0"/>
              <a:t>Foi condenada ao degredo perpétuo nas galés </a:t>
            </a:r>
            <a:r>
              <a:rPr lang="pt-BR" sz="2200" i="1" dirty="0" err="1"/>
              <a:t>del-rei</a:t>
            </a:r>
            <a:r>
              <a:rPr lang="pt-BR" sz="2200" dirty="0"/>
              <a:t>, trabalhando como remeira.</a:t>
            </a:r>
          </a:p>
        </p:txBody>
      </p:sp>
      <p:sp>
        <p:nvSpPr>
          <p:cNvPr id="4" name="Retângulo 3"/>
          <p:cNvSpPr/>
          <p:nvPr/>
        </p:nvSpPr>
        <p:spPr>
          <a:xfrm>
            <a:off x="2279576" y="683986"/>
            <a:ext cx="7992888" cy="584775"/>
          </a:xfrm>
          <a:prstGeom prst="rect">
            <a:avLst/>
          </a:prstGeom>
        </p:spPr>
        <p:txBody>
          <a:bodyPr wrap="square">
            <a:spAutoFit/>
          </a:bodyPr>
          <a:lstStyle/>
          <a:p>
            <a:pPr algn="ctr"/>
            <a:r>
              <a:rPr lang="pt-BR" sz="3200" b="1" dirty="0" err="1">
                <a:solidFill>
                  <a:srgbClr val="FF0000"/>
                </a:solidFill>
              </a:rPr>
              <a:t>Travestilidade</a:t>
            </a:r>
            <a:r>
              <a:rPr lang="pt-BR" sz="3200" b="1" dirty="0">
                <a:solidFill>
                  <a:srgbClr val="FF0000"/>
                </a:solidFill>
              </a:rPr>
              <a:t> negra em Portugal</a:t>
            </a:r>
            <a:endParaRPr lang="pt-BR" sz="3200"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92" y="1554909"/>
            <a:ext cx="3472872" cy="5258144"/>
          </a:xfrm>
          <a:prstGeom prst="rect">
            <a:avLst/>
          </a:prstGeom>
        </p:spPr>
      </p:pic>
    </p:spTree>
    <p:extLst>
      <p:ext uri="{BB962C8B-B14F-4D97-AF65-F5344CB8AC3E}">
        <p14:creationId xmlns:p14="http://schemas.microsoft.com/office/powerpoint/2010/main" val="23304269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8508" y="554042"/>
            <a:ext cx="9325419" cy="1143000"/>
          </a:xfrm>
        </p:spPr>
        <p:txBody>
          <a:bodyPr>
            <a:normAutofit fontScale="90000"/>
          </a:bodyPr>
          <a:lstStyle/>
          <a:p>
            <a:r>
              <a:rPr lang="pt-BR" b="1" dirty="0" smtClean="0"/>
              <a:t>Sim </a:t>
            </a:r>
            <a:r>
              <a:rPr lang="pt-BR" b="1" dirty="0" err="1" smtClean="0"/>
              <a:t>elxs</a:t>
            </a:r>
            <a:r>
              <a:rPr lang="pt-BR" b="1" dirty="0" smtClean="0"/>
              <a:t> existem: </a:t>
            </a:r>
            <a:r>
              <a:rPr lang="pt-BR" b="1" dirty="0" err="1" smtClean="0"/>
              <a:t>transexistências</a:t>
            </a:r>
            <a:r>
              <a:rPr lang="pt-BR" b="1" dirty="0" smtClean="0"/>
              <a:t> em </a:t>
            </a:r>
            <a:r>
              <a:rPr lang="pt-BR" b="1" dirty="0"/>
              <a:t>África</a:t>
            </a:r>
          </a:p>
        </p:txBody>
      </p:sp>
      <p:sp>
        <p:nvSpPr>
          <p:cNvPr id="3" name="Espaço Reservado para Conteúdo 2"/>
          <p:cNvSpPr>
            <a:spLocks noGrp="1"/>
          </p:cNvSpPr>
          <p:nvPr>
            <p:ph idx="1"/>
          </p:nvPr>
        </p:nvSpPr>
        <p:spPr>
          <a:xfrm>
            <a:off x="4630726" y="1591815"/>
            <a:ext cx="7450438" cy="5196187"/>
          </a:xfrm>
        </p:spPr>
        <p:txBody>
          <a:bodyPr>
            <a:noAutofit/>
          </a:bodyPr>
          <a:lstStyle/>
          <a:p>
            <a:r>
              <a:rPr lang="pt-BR" sz="2300" dirty="0"/>
              <a:t>O capitão português  Antônio de Oliveira </a:t>
            </a:r>
            <a:r>
              <a:rPr lang="pt-BR" sz="2300" dirty="0" err="1"/>
              <a:t>Cadornega</a:t>
            </a:r>
            <a:r>
              <a:rPr lang="pt-BR" sz="2300" dirty="0"/>
              <a:t> viveu por 40 anos em África. De acordo com suas observações “havia entre os gentios de Angola muita </a:t>
            </a:r>
            <a:r>
              <a:rPr lang="pt-BR" sz="2300" dirty="0">
                <a:solidFill>
                  <a:srgbClr val="FF0000"/>
                </a:solidFill>
              </a:rPr>
              <a:t>sodomia</a:t>
            </a:r>
            <a:r>
              <a:rPr lang="pt-BR" sz="2300" dirty="0"/>
              <a:t>, tendo uns com os outros suas imundícies e sujidades, vestindo como mulheres” (Luiz Mott, 2005, p. 17). </a:t>
            </a:r>
            <a:endParaRPr lang="pt-BR" sz="2300" dirty="0" smtClean="0"/>
          </a:p>
          <a:p>
            <a:r>
              <a:rPr lang="pt-BR" sz="2300" dirty="0"/>
              <a:t>A partir do século XV, os europeus chegaram em África e encontraram, em diversas regiões, muitos nativos amantes do mesmo sexo, seja praticando a homossexualidade </a:t>
            </a:r>
            <a:r>
              <a:rPr lang="pt-BR" sz="2300" dirty="0" smtClean="0"/>
              <a:t>[...]</a:t>
            </a:r>
            <a:r>
              <a:rPr lang="pt-BR" sz="2300" i="1" dirty="0" smtClean="0"/>
              <a:t> </a:t>
            </a:r>
            <a:r>
              <a:rPr lang="pt-BR" sz="2300" dirty="0"/>
              <a:t>seja a praticando o travestismo, em que homens assumem o papel do gênero feminino </a:t>
            </a:r>
            <a:r>
              <a:rPr lang="pt-BR" sz="2300" dirty="0" smtClean="0"/>
              <a:t>(MOTT</a:t>
            </a:r>
            <a:r>
              <a:rPr lang="pt-BR" sz="2300" dirty="0"/>
              <a:t>, 2005, p. 18).</a:t>
            </a:r>
          </a:p>
          <a:p>
            <a:endParaRPr lang="pt-BR" sz="2800" dirty="0"/>
          </a:p>
        </p:txBody>
      </p:sp>
      <p:pic>
        <p:nvPicPr>
          <p:cNvPr id="2050" name="Picture 2" descr="Resultado de imagem para Travestis africanas">
            <a:extLst>
              <a:ext uri="{FF2B5EF4-FFF2-40B4-BE49-F238E27FC236}">
                <a16:creationId xmlns:a16="http://schemas.microsoft.com/office/drawing/2014/main" xmlns="" id="{18EDEC19-9C92-4DB4-AE22-1CE9CE644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58" y="1580424"/>
            <a:ext cx="3688165" cy="456124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58726" y="6141672"/>
            <a:ext cx="4572000" cy="646331"/>
          </a:xfrm>
          <a:prstGeom prst="rect">
            <a:avLst/>
          </a:prstGeom>
        </p:spPr>
        <p:txBody>
          <a:bodyPr>
            <a:spAutoFit/>
          </a:bodyPr>
          <a:lstStyle/>
          <a:p>
            <a:pPr algn="ctr"/>
            <a:r>
              <a:rPr lang="pt-BR" dirty="0"/>
              <a:t>Foto: </a:t>
            </a:r>
            <a:r>
              <a:rPr lang="pt-BR" dirty="0" err="1"/>
              <a:t>Zanele</a:t>
            </a:r>
            <a:r>
              <a:rPr lang="pt-BR" dirty="0"/>
              <a:t> </a:t>
            </a:r>
            <a:r>
              <a:rPr lang="pt-BR" dirty="0" err="1"/>
              <a:t>Muholi</a:t>
            </a:r>
            <a:r>
              <a:rPr lang="pt-BR" dirty="0"/>
              <a:t>, </a:t>
            </a:r>
          </a:p>
          <a:p>
            <a:pPr algn="ctr"/>
            <a:r>
              <a:rPr lang="pt-BR" dirty="0"/>
              <a:t>África do Sul.</a:t>
            </a:r>
          </a:p>
        </p:txBody>
      </p:sp>
    </p:spTree>
    <p:extLst>
      <p:ext uri="{BB962C8B-B14F-4D97-AF65-F5344CB8AC3E}">
        <p14:creationId xmlns:p14="http://schemas.microsoft.com/office/powerpoint/2010/main" val="220273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39557" y="177699"/>
            <a:ext cx="5729840" cy="1143000"/>
          </a:xfrm>
        </p:spPr>
        <p:txBody>
          <a:bodyPr/>
          <a:lstStyle/>
          <a:p>
            <a:r>
              <a:rPr lang="pt-BR" b="1" dirty="0" smtClean="0"/>
              <a:t>Luana!</a:t>
            </a:r>
            <a:endParaRPr lang="pt-BR" b="1" dirty="0"/>
          </a:p>
        </p:txBody>
      </p:sp>
      <p:sp>
        <p:nvSpPr>
          <p:cNvPr id="3" name="Espaço Reservado para Conteúdo 2"/>
          <p:cNvSpPr>
            <a:spLocks noGrp="1"/>
          </p:cNvSpPr>
          <p:nvPr>
            <p:ph idx="1"/>
          </p:nvPr>
        </p:nvSpPr>
        <p:spPr>
          <a:xfrm>
            <a:off x="3666837" y="908720"/>
            <a:ext cx="8285018" cy="6101680"/>
          </a:xfrm>
        </p:spPr>
        <p:txBody>
          <a:bodyPr>
            <a:normAutofit/>
          </a:bodyPr>
          <a:lstStyle/>
          <a:p>
            <a:r>
              <a:rPr lang="pt-BR" dirty="0" smtClean="0"/>
              <a:t>O que me entristece é o apagamento. </a:t>
            </a:r>
            <a:br>
              <a:rPr lang="pt-BR" dirty="0" smtClean="0"/>
            </a:br>
            <a:r>
              <a:rPr lang="pt-BR" dirty="0" smtClean="0"/>
              <a:t>Saiu de casa aos 15 anos por ser Luana. Nessa época, contraiu HIV. Usou drogas por ser Luana, iniciou tratamento sendo Luana. Por ser Luana, sofreu de depressão. Retornou à casa da mãe sentindo-se Luana, mas quem voltou foi o filho. Por continuar sendo Luana adoeceu ainda mais, deprimiu-se ainda mais, a ponto de largar o tratamento. Passou mal como Luana, sentiu falta de ar como Luana, chegou ao hospital e pediu para ser reconhecida como Luana. Ali foi tratada, como eu nunca havia imaginado que poderia acontecer, como Luana. Luana, em vermelho e entre asteriscos, reluzia na placa de identificação de seu leito. Ali foi cuidada como Luana. Respeitada como Luana. Foi piorando a cada dia sendo Luana. O ar faltou sendo Luana. Precisou ser entubada e concordou, sendo Luana. Piorou ainda mais, sendo Luana. A família solicitou que o nome em vermelho fosse apagado do quadro. E piorou, e piorou e parou. O coração de Luana parou. E foi enterrada como Lúcio*.</a:t>
            </a:r>
            <a:br>
              <a:rPr lang="pt-BR" dirty="0" smtClean="0"/>
            </a:br>
            <a:r>
              <a:rPr lang="pt-BR" dirty="0" smtClean="0"/>
              <a:t>O que me entristece é o apagamento.</a:t>
            </a:r>
          </a:p>
          <a:p>
            <a:r>
              <a:rPr lang="pt-BR" dirty="0" smtClean="0"/>
              <a:t>*nomes fictícios (Jéssica Longo via </a:t>
            </a:r>
            <a:r>
              <a:rPr lang="pt-BR" dirty="0" err="1" smtClean="0"/>
              <a:t>facebook</a:t>
            </a:r>
            <a:r>
              <a:rPr lang="pt-BR" dirty="0" smtClean="0"/>
              <a:t>)</a:t>
            </a:r>
          </a:p>
          <a:p>
            <a:endParaRPr lang="pt-BR" dirty="0"/>
          </a:p>
        </p:txBody>
      </p:sp>
      <p:pic>
        <p:nvPicPr>
          <p:cNvPr id="4" name="Imagem 3"/>
          <p:cNvPicPr>
            <a:picLocks noChangeAspect="1"/>
          </p:cNvPicPr>
          <p:nvPr/>
        </p:nvPicPr>
        <p:blipFill>
          <a:blip r:embed="rId2"/>
          <a:stretch>
            <a:fillRect/>
          </a:stretch>
        </p:blipFill>
        <p:spPr>
          <a:xfrm>
            <a:off x="74661" y="0"/>
            <a:ext cx="3373099" cy="6862959"/>
          </a:xfrm>
          <a:prstGeom prst="rect">
            <a:avLst/>
          </a:prstGeom>
        </p:spPr>
      </p:pic>
    </p:spTree>
    <p:extLst>
      <p:ext uri="{BB962C8B-B14F-4D97-AF65-F5344CB8AC3E}">
        <p14:creationId xmlns:p14="http://schemas.microsoft.com/office/powerpoint/2010/main" val="267728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44853" y="739607"/>
            <a:ext cx="5954523" cy="923362"/>
          </a:xfrm>
        </p:spPr>
        <p:txBody>
          <a:bodyPr>
            <a:noAutofit/>
          </a:bodyPr>
          <a:lstStyle/>
          <a:p>
            <a:r>
              <a:rPr lang="pt-BR" sz="3600" b="1" dirty="0" smtClean="0"/>
              <a:t>Transexistências</a:t>
            </a:r>
            <a:br>
              <a:rPr lang="pt-BR" sz="3600" b="1" dirty="0" smtClean="0"/>
            </a:br>
            <a:r>
              <a:rPr lang="pt-BR" sz="3600" b="1" dirty="0" smtClean="0"/>
              <a:t>em </a:t>
            </a:r>
            <a:r>
              <a:rPr lang="pt-BR" sz="3600" b="1" dirty="0"/>
              <a:t>África</a:t>
            </a:r>
          </a:p>
        </p:txBody>
      </p:sp>
      <p:sp>
        <p:nvSpPr>
          <p:cNvPr id="3" name="Subtítulo 2"/>
          <p:cNvSpPr>
            <a:spLocks noGrp="1"/>
          </p:cNvSpPr>
          <p:nvPr>
            <p:ph type="subTitle" idx="1"/>
          </p:nvPr>
        </p:nvSpPr>
        <p:spPr>
          <a:xfrm>
            <a:off x="4405745" y="1856505"/>
            <a:ext cx="7407564" cy="5193933"/>
          </a:xfrm>
        </p:spPr>
        <p:txBody>
          <a:bodyPr>
            <a:normAutofit/>
          </a:bodyPr>
          <a:lstStyle/>
          <a:p>
            <a:pPr algn="just"/>
            <a:r>
              <a:rPr lang="it-IT" sz="2400" dirty="0" smtClean="0">
                <a:solidFill>
                  <a:schemeClr val="tx1"/>
                </a:solidFill>
              </a:rPr>
              <a:t>O frade </a:t>
            </a:r>
            <a:r>
              <a:rPr lang="it-IT" sz="2400" dirty="0">
                <a:solidFill>
                  <a:schemeClr val="tx1"/>
                </a:solidFill>
              </a:rPr>
              <a:t>capuchinho Giovanni Antonio Cavazzi de </a:t>
            </a:r>
            <a:r>
              <a:rPr lang="pt-BR" sz="2400" dirty="0" err="1">
                <a:solidFill>
                  <a:schemeClr val="tx1"/>
                </a:solidFill>
              </a:rPr>
              <a:t>Montecuccolo</a:t>
            </a:r>
            <a:r>
              <a:rPr lang="pt-BR" sz="2400" dirty="0">
                <a:solidFill>
                  <a:schemeClr val="tx1"/>
                </a:solidFill>
              </a:rPr>
              <a:t> (1621-1678) que viveu 17 anos na África – Congo e Angola - ficou escandalizado com um sacerdote Quimbanda:  “Este homem, tudo ao contrário dos sacerdotes do verdadeiro Deus, é moralmente sujo, nojento, impudente, descarado, bestial e de tal modo que entre os moradores da </a:t>
            </a:r>
            <a:r>
              <a:rPr lang="pt-BR" sz="2400" dirty="0" err="1">
                <a:solidFill>
                  <a:schemeClr val="tx1"/>
                </a:solidFill>
              </a:rPr>
              <a:t>Pentápolis</a:t>
            </a:r>
            <a:r>
              <a:rPr lang="pt-BR" sz="2400" dirty="0">
                <a:solidFill>
                  <a:schemeClr val="tx1"/>
                </a:solidFill>
              </a:rPr>
              <a:t> teria o primeiro lugar. Para sinal do papel a que está obrigado pelo seu ministério, </a:t>
            </a:r>
            <a:r>
              <a:rPr lang="pt-BR" sz="2400" b="1" dirty="0">
                <a:solidFill>
                  <a:schemeClr val="tx1"/>
                </a:solidFill>
              </a:rPr>
              <a:t>veste fato e usa maneiras e porte de mulher, chamando-se também a “grande mãe</a:t>
            </a:r>
            <a:r>
              <a:rPr lang="pt-BR" sz="2400" dirty="0">
                <a:solidFill>
                  <a:schemeClr val="tx1"/>
                </a:solidFill>
              </a:rPr>
              <a:t>” (Luiz Mott, 2005, p. 15).</a:t>
            </a:r>
            <a:endParaRPr lang="en-US" sz="2400" dirty="0">
              <a:solidFill>
                <a:schemeClr val="tx1"/>
              </a:solidFill>
            </a:endParaRPr>
          </a:p>
          <a:p>
            <a:endParaRPr lang="pt-BR" dirty="0"/>
          </a:p>
        </p:txBody>
      </p:sp>
      <p:pic>
        <p:nvPicPr>
          <p:cNvPr id="5" name="Picture 4" descr="http://vivalavulva.files.wordpress.com/2011/01/zanele-muholi-5.jpg?w=600">
            <a:extLst>
              <a:ext uri="{FF2B5EF4-FFF2-40B4-BE49-F238E27FC236}">
                <a16:creationId xmlns:a16="http://schemas.microsoft.com/office/drawing/2014/main" xmlns="" id="{A9E6E71D-BFF2-4B81-8956-6DCCC209465D}"/>
              </a:ext>
            </a:extLst>
          </p:cNvPr>
          <p:cNvPicPr>
            <a:picLocks noChangeAspect="1" noChangeArrowheads="1"/>
          </p:cNvPicPr>
          <p:nvPr/>
        </p:nvPicPr>
        <p:blipFill>
          <a:blip r:embed="rId2" cstate="print"/>
          <a:srcRect/>
          <a:stretch>
            <a:fillRect/>
          </a:stretch>
        </p:blipFill>
        <p:spPr bwMode="auto">
          <a:xfrm>
            <a:off x="89782" y="-1"/>
            <a:ext cx="3855477" cy="5652656"/>
          </a:xfrm>
          <a:prstGeom prst="rect">
            <a:avLst/>
          </a:prstGeom>
          <a:noFill/>
        </p:spPr>
      </p:pic>
    </p:spTree>
    <p:extLst>
      <p:ext uri="{BB962C8B-B14F-4D97-AF65-F5344CB8AC3E}">
        <p14:creationId xmlns:p14="http://schemas.microsoft.com/office/powerpoint/2010/main" val="2036487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0133" y="801911"/>
            <a:ext cx="6204479" cy="1280890"/>
          </a:xfrm>
        </p:spPr>
        <p:txBody>
          <a:bodyPr>
            <a:normAutofit fontScale="90000"/>
          </a:bodyPr>
          <a:lstStyle/>
          <a:p>
            <a:r>
              <a:rPr lang="pt-BR" sz="4900" b="1" dirty="0" smtClean="0"/>
              <a:t>Divindades africanas</a:t>
            </a:r>
            <a:r>
              <a:rPr lang="pt-BR" dirty="0" smtClean="0"/>
              <a:t/>
            </a:r>
            <a:br>
              <a:rPr lang="pt-BR" dirty="0" smtClean="0"/>
            </a:br>
            <a:r>
              <a:rPr lang="pt-BR" dirty="0" smtClean="0"/>
              <a:t/>
            </a:r>
            <a:br>
              <a:rPr lang="pt-BR" dirty="0" smtClean="0"/>
            </a:br>
            <a:r>
              <a:rPr lang="pt-BR" sz="2600" dirty="0"/>
              <a:t>De acordo com Pierre Verger (1999) e Raymundo Nina RODRIGUES (2010) a lista de divindades trans africanas é bastante extensa, na qual incluem-se </a:t>
            </a:r>
            <a:r>
              <a:rPr lang="pt-BR" sz="2600" i="1" dirty="0"/>
              <a:t>Obatalá,</a:t>
            </a:r>
            <a:r>
              <a:rPr lang="pt-BR" sz="2600" dirty="0"/>
              <a:t> </a:t>
            </a:r>
            <a:r>
              <a:rPr lang="pt-BR" sz="2600" i="1" dirty="0"/>
              <a:t>Mawu-Lisa</a:t>
            </a:r>
            <a:r>
              <a:rPr lang="pt-BR" sz="2600" dirty="0"/>
              <a:t> e </a:t>
            </a:r>
            <a:r>
              <a:rPr lang="pt-BR" sz="2600" i="1" dirty="0"/>
              <a:t>Nana </a:t>
            </a:r>
            <a:r>
              <a:rPr lang="pt-BR" sz="2600" i="1" dirty="0" err="1"/>
              <a:t>Buluku</a:t>
            </a:r>
            <a:r>
              <a:rPr lang="pt-BR" sz="2600" dirty="0"/>
              <a:t> no reino de </a:t>
            </a:r>
            <a:r>
              <a:rPr lang="pt-BR" sz="2600" i="1" dirty="0" err="1"/>
              <a:t>Daomé</a:t>
            </a:r>
            <a:r>
              <a:rPr lang="pt-BR" sz="2600" dirty="0"/>
              <a:t>, </a:t>
            </a:r>
            <a:r>
              <a:rPr lang="pt-BR" sz="2600" i="1" dirty="0"/>
              <a:t>Mwari</a:t>
            </a:r>
            <a:r>
              <a:rPr lang="pt-BR" sz="2600" dirty="0"/>
              <a:t> na etnia </a:t>
            </a:r>
            <a:r>
              <a:rPr lang="pt-BR" sz="2600" i="1" dirty="0" err="1"/>
              <a:t>Shona</a:t>
            </a:r>
            <a:r>
              <a:rPr lang="pt-BR" sz="2600" dirty="0"/>
              <a:t>, </a:t>
            </a:r>
            <a:r>
              <a:rPr lang="pt-BR" sz="2600" i="1" dirty="0" err="1"/>
              <a:t>Aku</a:t>
            </a:r>
            <a:r>
              <a:rPr lang="pt-BR" sz="2600" dirty="0"/>
              <a:t> e </a:t>
            </a:r>
            <a:r>
              <a:rPr lang="pt-BR" sz="2600" i="1" dirty="0" err="1"/>
              <a:t>Awo</a:t>
            </a:r>
            <a:r>
              <a:rPr lang="pt-BR" sz="2600" dirty="0"/>
              <a:t> no reino de </a:t>
            </a:r>
            <a:r>
              <a:rPr lang="pt-BR" sz="2600" i="1" dirty="0" err="1"/>
              <a:t>AKan</a:t>
            </a:r>
            <a:r>
              <a:rPr lang="pt-BR" sz="2600" dirty="0"/>
              <a:t> e </a:t>
            </a:r>
            <a:r>
              <a:rPr lang="pt-BR" sz="2600" i="1" dirty="0" err="1"/>
              <a:t>Hapi</a:t>
            </a:r>
            <a:r>
              <a:rPr lang="pt-BR" sz="2600" dirty="0"/>
              <a:t>, deus/a do Rio Nilo, no antigo Egito.</a:t>
            </a:r>
            <a:br>
              <a:rPr lang="pt-BR" sz="2600" dirty="0"/>
            </a:br>
            <a:r>
              <a:rPr lang="pt-BR" sz="2600" dirty="0"/>
              <a:t>Verger (1999) e Rodrigues (2010), utilizam o vocábulo Andrógino para se referir a essas divindades</a:t>
            </a:r>
            <a:r>
              <a:rPr lang="pt-BR" sz="2600" dirty="0" smtClean="0"/>
              <a:t>.</a:t>
            </a:r>
            <a:endParaRPr lang="pt-BR" sz="2600" dirty="0"/>
          </a:p>
        </p:txBody>
      </p:sp>
      <p:pic>
        <p:nvPicPr>
          <p:cNvPr id="5" name="Imagem 4"/>
          <p:cNvPicPr>
            <a:picLocks noChangeAspect="1"/>
          </p:cNvPicPr>
          <p:nvPr/>
        </p:nvPicPr>
        <p:blipFill>
          <a:blip r:embed="rId2"/>
          <a:stretch>
            <a:fillRect/>
          </a:stretch>
        </p:blipFill>
        <p:spPr>
          <a:xfrm>
            <a:off x="138112" y="1080943"/>
            <a:ext cx="4572433" cy="4471719"/>
          </a:xfrm>
          <a:prstGeom prst="rect">
            <a:avLst/>
          </a:prstGeom>
        </p:spPr>
      </p:pic>
      <p:sp>
        <p:nvSpPr>
          <p:cNvPr id="6" name="Retângulo 5"/>
          <p:cNvSpPr/>
          <p:nvPr/>
        </p:nvSpPr>
        <p:spPr>
          <a:xfrm>
            <a:off x="1742090" y="5765861"/>
            <a:ext cx="1364476" cy="369332"/>
          </a:xfrm>
          <a:prstGeom prst="rect">
            <a:avLst/>
          </a:prstGeom>
        </p:spPr>
        <p:txBody>
          <a:bodyPr wrap="none">
            <a:spAutoFit/>
          </a:bodyPr>
          <a:lstStyle/>
          <a:p>
            <a:r>
              <a:rPr lang="pt-BR" i="1" dirty="0"/>
              <a:t>Mawu-Lisa</a:t>
            </a:r>
            <a:endParaRPr lang="pt-BR" dirty="0"/>
          </a:p>
        </p:txBody>
      </p:sp>
    </p:spTree>
    <p:extLst>
      <p:ext uri="{BB962C8B-B14F-4D97-AF65-F5344CB8AC3E}">
        <p14:creationId xmlns:p14="http://schemas.microsoft.com/office/powerpoint/2010/main" val="1024375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9091" y="624110"/>
            <a:ext cx="6655521" cy="1280890"/>
          </a:xfrm>
        </p:spPr>
        <p:txBody>
          <a:bodyPr/>
          <a:lstStyle/>
          <a:p>
            <a:r>
              <a:rPr lang="pt-BR" dirty="0" err="1" smtClean="0"/>
              <a:t>Hapi</a:t>
            </a:r>
            <a:endParaRPr lang="pt-BR" dirty="0"/>
          </a:p>
        </p:txBody>
      </p:sp>
      <p:sp>
        <p:nvSpPr>
          <p:cNvPr id="3" name="Espaço Reservado para Conteúdo 2"/>
          <p:cNvSpPr>
            <a:spLocks noGrp="1"/>
          </p:cNvSpPr>
          <p:nvPr>
            <p:ph idx="1"/>
          </p:nvPr>
        </p:nvSpPr>
        <p:spPr>
          <a:xfrm>
            <a:off x="5754254" y="2133600"/>
            <a:ext cx="5750357" cy="3777622"/>
          </a:xfrm>
        </p:spPr>
        <p:txBody>
          <a:bodyPr/>
          <a:lstStyle/>
          <a:p>
            <a:r>
              <a:rPr lang="pt-BR" sz="2400" dirty="0" smtClean="0"/>
              <a:t>Provavelmente </a:t>
            </a:r>
            <a:r>
              <a:rPr lang="pt-BR" sz="2400" i="1" dirty="0" err="1" smtClean="0"/>
              <a:t>Hapi</a:t>
            </a:r>
            <a:r>
              <a:rPr lang="pt-BR" sz="2400" dirty="0" smtClean="0"/>
              <a:t>, seja uma das divindades mais antigas cultuadas pelos egípcios, dada a sua relação com o Rio Nilo. Representada com seios, quadris arredondados e barba, simboliza a fertilidade trazida pela inundação</a:t>
            </a:r>
            <a:r>
              <a:rPr lang="pt-BR" dirty="0" smtClean="0"/>
              <a:t>.</a:t>
            </a:r>
            <a:endParaRPr lang="pt-BR" dirty="0"/>
          </a:p>
        </p:txBody>
      </p:sp>
      <p:pic>
        <p:nvPicPr>
          <p:cNvPr id="4" name="Imagem 3"/>
          <p:cNvPicPr>
            <a:picLocks noChangeAspect="1"/>
          </p:cNvPicPr>
          <p:nvPr/>
        </p:nvPicPr>
        <p:blipFill>
          <a:blip r:embed="rId2"/>
          <a:stretch>
            <a:fillRect/>
          </a:stretch>
        </p:blipFill>
        <p:spPr>
          <a:xfrm>
            <a:off x="692547" y="1044180"/>
            <a:ext cx="3777852" cy="5375534"/>
          </a:xfrm>
          <a:prstGeom prst="rect">
            <a:avLst/>
          </a:prstGeom>
        </p:spPr>
      </p:pic>
    </p:spTree>
    <p:extLst>
      <p:ext uri="{BB962C8B-B14F-4D97-AF65-F5344CB8AC3E}">
        <p14:creationId xmlns:p14="http://schemas.microsoft.com/office/powerpoint/2010/main" val="274600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31267" y="302372"/>
            <a:ext cx="7399866" cy="1280890"/>
          </a:xfrm>
        </p:spPr>
        <p:txBody>
          <a:bodyPr>
            <a:normAutofit fontScale="90000"/>
          </a:bodyPr>
          <a:lstStyle/>
          <a:p>
            <a:r>
              <a:rPr lang="pt-BR" dirty="0" smtClean="0"/>
              <a:t/>
            </a:r>
            <a:br>
              <a:rPr lang="pt-BR" dirty="0" smtClean="0"/>
            </a:br>
            <a:r>
              <a:rPr lang="pt-BR" dirty="0" smtClean="0"/>
              <a:t>DIVAS</a:t>
            </a:r>
            <a:r>
              <a:rPr lang="pt-BR" dirty="0"/>
              <a:t> </a:t>
            </a:r>
            <a:r>
              <a:rPr lang="pt-BR" dirty="0" smtClean="0"/>
              <a:t>E DIVINAS!</a:t>
            </a:r>
            <a:br>
              <a:rPr lang="pt-BR" dirty="0" smtClean="0"/>
            </a:br>
            <a:r>
              <a:rPr lang="pt-BR" dirty="0" smtClean="0"/>
              <a:t/>
            </a:r>
            <a:br>
              <a:rPr lang="pt-BR" dirty="0" smtClean="0"/>
            </a:br>
            <a:endParaRPr lang="pt-BR" dirty="0"/>
          </a:p>
        </p:txBody>
      </p:sp>
      <p:sp>
        <p:nvSpPr>
          <p:cNvPr id="3" name="Espaço Reservado para Conteúdo 2"/>
          <p:cNvSpPr>
            <a:spLocks noGrp="1"/>
          </p:cNvSpPr>
          <p:nvPr>
            <p:ph idx="1"/>
          </p:nvPr>
        </p:nvSpPr>
        <p:spPr>
          <a:xfrm>
            <a:off x="4707467" y="1947338"/>
            <a:ext cx="6797145" cy="4800600"/>
          </a:xfrm>
        </p:spPr>
        <p:txBody>
          <a:bodyPr>
            <a:normAutofit/>
          </a:bodyPr>
          <a:lstStyle/>
          <a:p>
            <a:r>
              <a:rPr lang="pt-BR" sz="2400" dirty="0" smtClean="0"/>
              <a:t> Em muitas civilizações, algumas divindades apresentavam características dos gêneros feminino e masculino. </a:t>
            </a:r>
          </a:p>
          <a:p>
            <a:r>
              <a:rPr lang="pt-BR" sz="2400" dirty="0"/>
              <a:t>Os Bambaras (</a:t>
            </a:r>
            <a:r>
              <a:rPr lang="pt-BR" sz="2400" dirty="0" err="1"/>
              <a:t>Dogons</a:t>
            </a:r>
            <a:r>
              <a:rPr lang="pt-BR" sz="2400" dirty="0"/>
              <a:t>) </a:t>
            </a:r>
            <a:r>
              <a:rPr lang="pt-BR" sz="2400" dirty="0" smtClean="0"/>
              <a:t>acreditavam </a:t>
            </a:r>
            <a:r>
              <a:rPr lang="pt-BR" sz="2400" dirty="0"/>
              <a:t>na existência de um Deus criador </a:t>
            </a:r>
            <a:r>
              <a:rPr lang="pt-BR" sz="2400" dirty="0" smtClean="0"/>
              <a:t>“ANDRÓGINO” chamado </a:t>
            </a:r>
            <a:r>
              <a:rPr lang="pt-BR" sz="2400" b="1" i="1" dirty="0" err="1"/>
              <a:t>Ngala</a:t>
            </a:r>
            <a:r>
              <a:rPr lang="pt-BR" sz="2400" dirty="0"/>
              <a:t>, que possui 266 atributos sagrados. Um </a:t>
            </a:r>
            <a:r>
              <a:rPr lang="pt-BR" sz="2400" dirty="0" smtClean="0"/>
              <a:t>para </a:t>
            </a:r>
            <a:r>
              <a:rPr lang="pt-BR" sz="2400" dirty="0"/>
              <a:t>cada dia dos 9 meses lunares que dura a gestação de uma criança.</a:t>
            </a:r>
          </a:p>
          <a:p>
            <a:r>
              <a:rPr lang="pt-BR" sz="2400" b="1" i="1" dirty="0" err="1"/>
              <a:t>Ngala</a:t>
            </a:r>
            <a:r>
              <a:rPr lang="pt-BR" sz="2400" dirty="0"/>
              <a:t> </a:t>
            </a:r>
            <a:r>
              <a:rPr lang="pt-BR" sz="2400" dirty="0" smtClean="0"/>
              <a:t>convive </a:t>
            </a:r>
            <a:r>
              <a:rPr lang="pt-BR" sz="2400" dirty="0"/>
              <a:t>com outra entidade andrógina chamada Faro, que faz crescer os frutos da terra.</a:t>
            </a:r>
          </a:p>
          <a:p>
            <a:endParaRPr lang="pt-BR" sz="2400" dirty="0"/>
          </a:p>
        </p:txBody>
      </p:sp>
      <p:sp>
        <p:nvSpPr>
          <p:cNvPr id="1026" name="AutoShape 2" descr="data:image/jpeg;base64,/9j/4AAQSkZJRgABAQAAAQABAAD/2wCEAAkGBxQTEhQUExQWFhUXGBwZGRgYFx0fGRoeHSAcHBocGhsdICgiHRolGxcaITEhJSkrLi4uHB8zODMsNygtLiwBCgoKDg0OGxAQGywmICQvNDQsMCw0LCw0LCw0LCwsLCwsLCwsLCwsLCwvLCwsLCwsLCwsLCwsLCwsLCwsLCwsLP/AABEIARAAuQMBEQACEQEDEQH/xAAbAAACAwEBAQAAAAAAAAAAAAAEBQIDBgEAB//EAEEQAAECBAMFBQcCBQIFBQAAAAECEQADITEEEkEFIlFhcROBkaGxBjJCwdHh8BRSFSOSovFicgczQ1OCFjRUo7L/xAAbAQADAQEBAQEAAAAAAAAAAAACAwQBBQAGB//EADsRAAEEAAQCBwcEAwACAQUAAAEAAgMRBBIhMUFRBRMiYXGBkRQyUqGxwfAVQtHhI1PxJGIzBhZjctL/2gAMAwEAAhEDEQA/ACscgCSp61DMSfOIoNZRlXZf7qEweDBS7hRa1adbeo74pnleDpoPr4f8WMGimlRyuFHqmWlurXaJnjMaIB8Sf+WmNVAlZjRgzORYg2LafeGNlygXeu3OxwTAVZLUDOGb3coAB4Amp6kw+JuUDPuTr+dylxPWVIYibDb07jqB4jRHCTfdA8K/eGAZTRXNmlfO1soJLdxvpwIIGtHdrq0Ng0FGUgJtTV+vD8+kYQKBPFDnMznsBLspoA6+Pz2u9NLG6Y4XFVqKeb9Ihf2TZV8cQdTBqRqe7utNEAKZQakLL7G6eGCMZQKVy5rigD9KxDNLYobrwZR1RGHkCxD5tDoYnDdEp7zuOCuymjsDqOUCOz5pemtKpUlwHFdGtBZr3RB1E0UNmyODVR0FhA5i0p4GfUaBA4x9RThFcR0TmVwSjFzaMmh4iOhD2zRUuIL4TmaCb57eCSiQKqXfmCfm0PaQB/SPEsmdI1rBuOLso8KHaJ+S7hZAyk2rcOG5tYjl6w2Li78/O5R9J2HMhoE0NNHCzz/cO5wOnFCbSU8tXw0uLPwbrrBk6AbAlDFEA6Rz3ZntbXOhegvia0PqpGSVrDCsyo6m/gXgJGEyacV0sNOI8L2j7mh8tvUUrpklLABBWHO/mCX45QbiKA0VVX8vRc58rxI5+YNJqxRdXLMRsUDO2Lm90LSTYLFD/wCSaA8iBBiLkknFjUvIPeP4OteFqnAbFBXlXd2IJI9OHdHmDtUV7E1HAZGHw4qH8OlcV/ndB5WpH+buT/BS+0O8o2FHNdPCjt/mIph1Y7IXTifm3TRctORTHdykcAkkXpQ+fXSJyNnbmx4/np4J2a9EDkFyyVcC+YUy0GXeHBi1awtpPCyPkdb3vTv0TOOq8QEnLYkAAG4AFM3Ak1aKIm2b8fU8l4lCTEEKrdSTXVgbQ14IYmwuBxFcA37pngZqiGegGv5yjGuJXOx+EhjdYa4Zr0b3eRq78D4ovCp4KFaC1WbQxrzYC5kQa2R9t48ze1HUDjaLlYPNcuWtoOkQT7rt4SdrWUABqduP91uj8JhG1iN4pNfLaJw0p1OxpWI6smwlSOptWjpSQBzPGPO0ZokOJJ8FYEijsNBSvfA6GtdUFngorSz6aQBJByngtBtBYh0igY8dfGCIOVPZTnapVjULI3e8wyElWMLRuk6sGQTm+cdSGtyEcxzNpho+R+q7lQAA930pwMdSJxIpoXxnSEJEzpJ3F2Ut1NX3VtX0VQRJTTePJvvGCEtV0nSzsTtTRxNi9b2PhyB7kr2opKkKLMlvIcPtTrBEdoWn4JtQSFoobDn/AF37uPGtldhgTmYfArI3NnA5s8G3Un5KiYBoYeBc3N5bH1pSxUs5lENV8u6DmHwBIILpysGFi7wwd35yUgG2fuvWq+K6Io3Zs3YoBSVhd0tTfUEsS7BqAi4CszBjr1gg3Skh0pDwd9BegOvAnvIrUfNBokmUpKyWS9zbowdz0gcmQ2qnSsxUZiqj+bclL9Rhv+yv874PrG8kj2bEfGFXhcQWLJBchy9acia3taJJYs+vEK2N/VmuCdSMUC4dhRiaV0buFTpoBEojeBlcN/P88PVV5mu7TeCqxCpjhCQoJ0YkP50H4XhrcOxlucAh63Oeyq14JSTanEEH0hmYE0EcbuatQlKlBBDHKWOsEfdpejzCcuHL7qEuZkcA10A4loUDVgI8bh2TFkjwMo94nlR0HiTrz70XKxKjZLEUtf6QRY6tVyOswokdVubtZ4Xpy1y8bI8yjMPNKnCVHow/LxNJ2iTwXUw2FZBE0OALgPeHHhfonOFlKoxeOfiGu4LXubyRcmWAreW5s0R7HUpLyS3QIhHoeF43fglFdmSgpsz04QpwsrzXFuy6VPyrrygBb9TqsqkHiRQkpMN0DSnM3ABXJKQU0pFWGaC1E8nNqlO0ZrA1FOMdFrABosijPWXZ14JMpAajEX1p0OkOjc5p0SekMNh36SOouFaa2N9R3c+CDmKvVIHV/Kg8Ya6Zx7lmE6Gw0TQTbh6A+epruukLi5Ly1gquL/XwjWAbWr8S4dUaFDkpYaSpKCa091r01EaxrhaGV0bsoNa73t4LsrEH4klJVUbykJVxsQAeduMMa4/uFfJRTxA//G4OruDiOVHfyOvJFhYYpUwcMxDANUU08W4KEUWuZk7V8eY/Pt4tSna0zMQgXBqQXCg1HP1frAPN6KvCNLRmvTwqvzyQfbn9vmPpA2eSooc0fLwgUgrzBwfdN+MCSbqvNKz5Xd11Xy/NPFFSAGICnBFmsfHjBZRSwTyuk93a+PD0+6ZS91KWZtCzvz8cwbh1iZvakId+fm6qm7ERcFXKxSgoE5gAyg5dwXbXkd16wU0DcpoKfCYsySZDrvt3fm6gSBOf/SWdqbzG3MQET80dlXgEzEDavuqpSd+vGMZo/VO6TzvwbmxDeu/TiQOY4I9ExSUlkhnDFrQUoIOy5XRssEkTbkIcAQ5p0BJ3cb3J3UsPiSFFWp0EIIzLrMjY2JrGmwOKc4HGHMBStaQmSLmpQ5sgdlB0NaivTuTLEOKgAk68I507K1aN0LCDoSrZEwE3qBXhAsLTogc0gdyvSocxWDyNNlLIValXDeMLDWhHSBxE56JNvOEuOY01PYytXBVz1UcFmrF8DDlXswBAdxWV2xiipdDT8rFrNAunDEAzTdUpxzpJJykEZUgUbmYoEg1o+C4v6U5r2hzM2a877ot0/ahMWtSlJDMDr4QyUbcz+UldEuawvY020bb66nta8+7TRXzZSUSiS/CvIv4kmCYACFdMXPY4d1q3EYjIlIT7xFTVw+n21PG0O2C5UkjXkl+w2Gmv5z4D1UNnHtSy0knMRvO4zHL426BMa3kUtziAZIzQFbcaF78j6klAS0qYgqU2gqx0dtPvGMaaVk8kYkuhfFeweAK3Z2UcrgUBoQ/KoHfGhvFJlxQa/LSh/DFcR4iPZe9UdYzv9CjDg2FCW8R5w0sBXzcXS72vs0T3qQkmg3aagMe/jAGM8CuhF0rCSS9pF8jY9EZhiAk5npwr4cDEk0cgdmaF1ocVh5xlDrvgVacOCM1nJLHUMGd7s/n3xLNJI05Cb0Hr5JuEbE8CVrau68L/AKQBOabp7jNypxipsdRgI48Q0TuB5fwiEsoE5WL3+0YRYtVB/VuDSfJTStadWHJ3j2dwUMvRWEmdZBHgaGu+in+rUDvVHP6xokB0cFHJ0GYe3hZDfI/RGYGiybA1BMTTgNs7hX4ed02HaXCnbEd4NJwjE8bev2jnSgsrNx2/vkUuNwkLgAeyaNivTmO9HyMI4d8uvdE7YgTQNLzpddrVoXL/AHmpYfndBgNN9pLp/wAKjOwjvvVJrCnx17x0RMkrgl2LRlOUaXMMjiB0ZqfsmmdrG53bfdI8bNUl81To1mi2EA6sV7XMDC46ACz3JPiJ8tJ90rVqxYDk7gmLy1jDTt+5ccYnpDGDPhqYzgXbnvpUzMZSkoDg9e9y5843MxuoBQewY6UkTzggiqF+vD7juXpZU2ZSSb+BFWgrLtSrosNHA3LGfXXbZXrKQiqt3UEVhjKFIMRI4tdpqrZae1ykigLEhyWDa6FyGapMMa4uFrmTxMiLmcSARtueQ49/ABX4RIRvZ9KusuDZXuli7GtoIaGyUFNljLYm7OPDTu1O38ICfKQCxMxRbRgnnzaPeSbNJGHguc0fP5KasQyMqBlTw58TBBjlBPjsKx2YW4+g9d0Fl/PwR7qe9L/+4f8A8Y9SitvbPXhp3Z56EBSSAbGnG4IP4YnDzuF1MsUpp4B8RangkzF2ULH3h940TuG6VP0bg7Abo7k37i6HmjJUhSVZVgOz0B16w0SZ2lQDD9TPHV048a4HuUJuZ0g6epD+jDuhMdF4fz+y6OKtmEkjvYivAm/kbCpWa5w9HTDZKrRc3/yAzPeo1vegiJC0lgH4xrQx4SP1LFsOYurWuClipYHoa86d2ndEN60vs2TakONUq5+YcaaMx/xGnmnRStk0BBVH6gm57oWSVVExg2Cd7GmBTFVUoBf5AnmWEQSjLZHFS4gUabuVdP25vDUmjCp5MO40hLYHPCWYmMGqkiViSlOWQoAG5KQ4DigKrsReDGHYCbO6SZmAqjFY9aXExKkKNBm7qvY6mnCAdACdDYTosrjoipmIzSwt95O6Qa6FvIR6Nt9haWZXkcDsls3EIKC5qPx4vbYIIWSxW0sd7p3SGfLBO47NUsW8Ye1jzqAlux+GZ2HvArh/QUsLLJSSWyk5UjidT0Aq/TjBh1nIvPeLa9u518lZgphSllAsT4aRVh2Dq7cF890vi8X+odVh3DYb1XqobVylJAd4I9WNUcHt7hlfrz2UNmqGYLS9DV7liHpzjHZQ3M0cVmHkmkxXUzOvQ+A0P0RWNkplhKbsFFjdiSa8NYMaeSlxDpHMsGs7/LQNb/aWysaqYSlGWl9S3iIAzHgE5vQ0YBL5LreleZS1KCEqdVSWAYAXu7kesJlxYjGpRQdGQyEW3TvP8IbKr9yvAfSPe0/+y6H6Jgvg+v8AK1vtDhjiSZqVJypQFJe5FSavQN+CEe0hpDSNz6KaKKRzXSDTks5s2etKklKS5NHDhvEcrRU2MPPh8khgk4Gua0WMxClrKjRRbu5QUWzk3GgNxGHA2r7qONkF3KctldaEfJ4yPR4byQ443hJHcyAPAH+bS7BylZVAkGrtwrBHVOioRtzDgpbPkqK8oBIv04wku6o2Vw5sE978jBdfTn5IsSlIWtMwgBSbcQ5duYLeMIuxa+pkex7uzxCEwU9SHlkkgWc00/PGLGhkg1Gq+SxkkuGnzMNAEWPup4rDJU+XdVpwP3ieaAt2Xd6J/wDqEPPVzHzRWE3JBST75z80hLpHe7nwjkzZi8UvpKDpS+9AqtlYsoSualGeYVhDkUSGdz1tfhDpYMwDSaCgnkc6QgcE/wAJted2UxcyV7rZQkEZh0JJFaQDoWGmhIrSyl+Lxy5yZkubKAOUqSoAsCmtXJpo9IJsOVwLUbHljrQuCxRKFS0DLmSAnMfeNC58POFdWWuzkrpkhxDjw18lTL7NIzHePO3cI68cBq3L43pTpt0r8kW3DvQs9aZsxIUoolKNSNdKR6SQtaQNUnBYW5BmGp3/AI/lVTZ57QBIGRLpQ1KPqCaE0iaFpab4lfYAB1lyvxU0pHVQEdEuyxr5zI6TpWr0r7Jfi90DKPeNr3/DCXCgaXZZIXOBeVzZKClJJOVlk87iGjSMXzC47m5sccuvZd9D/KK2mo5c3xBDNwqo+LEQfPwQzgERhu2bT0b9wsojEKQoKFx+ViayFTIyyQU89n8SpAUSlSgQFUFSDevVn74VNhWSxEuNHSimwTZCeS1nbj9o8R9YV7KxD+oM70Ng54IRKCCpapYASrQHn5ikGYWZc2bjd8u7+U0z9XTK4IjEPJlJViKFmSUpLijMdAr7wl9OeRCbB3soRIA2nb8FnNkqUAoqKmPH5x1W1lNKCRpbiIw4an+VpZOIeXkULMQeRFG5UfvgW+/mTcSKgcziD9dQh9kyfeLAg6PBFeB7IU5SSFqCRo1L3/PwQqXLXaRlzgBXHdcxs9M1KQoKzpKjShoDnSX4hi1yRAiJoG9ozIQlWOSKFJqQCD6P3QUOxbxC5HSZDJGykWHCnLiZ+dLs1WaKw4PBK+fdCcPKG3Y4fZNxgUzQ61rASnLllgOMvvKJVYFRNLkvHHjZmcXN5r7/AK84SBsbzrQv0UPZieUBaErJAXRTMVBVQW/LwucF1FOiym7U5s6YpRKUzFJBqMxAWxrRrd/hC2Ma0VxWvNm0RjNqkynTZQI3rg2b1jIwRJlKJzW5MyA/QCQgTEzCopGYhSWChR8hdw1DW8OmD3akAckGExbHuMQN8/DmleKGaZkciWj3zR2FQK6tUx0pJCY8zdqHqvkMNgxDiSyT3i4geAuz/fNGbVRMyS5SVInISM9CA1qGtTVg16xzSQCSdCvqoWUBW3BJ5U5IX2iQQcxdLFgOTl+PhBMc4OsroQ9oFg4ptOQmakZXd3APIx0gA+PuK+dfKI+knNJ7Tf8A+QgcZJKUBTkKVblq/wAoEihSsDs7rOwV+y5ByVrvGpo49ekaRbaPNTx0zFl7fhP0VGLnJllROqeHH0gg/IcwQyOeBGwfte4eWn8pjsjZstUiZMSUrQoEdmE79DUN0rHIx0rXTjIKPyV5lyxlp1HzSXHzOyUlMkqCTLUmtFapLgWMdCYB2HYXAc/NTQxB/undKsk3jN84m65vMJvsZ5LcDHdpITiSlKVJJ4s6aJqA7cjrHOY3qpupskH77+afL2o86rn+0iFyFIyEAgOQr4i2Zwb174rZg3h+e9vwKSLERtla1w0KFJHZlrMw8Y6MPuFF0mGnpHD5Nq+5TbBMqXm4te1m9RHogRTT3peOILXuB4gelqySAJZFAbU83bnDTuktPNLcJPCZrpNcp9fSFhokJBXukZThoWSc3fZVY3HFUztEMFIG8482tRrm9BVoTDdFWzxhh6t+x4qE2SEhKkbyC6gqlEquC2qVsLCih3HE/K7MfNczpTCmWEtHDUfngqicpHBXDUt6tFp7Ds3Ar5cAzw5B7zT50T/KY4nGCStUuYl0lRUAFMpOb3kkpozgUNRHFgmcQV+gYjBMkDSRwG6owO1ZQmrUoZLZAHYMGbnpBSgkU0X8kUTMu7kzVtddSJIKNSQHPOtYm6sj9yoGXvSrbe0gUpUhrgsVAsamoveGRMIPaXpCK0/NFTh9spWkoTLAWvdJJJABuw0fvOkMme4DXYJGDwkYkJZud/8AqIxJT2ilApSbsauBlqfAVihxHUsyjSr+y4cDHux87pHag0AOA3/OeqS4lIdSmUlSi40TlqDute1XESX6L6FoqzxXcNNZ2UVJqBmGjvY2rBNdStw0NtzFO8AN0KoC+mj6x04z/iavkpmg9Jzdx+wRW1igIChwbnGqhruCRYPFWLknMe5ucC/3VmGpuKutmmx5Fc2gMxJLF05rW0buIMboQT3L2KuNsMZ0Iko+dG/RNcfjTg5fYbqtwhISBuk3Uo1rXW8cGAtxJzgEa8VXM6JrnA+W3n3oHZicsjtZodOTKAx90nV7gli8bjMU+V4gadvr/XJV4WINjzkKv/1VL/7R/q+0T/p7/i+Sb7U3krdobRmTkpTKlqQgOCwYEWZh8OvfF+HwjY3ZpDZUUz3yDK0Gkpx2GMogEjxcP+NF7ZcwsJQw+TRx/pGpxkvs1JCgCbaa2jWGmG17FMD8bE6L3QK+ZTLCT/5YFXcHuZvk/fBRi5c42I+YUfSQLMG+Li13qCSQUJhZqDKJUteftCCkKASA7gkM5+0KfI8EhdTB4WOVrXnagqNlKdSjyPS9G8IdhGnObXH/APqiVrsIwD4vtwVs6QDXUGhiAPLXL7GWBs8YvetCrdlSpq1KltllqqVg0Qr9yeounvpD5JWEWN1xX4d8bsrvJG7R2aiUUHtVJSCFEZcymFcxaiXNACNawoYh+QtOqmk6PidL1zRTuKpxWAmzpgdJGY0ctcnlxesSMka0WOK7DyHCuAXpOzQFFCUmYX3VJIDK5FRrz+UH1vE/noh6sZbAVxxypaFS1JIILF7vpxjMmbUFKzof9KP+qgpK6FZSCE8EhLm+pNdBHi/9oKMM/cQgJuDMmYkkAAmjKLH5iDf2mHVegeWSbL2LlCYSUqckXJLINizO/pWNbK/KA7YJb4ocznRsAc46lUqStKnzhRIbMGZjdnHnA2OSrw8AlbWbUKWGlgqCXAcs5oKxoBcaCve9mHjs7BayR7MrKE5Z6BzFR6x0M5DA0cF8g2Ee2vxLtQ69FTP9lJ5SR2spV2oofWPB5Ti1hKTT9mzcNLAmKQS5908bM4B8tINzzk21tJwkH/nFziMhaR50ghMzdAAPn6kwTNnDkF7pAm8O87uks+oFeWyV7Vl5FUUqu8Q5Oj1frABrA0Vuky3LiZDkpoJA8tLtNtiY9E2X+mnFnAyqTozM5JJJ5MwAMcXGYaSJ/Xx68x+f9XWw+Ia5vVu0Ueww/wD8kf2xnWzf6/qm5I/i+iKm7ZUlB3gkHQVUdO48qR0BhRdlKdiLGiz61HK5Yuq9y4v3VijTMlEERgkbnfwWj9kMMhXarmJcHdZnfVgDCJyRQCOEaEpkuSxSoIV2dG1ZgzE8XGvGG4Q/t46qTpcAwEk66fdJsVhJaVhwN5yfL6xb1cbdXrnx4jEzxVE3UAe6LvxVuFVLTRLeJgQ+JpttKObA9J4gZZWuIG1jb5KxK5fH1hVQdy6Yf000a5vQfwjdn48IOVLclNbieZoIgnDQ7s7LpYUzuj/8i83fyQu2caSkoGYOQzHeWo2Kj327oFg4pr9qTDFYxYCkZ0bqd5TMEqN0pL6A1pfnYH0aJGv18UWHjDAaca/PVB7FWwWcq5iqhBStgg3Bbjmd3+sEaG6J+a9DotX+lJQuarKJhKGCmoUsRmPEkh+FOERhnZ0OllKs3SxuJkTHShUuYgggzlqm5s4ud1ykMRQiLBlKJjXHVc27jQMoVKIBQSkEM4IYLHeyu4WgwwcF4yuOpXcJNAljKpQp7wWgs/FCat5wlw11RtGmi5OQFAOwU77p3SOIDUelOUU4eISu12UeLx0uCbmi94/RU9r2SgUlAzFt9IUlmJ+KHTMbA3M0WpsN0niMe/JNQA12r7qSJ++oKloypYunOlJcaMqvLix7p/a3ZQR6Kowa6D6KAGYLORFjlGeZTqM9DURpxeuy0wBKZywgpXklkhTF8z94zEA9DSGtnzOoIOqy6o6RLYtyBP08GimMUCO5SdJOzuieNi814WNfNemBSJjpKXIqFCira6eUc8tDxRX0ePHVSBzBobtB49UtXvSMiuKTd6voax5rZGfusd6gOR27fRA9nJ4L/uhmeTml5IPhR21JwyBKAAl6nUtasMYDdkrZqDRlGiEw6gAUmoUxHUGojSCTfJeDwyMs3BojuPFbD2ZATKGZwVKJPp6CJZjbtE6FvYTybNaWRKYJF3DuCz0AqfmYUCc1oyxtU5YueCpYKr18mihzi6ySulhoIoixsTaFH7KCUqBJAcda1pGCkyVzwSANEYmXlp+flIFwRxENCjiHCcwuCA2urnpaPNF6KPpEjs80LNWvLnKWAIO9ryGpgmhoNLlPzVZRGwMUJUztFJK0bykpNXmVKMx/3G/FjBkttLbmI0ROz8cuXNPb7gnKzKmNQcwOLUArVoSWtfsU9pLRRGqlI9of+d2ZKJaicgVmUbM5zE1Lgt0gXxa6I43MI7V/whsfiwESeyJUqYlYWgk0KSAFB6gEG1LQeQcUIeQezraBnYtUxMmVMtKCg/FJOZu6wgnO0sJQbwKHls5mJITvUA4DkLxlGqKOxdhEzpqiSFBi5cDTRuloXfJdjDM7AviqTKzFqskE8/hHhWPZiErHjMAK0F+eyKSFFs2XddISSQDR/dCbmmjnXkJaA0uAPeVzI2usd/BcUspd6Fg1XCSQz82JPJtYzQgLZGOF0gcehknk3lDoj2glvHZR8pDElNQR7v5xjrNjaASOK4EuMe8sbJ+w/dUY/GlQG4ARW7mt76RzC3KadovsHztxcWZlHw4eIQM2efhNLtzHKDaVy5GWVT26v3fnhB5kujyTba+Ayy0kuTmFtAR9Wh5g6tua9Vz4OmDjMR1eWm1pzJS/AkkoSLhWl/ykAGgldB7yG1yWvlYsKBKUKAS+cu4uADfrpwgJYmuFt4IoZHxkB5OtevFF/qk5a+7w48oj6shdBtvNNCQ4maFTcwAAOamg90QY91dFjHMcwXrR+ynLkEqIFfyrc6RgTnAHU8VZluTp/isadULG66ImRgEzBmKsrO4bTq9InlndGaaLtRY1wkOQHbzTNOwpE1JKd13AUHPi5qICJ8rR29VE6jsk+Fkrwq+zmJu7apUOIih1PFhLb2UynYdM+ikEjQP94WBl1WuN6JNtMBE3KEsbBtQWAyh7Fu+NF1uqYmWwm01xkmXKIV2eVVHYvoLn5g8I8NQpGE2Usw2zRi55IdEpHvEXfRKTx/NYZeRq09oojEbCloDpJlqS7KKjXgXNKcomE0jXkOGYHlwWlugyGj362l2JwuUiud3dZOuvSGsOYXVdy7GGkb1Yrgd/zmq8AkiacrFkk1N7CvjGSVl15qfHZmuoC1ZjMSW3kNvE1AzMSmoFxugjnThDWQADOHjbbwvfhyUFk8DRVWMBTlKsilKdmNxyYBxr3iPOJec1/wBePehi6vVrdAOet9/hxS/EzCpBcMen1jWgArXbgImSpjRTdbPDoJHg9yvxuAw87dRTuaCxs05q0PL5GLQWyCiuJ1D8MaGneENMTmqHfiPmIU7DEe5qOSaMWx+k2h5j7hQ7Pmf6fvC8jvhKP/H/ALB6rW4jGhe6AMpuVC/QH1MUyTZuy1c7ovoAxvE2JOo2aPufsPmlk5KULOQAFIdxx5wDRVnkul0gG5hG0CjutBsWWMii75ifAxFJM4EgJjIWODXEagaKva6C8uWgss5lAXzGm7qXL0+UFCzMDa2TEvhIc1Je0AUkktQvytSBDTRC6ntEedjy4UQfsr1YwAA5he44/hj2R3JbJioTpmCuTikqcZgXsxvxjSw0hZioWvrMKRmHxYSJbWU9bih+kT5bKglcC81taPwW0siiFAhKjukBwDZi1npGkWEnUGuac4iSjEIyk1FUqF0mFg1siII3SzZ2IUhRlrosMKajQjlT1g0JFozG4gJfpRhXjTxEYGhZVrP4/FlZSkby1EgD5npBV6IgKTqWlMhCUjQP1Juo8zAe9qiWa9qtqlaey/c3kXfyhsQ1tLl0FKkYl5aH1f5CkFSvwUmW/LRVhfZKCgHoQ5s5Zn9YWW5twmYxuVrQ00f+KtJQ4IW+ZIUygHdy75oJgOXt+VLnSNjc6xXfdKiVlSCyTypcsPmI0i9SUAIAoIPGYk2IbrBtYL0WZjYQc+fWHZQ3QKiSUl1lWS8WFBlB+EeacqYJGyDK4IvCS8vMHXUcjFsGIaey5cjpLo2QNzx6hE5RFq+czOR02SlKKjMpVifz3dfKOKCSv0GTKxu1n8+SWrSJcziLEs9xcQ6N2lrgzAkmt0Zs3EmUsoUpWV9GPMPcV4PQwmSIZqcqoZS6PM3z7v6TvbjgYeYUZE56FR3lvcqayWADfWNisOGlBZiQ0xHWz8ggtoYRCu0KQAQokZTRripu5LfutDnVZCiiJyi0swE3M8skkKsAly+h97Q8oWCSeaearkjnUEhKAksKqbhrR683Z4Q5gacx3VDH5+wK80dLk55DGhBUfN/n5wp1A2EQvYqvA4zdY3Sqo9IBwsJrHUU4kzLEGIiC02FcaeKKsxkvtEhSf+YjTlw6GKWusKB7S00UjxW3GFt7V/SHBqVdLmyzlCpy/fUKcheAebOUJrRQsq1WMzjMS71hEhPuqqCMVnPkkW2Jwd/isOP5WKMO00kYogm+KmuUOzlIUHUApVL39D8hFMRu1HJbSKQ2z1l1O4zCgKS1DzbygmvIukEkYfWa9O+q70TMxiMpzIcoLUAsTpyevfBBwc3NlH0XixzDkEjh4gH+FUtKT/0yH4sB6xgykXl+aEh7TRl1/wD1CV41QaiQKtdzG3pQAWgHNZcT5UgpkeJT6tVjrGE2jaE2kT90PfiInkBBXfwrg5mq720B1juab1Efwj0TWdPBJs7MGt520MVXQXD6wPcb8B91LFYFZBUSDRy40Iu/UtAMlb7qidmLrPFByMUAAiaCQHCDbKVfEeLUPdziq2uFOUtPjdnjP9puoE9mBNM2XJWnIlD5zmZSsqd6xAF6XjzYqNk2AtkxWYEBtEojFKQZ5JK9582Zgrk4alGpR62jM4JKFjC1g/6rDgZHZgJbMfiBYjV1fQ8o5kb5jKSdPpS6ojiczKKQmHmglQTukls1zVrixr6xVI/Ndi1nsgaAbTPDyikLSTmNFWa9O60KsODaFJBbkcRaU7Qw6krExN7EaKEY34U08HBE4LaOZsneDpS3jGdRmOq32jK3RNStkApLWelzR/G7Pq8WdWNAAucZDqSSPzlxSPbWAGYTdKFYa/8Aqb1ibNVgK0DYq6djEFDhjoB9YCIESC+C9iD/AIyBxSefisrkFhrwPd+X5RQ9jJDqp4ZJYxpshtnJVOmgluT2hMpEbNFQwl7rKYbQUjtmILJSEhizkuS9DSsbh8wYCeKXKQ5x7kMEhE4AJSkBOg73JuaCKMvmlF19w/AhpkxBUwdn3i1Kac4xt5DojdWcWUfOmuG0/PKEP4EckUd9oHmkGNLkNraGM01WHdREjSxFDBlwItVxR5tBuuyMK5HM/OEmUNVTMLpmK7jMWlAIBdi1m8uEDTnnVe9scwUEH/E+XnBdUvfqh+FabASMwLEUA04mHyENNr5yfGmLI0jcn6EpnOnPJdiSR2d2roeY+0RNH+XKPFdLdgfzQO3dliUhBCiSSQQaAe6zC4v6R0XCgpWEudSs9k5wTMW7AqAyvY1ql+lQNcsbEDWiDEkF18LRG3MUDOSRTdAUGBIZwH7ie5oCUEeK2J1g1si8NhUmWVFRKjq4pVgC9blI9IVbi3b/AIrMO1jXZrs/RBycOUl8wNMwY1Llg4LNxfWAYddtkU0znAt4prgwcySbroWejUDvzrSkOezs6KVjzm7Sq2oKrAsGiMkZtFc0dlZ+stWdPeIoa5TvbqmmC2klnJsPSPF52rhSwRg63xtCzMZNxC8st6/CCwA4qVCqDRZT6LtAhMfhDIr28or/AGJUcw5VFY1pD+C85pYLJS3E4gzFDQDSGABoSnOzFOthYesSyutUQtoWuKkGfiV0oFelBXoIohZTAOSkld2irsdsyaiaFzEEJL9WqB3Q5j8xtqWWACik0zCKKqA5XqbAdT0EFRANLLBItHY7EdlK3SM676skB24VpEuTNJR2H1T43UzMOKXYHJvLV8OUJo4cgurqMo/qgnA7BbHV2V7EFKt85JSAWdySogVyg1LnoIXZBobp5dYslTGMSplJTlSMxzKLrUWN2okPoO+FvaQaO66EPWOhzk9ngEjl4UqBXoyvGKrrRc58Zc0P4E0g8pgkGVbnAAGWABvP9PzuhcnvLk4kFjg52xH0sn5fVM8MUheYgFIDEGrOCB584ZEMu6pw7Xezlp3v+/4VPtWR2ad4lZLuKigqCSeKnHUw5xsUtZobSXBz05MoAJbeCoWQeBW1qr5UyWDQZfPTu/DCXZqRjvOia7Mwa5v8sbwIJIJLAOyTyLjvg2yVug6tx91H4aWUK3wL1/26jmPnDWNbuFj84BBWmRsIzphCiQhqlNC2gSdPpBvcKpLYNbSLGYbeIPAueJ0jknRxra9F1Y7LRazm0ZGUE6Q9jrQSN4pMZt2N4fSntFYXGFKMiCQVHeIu3+B5wtzQTZVMThWUblMsRMkzZSpSUolrSHSlqro5Of8AdyLu1xAtDtyU2g22gX9fFIsRmCkKVLCMwHu0B4KA0enLhDdCFI5tEFaj2drVqAeEQyuDVS09lNduez6pMrtJZOWYEqJ1Sq5HQ6Re0W2lA49q1nZJJotNrq5eUbHGQd1r5ARsp7blElSUulKN0AdLgWDnW8FI+jQRQxB7bWcnJBLuWYBu4DybyhdlNa0Vqrf0u6Qkgi9C/ezP3GFB+uqMsoUFSnHLScoOVJuwfyU4jTG06rM7goYycogj3uDIQgV5gB4FtfmqaHOANcVXLpLKeADwe7rRvc3Kxg4Xfilnaw5Jta7CYhnYv5CPOGtUp3NZIztnht8t0RLxeZKrl6MLChb1jWcQU9jWiMBq5h8BNmoOUpKQ6spVXUZgOBKSONImOIYxwa6/taXIaJ2S6fJGdKdQwPXWKpCANEvDszyAcytHsn2XRMky5i1rSVrVQN7iaEudcxA8YQ6QhmbinPhb1mUea00lcqSnIkMNdSep1MStcXG3J4joUFfgcCJhLsMqmPmY6bBTVzZXdorTpnpQkqJZCBUmzAOT4QDkLV8/2/tEBRyjdKiX+JiHok9WrppEVAq9pIGqzk7GyFPuqWTqsnyDgCNDZB3LS+PlaVT8UlmMtI4EBj3xQAeaTnbxCGRNqCBYv1gtkF8ldPnpL1NFHIOGo+kYRyT2vaRbjqorxSlpCAOVbnha5hYZldmTDiM0YjA81q/ZqQagkH4VCyhapQatezxHiHN3/PVeymqX085J0kgAFJGVuDaRcx2YAqEto0sFjtj5MwJo9z4DwihuoSnaFZ7beMUkKCCzmp46QEmXkmwkpJjZTLSjgwf1PqYQ11ttWSCqCsxGNuhBZIsBwhYbWqYDwQmRxBE0vBocEHNLUYvDBqku7K9hqZ7swNeR+8a47IY9XIb9PB2nZFt9hScskr+NasqC1uJfMG1PCmtolxBLn5eA1KkjoBQ23klzGQXUzK4NRn/1MBXWhNXhmEzltnZEZsugRGyduAIykhK0vkUQwtUX1ZjzY1LmJcThLdY1B3/O7+tlnWE7pRigM61JDO7V15copaSQGlVwwuiaZDy0Wg2/jThxIloUlTSEBYdwFZlqVbUk68BDcgIopDpSHFw4oLZhxOKmCUgsVcgwGpJZwBGdWwcEszvPFbU7Uw+HbDiYpS5YaYsiiiBXe4gUbRmqXhrXgaEpDmH3qVeN2xKxcteGRMylTgkVdqsniHZ+NuMZmF0jayhZWBTjFSSqXNSaFqUetHNwluEKki1TmPQOLxKCcybvUAM/Pl8481rtisc5vBUI3jwEFsgRIKbaRmq8KVM8CPBeXpCgNW56eVRAuTGEJxhZsyaGdkprnIGcf7VioHOEOa1moG/5sqLLk1wG2VYPMQpSgfeckknTMlR/uSe8QTC7glva3imo9pZM+UCTlXqlVgrkWroaRW0qN7VltpLSoEghVXdJcUieR5LqVETaCWbQP81au6Mh9wKl+9oXZ+EUuY3JzGzPDAlxalMdoYbKlLCrQhj7KpI5JQDvP3Q8bKeQXqvTKPzBEeQMNFDZ+UNsJ2dPMHjSlJCUOoe6on3X94tqaAV0JjJGgkWdFHGx7gQ0EqhctaveMaZBWie3BPvtaKcsD4QVK4wFOcqG9TCLGp5oiXg1zKAEnXh+UjQGt1SpZXyaKuVgVZwhI31EBPMn0HONBKHKzKbNEL6/7IbFl4SVlzoXNVVagR/SP9I87wR1Uaw+0dh4mWtTyu1SVEhcsh6n4hd/pAOjsqhsmihsbZGME9ExOHyhJf8AmKZ+VHPlHhHRXjIDutJtfYsycCV4SWonVE4jyUiKA93HVIyt4FIz7CKP/QKOs4H0TGX/AOqzzXh7Aqc7quW+G9H8o95L196hO9gFiwP/AIrSfJQEeruWX3oab7DzB8M09FS/t848A3iCvEnmFWr2HmAVTMPTISO7MKwQa3kVmYqk7BxcuiM5GjyzmHkfBzC3QsJTmyvpWStgUJmGYqYE7oMmcU0sHyW5UEBkHBFm5pNMU1FoWg8MhuHa7enGFGIhNa8HdPPZ72eXiZU4pSU5WyZg2f8AcPRoLICNEsvo2kKcMXIXcGoN6cYDPlFAIrJRWziBNUKDMincfvCJgS0HvTIjrS7tKcDSvACMiaqSaWfUtie6Kv2pG5pdx0xJVuVF3jG3WqRx0Q7RqJMhjyKJpBdVe6f7e5opooIrDSM4zKdrAcYYGAC1O+Z791p9h7CJYgZX8ef5yghrskk81rcNsVMuUwFzGPYMtLQ/W1i8eMk4nVGb0MC1vBa82212TtRYbcSU8cor3s/nFrYm3VeajdIbXsRtzMNyWGdiGBNHHy9I8Gtra15znWpI2nLBbInNlcDvbq3fG9W26pbndV2pS9sJAdSAKgP1o7cvkYzKyrpYHuKkvbBCmCEt004vf5Rpay6pDndV2o4namqALtQdRbugC1oFkWiLjzVv8bypALZq21ZtNPe8oLq23SzM6lRL22oMqZmAdveI6GnM+sYWtAsBea4k1a8naqio0UG4rUQ3PejTG264r2c2vYrbYbMlJZ2ZybXqTGtjZlshecXA1an/ABZOWnvtbMqnm+kZ1Lc9L2Z2W0B/Ha5piMyTS5d+Tm0Y5jcthawk8VQnbpCqhQTwRMWn0U3lCzG0I85OlqE1YUtag7FRYkkkizkmpJZ45kx7WisYNEFjkEgZfeBceBfyjGOrdGBrogJu1DZQDjlDBEOCa59bpegklzrDHChSCI261OSC5AJavQRlghC7suIV2UcB4n6xtIOsKnLl1A5gRRwSA05qK+ibB2I7OKC3U/aFbqg0Fv8AZeywgOYMHRTuKvxSKRqFfNvaTD5JpVxWPQCGFtar2a9EJtLYsqXLM0zJiUU3Q2ugJD8odmpt2k8apDYfCS5wEzDqKGopJD1FLPdgNaxjHA6t0RPaRo5dxOzUS5alqUcwrmbgLNw5RrjXavVeGvZQuxBLnzMsxTkuwYh4X1ufQojGWC6R83YUxNBNTl4qFQIZmcAg7JKBx2FRLSDKnAqNCnpdXKF9aGDRERerktYkZ8qiL5n9BwhBc+81pojfl20R+zpKJgJmzCWskWrZXP690ObLn95KqtWoqXslagyZoyHXXw4w/MSKtBpeyD2pLlSFBCZhBAGYZSoDm4t0hRl6vQFNEZk1pMlbFl9iFCYSpTKEwc7AD9sE0XreqC+CzyezKyiYtRrlSoJZIOhMLMgccpKZ1bg3OBor07HmELJWnKgOTrTRu6DkzBpJKBpFgBTlqZhq0cZ1nVXg0pyPj5IPm3yBgHcPFNiGqz20kgkczFjEMuuil2YvHgjFWoyhSMU8htxXswgktMk4YpmJf4VDvA0rrBtdqnAZ23xH0X2r2cwgEpJN41yQ5yeiNSlTPFIILFgPbxGWWDq/0hrvdWM95ZTb+2O2ly5SSGopZ9B5+UKllAbSpwuHLpLI0Qmxto9hMcg9msMr5KHoW+0LieW7qjFQtfqw7bq/b+2EzE9lLdiXUSCLVADgGHSyaUpcNh3OeDwShKSkpUiigQQecSMebXTnw7SzRNsbtebPygjIPiIPpFDpbC4UlMBrdL1oS5SkBIo/SFtsi0pjiMpkPFOU4kdlmZgKMCNKeEeLjS7ocC3Mk36cZmLUJNDYdeses0Oa48ztXOj209UXgdqmWFAHtD8O8PN+HHnDo3EIc2nb+hS1QUSor95Rcvq/yiWQnNqvoMGI3Rdg3zTTAbdCJIlrSslNEsHBGlXpFUc4DVzJcJIH0AkxScpe5qet/WIy7tWus2H/AA5DvS1GCxgXh1soZlEAp4Vr5AxZiJgYVwooyJaPBCzAwtHIskq+lQlTZxxQD5mC3rxTIt1nNoTHUBFrRolSe8FIT7gaho8izVqr3bugUhU+EEs0W42jIlIC03KSMlnBoR6nxhcZIeE0js2vp3s+giQh7sPSKSpXbppGoVXPsY0LFg/+Iqf5aep84afdWM95fNCaGIXjtLuQG4kRiZs7JJKsuUMUEEE0s7GnSLHOkytsLlQxxFzwHa0u7YVMK3mpCVsAwGnGE4guLu0KVvR7IxEerdeqFQtiOjd8Li3QdKtd1bSNuKuMlJRQbxFzUv8AKH0kgRiO27LsmUZkxKSGJ8hcnowoIRK/q2lxS8HAHdkG7KeqwWHA7MzFZmb3vBwBl7o5ftOKPaA0/PNdXqoQcl6pDNR2aylgoBn56pLeIblHWgkzgOpcvGYdw0aarj5IxMtKkEzMlDUMHSGpa3dFN2NVsIDo7JB70uWo0S75Qz61Lt3DLE2IPut5KnoiPWSRuxOnlxXjNIChkCipmV+36Rkb2CMgjVNxcU5naWkgKC5+ZKU5ACm6hc016ljGvewsAA1QQxTtnJcSR8vJF7PSEkkCsSOJIpUYoBoGmpRk2ZCw1RWgcVMoDrY/L85w1jeCJrqKRYr3h4RQ3ZDKKcFdKQ0YSlldmKeNCEqpzHli+87b2ZIl4WeUSkAiWreIdVqbxr5wxoHBBZJFp3ssNLT0EEhdujI8sVeIsY0LFhv+Iqf5QPBXyhv7Vjd18rSs1oSIle2yujh8QGNII0XVTCQAcxAsOEEXvIAJ2QN6lpJAOqkZ5J3s6jzgH5n7lPgmhhBDQdVVipm7RJHWMYyitxOKbIzK0FXGYxYb7c2I5PrDGk0uGLrlfofJeOKKFhYvfkBUMeZcxkjQ9uU8VZhj7OBlV2LxhWpwjeDFW9a19HYNCo4crcto58UHvDw2qO/PuUJSlKOc3UXYcGanjDmsDG0hxpzwlzzVn8C8UqfKCeJUbdW1I8oIvAGi5vX/AOPLoByHH+kFhZzAgvc14wiVpcbX0mAxUccWV2itVjSykgjKpncFw3CGMeWsLKU+JDJZxKH/AF0UFY4qCElmSTVql+bRsjy5gbWyCBrGTmQu38UxwU0FJbifz1iNwI3T8TK2R/Z2THZ2zDO3isIRbMaueCRrcVpGFzR7yQASdEbtHZuGQgkrUrrbqCGgTIP2bohG4+9oFisWUlRKapB1ippPFedqEaiWlYcAh+YPkwfxhZcQdQsbGHC7QU+WU9OMMabQPYWqh41LX0/2r9r80iZJlkqURlUrQDUc1EU74eaGiIR3ryX0XZJ/lo/2iBCS7dHGNQqvEGkE1CV8+/4kzv5QHWDOyJm6wOzpdntr6w6AmOF8o32Cx7Q97YztxVQ2kn9hPf8AaA9qxHMeiPqIDwPqu/xJP7D4iPe1T8a9F72eDhm9R/Cqn7QSpJGQ24wLsRK4Ua9FrYYm6i/kopllLZW3WodSQ5PnC7U0UQnjc4nc/RCTV1OZg7c/DkeMAUxoytoG6UwVKzuQkE5lE87BoG6oBeAb7xOiJBmC2VQZuH2gs3MJeIkinABdVeSrzgZQkmqTTVKhw5GNcBwXsREwAP8AC+9ew02WlIDnw+0PZiMra6sFUOgDjfWV5FTOKl8/6YL2kf6h+eSz2cf7D6FdkzEqO6Lcoow8jJH5DGBaVLE5jcweSrpSmzJ4HyMcrFRdXKW96qhfmaCjsHiwUZQbOG7y/wAvCOfM03qrYqpI9tYw5iioAtz5xRBGKzIJZK0S0zRlaH5dbSc3ZpQw2JKTS0EQChjNI8Y0qQoGoZ4wBPz6UUs/UmNpIoLW7Mw3arlSR8Zr0FVHqfnGAWSVQ5wbGG819z2WdxI4RrVE/dHGDS1Ri1sIJq8vl3/ETFB0IepfwJ+ka91BGxqys45ZSuJGXxv5PFGJ7EbIvM/nihh1c5/kgMBKdTM9CW9PWJHO4Ep7Bqjf0XFP/wBcVdXhuEnzSy+UfsVc/ChrJrSiW+cZNhQxmdrrQxz53ZS2kAnGkgZkubOCxPWJu8pTYHsNRuoct1FUwlgEMBW7k9CdI03shDAw2526I/TpmVSojQ0gCS3UJZk6vsvHgvYmbkSEpuR3sNY82wNUuKMTSZzsENIWSyEgJehVqdTBuBDbVrYA59uN/QI9OATwHn9YtOCLd315BYMU07MvzQ+MwoSkkNTrbvhMjOrI7QNpjHZwezSHwi2WOdIxziwiTkUQbmBbzCY4gMoc6Q3pNl08cVPg36FqWYiaqXMUzisczKHNVoeWlWTMelaWWmvEVH1HnACMtOhRmRrt0umoToYcCUBa1MtlbGE1JUqamWlIc0JUNActHS+oJPKFSS5TVI2MzbJbikFCik6cNYNrswtY/smkNlMMpIzLc+xM58bKfRKh3x6qTs2byC+07PVpGHQpBTBSoMJazvtJjwkBL1NYPZGwWvkO1MYZ+JUq4G6O7/EFG3rJGtXnuDWkqnaDqCUpYs5NQK2FzwgsU8GZxPDQLYWHqhXHVBfpFE2H9SfrE5kZxTOrfyUkYaYkgsaEfF94EvjIoIg2QHimMy3f846p7WF8lD7s/mk0haUqOZ9RSOYSdFa0tBNq7ETgolQ921R8oY+QvNkKKRozZAVXh1KTvBJIN4zI4iwFssbXtyk6qcpRczF00FDTy1ZvGMd2ey5u40/lPgjygFpGi7gEjtTlsASPKChtz2NPNbIQ0OI5I/HEhJZ3bS9f8RZ0i8ZmtO26nwTTTnBKlBZvn84iBhCrPWHdc7JWiVUrY6QbpYy0i1jWuBuk0xSXQ+orFTP8+D7x9v6Urx1WJI4H7qE1KVhyHcf5jjAlp0V2h3TLZ/sQhcsqXOUhRqlAT6kxYInGrXJfj22Qzhz4rO7X2IuSQHdJdjrTQ86jxhTiAaVkEhlHJFDaZCUoKJa0IcBKwrJcMos29S4MS5Nc1rpkdiklxiFFRLNrWnf84pZVKR+6oyGGWEuk92NOaclT5Smo5nhGtriiFk6L7Vs3bKFJBKgC1XMeIWFhXNqe10mWk5lju1g2hLcwhfL/AGk9qVT1KyulJudTy5CMJWjQUEpwE0pGYIUXcuADS3F9I9FI+N+dtLHtje3K4omZiibpV/R94p9tm4tCAQRDYqr9QmxBB5oMe9sk+EIuqZ8S7+qQL/8A4MCca/4At6hh/evHFoIbM3/gYF+Mkc0ty7rW4eMG86CmJQSSF0J/adYkDnAbJxa2/eVo7J9P7/OkGx4A7Tb80D2AnR1ItG0EigboyvKkVNxrhoGJDsMw651ViMYhQagpz+nGEzzmUDs0QmxRBl9rdD4OciWS6wSW0MBHK5jw/LsjdG0tLc26vVtFH+k9x+kUnG5vejCQMPl2eofxBHAef0jPaGf6h8v4W9W7/YfmuHHp4DwMe9pb/qH55L3Vu/2H5r38SFvkYYMcWimsASzhgTbnkqeBnAnKH5OI5bxWqrsHS06x+3DkyKIY2JejM6Tx69IpbPfFc6LBFmpbt8/z1SibtBJQlLKo7GrMaFgRXQX4xNIC4miunhwxhDnJejMsajKBZnHNtS4sIHZUucXANPBWTMV2yGWXUgbqhWmqT6jhbWMDMjrGxQOcJBruED2JihTLwWUmCQgkJlK2upmzHvjUfWKtc1cw601MY54CGnOUcHglTZiJafeWoJD8zfoBXugHvIBNX3BCQALOy+hYv2Ylyk/+4SEpAFU6Doq8ceLpTFE0+Bw9fuFmWM7PHyQo2W4BVOQgXGZBZQNlDeYghqaRc/Gzsr/ETYvT/i8ImniqJmxFFuznS5ilFkhILqJqou5rQkn/AHcTDIcZK9wBicO8rxY3mFA7DcZlTkBgzZC6dClnuCGb6wLsZNddU77L2Vm2YKMr2eWXBmJSoUUlSCCNeJ4AiNfipWmuqcfDVeLWcXAeKnI2Sp2EyUxdnBAULEpOoB10PURhxj2gExu1/NVvVN+IK5Oxlgf8yS3ffjbygB0g7/U70W9QD+4eqp/Sywqs+TnFLsHtfSkb+oHfq3I/Yn1aMnbLUq65TGlzbw1L+MePSLv9TvRLEA+IeqFlbGUQnMpAfeQVAssWcaENpdmLVg341zAP8ZN8tVnVDXVVq9mlkKmBaOzSoBS8pZ9T/tCjVXEn9pMEMS8x58h8OK91YurUFey6ypKUzJalmiQAfE/6QNfUsICLGSPcG9W4d5W5BWhB8F4ezjhRM2WkjdUlSSCkiu8X6V1DaGMfi5WmuqcRzCzK0aFwUZPs83aK7RJRLSFKUlJZi7txUAl2B1OpqTcVI5hcGEHkdLXjGL3R+I9n0qw5VLnJUQO0QAn3iHYAvqKd8RjG4p7w0wOync66d+yHNC06vF+IWNnqC1OSySAemnrFlFuiuYQ4KpWLmKR2ajuu4Gj1t4+keDGsdnC8H5xlKmnDrdSEmj7yquAK+FqdILrmkXS18Lg7dWZeylqEpIVTeWwLPz05C0LBLnW4+S0tDG9keao7DpFS59qasIr4d7iW+cBmHHRUlhG2q7KlJsys1glnfpHiT5LAAm2H2YVDPNeXLTQi5tr4ikJdJrTdSm1xOyM9kcKDMVPdkp3UO1/iPhTvMJxOKmgI6sa8TRIRR4SLEtIk25XSd+0eMyyFOXdgGYVJoSdADWFRdJYmd3VuArjof5WHoTCRi23rpus5hNtTpbBClpBNAiZuvU0SqgsYtYXHstPqocVg58HHnzgt57qyVtOaJhWFTRMLkn+Xqzs9A7C0OAmA3C5wxbqz2PQ/wpL2nOz9pnm5iQSf5TEigLWdgNNBwjR11VYWDFZjdix3H+FDE7TnrJUpUwnLldpYLcKM9/M8YNvXDYrTig8gGj5FdxW3MQpKQpZAQxT/AC0UozDKLNpGB8jTovOxbX9k5fmFOX7QzChSVlNQQFpDZS1Mw066cI8/Fy1oB+ckzDRYdz6fYPDkswqYoOkhQVbK3pxibKDqvpPaaBbrfJacbUWJCUZkpypAUpVeRArU0Z/WHDGSVlrw5+K4WIw8DJLbZdvXAdyDxu0Zk0DOubMAqHVlTSzJDAdwgQJDxpTOxdnKXDwGqqE+aAwKgLMJyxy0o0H1T/iQuxQacuYrmDx06XWWqcmjUW9OFTaMIk4lM9pDDWYen9KybtSYpaVqXMK02JQk9KZWJFWJtpAHOi9pO5IVuM29OmpKFzZqxqnKAD1IAp3wDnOG9KqFmIxH/wAQscwnHs7i/wCQA7FKlAgtuknM3RiC/OJ34zGRuyRCxwoEqxvROCI/8jR3GzSTYvZY7VRTVBU4SkEqJNVBIALh6vYO0YJ3ub/kFO48P+eCp6mOJ1MPZrTj/wBQ0jYM0DOooQkH4jwOra0+8E6dh7IWNjyC+PJJ8VMWsqyhgmlw55m2YmltOAiljAAlPc4koFcwsUhRYs4csWqHGrGGZRvSUXLVdkOB8/pB0obSXDLnJol24aecA4MO6raXt2TPA7a7LLmlBwau4e/1hLoQ66KYJqFEIfbG1lz1nQE0AsNO+HQYfUNG6XJISn+A2nKloSjIsBIbT68Y+mYzI0NbwXz03R80jy8ka+P8I7C4j9TMSmUACg5yZnulqBNC7kqB5M+kcrpfGDCRtcWk2eCowfRrwTmPDgsziceDOWtQBdR9w7o+Fw4DuBfnCOqfJUmXcKqWOQw9Q13ZB9VadpIKsxLOP2tXoKCBEJY3KAfqopMNKWd9q1WNlmy01Ltw8YWwZRRPqlshkt1trRVzdoIFMw7tevjGx6OvVayCQuHZ2Qs3ahQQoykLSRTM7sOCgQUkvpyhEjOs2cQRy+/NW4ONjMzSL5/0jp6U5lBJsogK17+LC/QwcJMsYz7rn4jNFiixu3JUEmzJbkSB/SKQJhBO6ob0jTaBcuBIBGc8XIagCSpkg0BISz8xBSDqmnJv/K9CTNPlOjRr4oVOMKnWUJQigoVElzQuol27oyMFppziSef9J2IbE9wjYKPcr5e00Mz6u7F9deFfSGFji7Nqp5MLKSQANSpSdoSwCMya8XpV3HPrxjHsJN2QgkgkDictqIxaAp3SRShNDyoQfCAe0uFDRe6mSm9m6UMHipfbAKBWlVMuhUWCWcgNpXi8ObG1o6yQaALowvxIg6ppy63omXa/pyuUuWsLzPcGh92r13WHcYv6KmikhzxagkpGNws88oc93AbpUNqzJS1KQpSXL6MeS02PWJMdgczi6rB9V1cPLlYGu4JzK2phJ+9ikKQpqqlkhCyNSBUH8eOMYZY9IjfjwVpdY3WQ2jPllauyByvRy5joMBDe1upZXtJ7KDSkkiCSFv8APyT4wVqZKc5H+IkpdG1IsRvWFbQO2y3fdB4XD9o8wkiu6zfjad0PbiXQO7G6uwfRwxDDI8kDhSM/Tn9x8BFH6zNyCp/RYuDj8lw4M/v/ALY39Zkqi0If0RvB/wAlD9Af3f2/eBHTD/hC8egh8fy/tdOCP7h/T94P9ZdxYEB6DPB/y/tVqwJ/cPD7x79WPwBAehXfH8lWdlk/EPD7wp3SRP7Vo6FPx/JdRL7M5FLGUh2Umh5Xp94Q6QSdoCj3Li9KYA4dzS3UniNP+qzDqYKy+5mZHhvHnWGtNM13XGxDKou94jVEqmFqghJN21HA99oGmZr4qVsb8tcEDiF+64dIW5ArSrefygnWW6bqyBuh4GqVcz+apgtwA7ZWArRhqYBknU9qtV1ujMEZnEUBXmrE4A8R4feG/qjh+0Ltjob/AN/kunBcx/T9409KuP7QtHQ7fj+S6jBgcPD7x4dKkfsCL9FHxfJdVhBy8PvHndLPcKLAt/RWfGV6ZIJLlaieJLnzhLOkHximNaPAUj/SIju4qs4EH4lHw+kaelJzyRjoaDmfl/CAxmDMv3SWNKwDJusNndc/G4I4b3CS0oU4dQ0huYFc4gjdTw+GWVp3VM4csWvHkJ2Wz/TD95/uhlKa1//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28" name="AutoShape 4" descr="data:image/jpeg;base64,/9j/4AAQSkZJRgABAQAAAQABAAD/2wCEAAkGBxQTEhQUExQWFhUXGBwZGRgYFx0fGRoeHSAcHBocGhsdICgiHRolGxcaITEhJSkrLi4uHB8zODMsNygtLiwBCgoKDg0OGxAQGywmICQvNDQsMCw0LCw0LCw0LCwsLCwsLCwsLCwsLCwvLCwsLCwsLCwsLCwsLCwsLCwsLCwsLP/AABEIARAAuQMBEQACEQEDEQH/xAAbAAACAwEBAQAAAAAAAAAAAAAEBQIDBgEAB//EAEEQAAECBAMFBQcCBQIFBQAAAAECEQADITEEEkEFIlFhcROBkaGxBjJCwdHh8BRSFSOSovFicgczQ1OCFjRUo7L/xAAbAQADAQEBAQEAAAAAAAAAAAACAwQBBQAGB//EADsRAAEEAAQCBwcEAwACAQUAAAEAAgMRBBIhMUFRBRMiYXGBkRQyUqGxwfAVQtHhI1PxJGIzBhZjctL/2gAMAwEAAhEDEQA/ACscgCSp61DMSfOIoNZRlXZf7qEweDBS7hRa1adbeo74pnleDpoPr4f8WMGimlRyuFHqmWlurXaJnjMaIB8Sf+WmNVAlZjRgzORYg2LafeGNlygXeu3OxwTAVZLUDOGb3coAB4Amp6kw+JuUDPuTr+dylxPWVIYibDb07jqB4jRHCTfdA8K/eGAZTRXNmlfO1soJLdxvpwIIGtHdrq0Ng0FGUgJtTV+vD8+kYQKBPFDnMznsBLspoA6+Pz2u9NLG6Y4XFVqKeb9Ihf2TZV8cQdTBqRqe7utNEAKZQakLL7G6eGCMZQKVy5rigD9KxDNLYobrwZR1RGHkCxD5tDoYnDdEp7zuOCuymjsDqOUCOz5pemtKpUlwHFdGtBZr3RB1E0UNmyODVR0FhA5i0p4GfUaBA4x9RThFcR0TmVwSjFzaMmh4iOhD2zRUuIL4TmaCb57eCSiQKqXfmCfm0PaQB/SPEsmdI1rBuOLso8KHaJ+S7hZAyk2rcOG5tYjl6w2Li78/O5R9J2HMhoE0NNHCzz/cO5wOnFCbSU8tXw0uLPwbrrBk6AbAlDFEA6Rz3ZntbXOhegvia0PqpGSVrDCsyo6m/gXgJGEyacV0sNOI8L2j7mh8tvUUrpklLABBWHO/mCX45QbiKA0VVX8vRc58rxI5+YNJqxRdXLMRsUDO2Lm90LSTYLFD/wCSaA8iBBiLkknFjUvIPeP4OteFqnAbFBXlXd2IJI9OHdHmDtUV7E1HAZGHw4qH8OlcV/ndB5WpH+buT/BS+0O8o2FHNdPCjt/mIph1Y7IXTifm3TRctORTHdykcAkkXpQ+fXSJyNnbmx4/np4J2a9EDkFyyVcC+YUy0GXeHBi1awtpPCyPkdb3vTv0TOOq8QEnLYkAAG4AFM3Ak1aKIm2b8fU8l4lCTEEKrdSTXVgbQ14IYmwuBxFcA37pngZqiGegGv5yjGuJXOx+EhjdYa4Zr0b3eRq78D4ovCp4KFaC1WbQxrzYC5kQa2R9t48ze1HUDjaLlYPNcuWtoOkQT7rt4SdrWUABqduP91uj8JhG1iN4pNfLaJw0p1OxpWI6smwlSOptWjpSQBzPGPO0ZokOJJ8FYEijsNBSvfA6GtdUFngorSz6aQBJByngtBtBYh0igY8dfGCIOVPZTnapVjULI3e8wyElWMLRuk6sGQTm+cdSGtyEcxzNpho+R+q7lQAA930pwMdSJxIpoXxnSEJEzpJ3F2Ut1NX3VtX0VQRJTTePJvvGCEtV0nSzsTtTRxNi9b2PhyB7kr2opKkKLMlvIcPtTrBEdoWn4JtQSFoobDn/AF37uPGtldhgTmYfArI3NnA5s8G3Un5KiYBoYeBc3N5bH1pSxUs5lENV8u6DmHwBIILpysGFi7wwd35yUgG2fuvWq+K6Io3Zs3YoBSVhd0tTfUEsS7BqAi4CszBjr1gg3Skh0pDwd9BegOvAnvIrUfNBokmUpKyWS9zbowdz0gcmQ2qnSsxUZiqj+bclL9Rhv+yv874PrG8kj2bEfGFXhcQWLJBchy9acia3taJJYs+vEK2N/VmuCdSMUC4dhRiaV0buFTpoBEojeBlcN/P88PVV5mu7TeCqxCpjhCQoJ0YkP50H4XhrcOxlucAh63Oeyq14JSTanEEH0hmYE0EcbuatQlKlBBDHKWOsEfdpejzCcuHL7qEuZkcA10A4loUDVgI8bh2TFkjwMo94nlR0HiTrz70XKxKjZLEUtf6QRY6tVyOswokdVubtZ4Xpy1y8bI8yjMPNKnCVHow/LxNJ2iTwXUw2FZBE0OALgPeHHhfonOFlKoxeOfiGu4LXubyRcmWAreW5s0R7HUpLyS3QIhHoeF43fglFdmSgpsz04QpwsrzXFuy6VPyrrygBb9TqsqkHiRQkpMN0DSnM3ABXJKQU0pFWGaC1E8nNqlO0ZrA1FOMdFrABosijPWXZ14JMpAajEX1p0OkOjc5p0SekMNh36SOouFaa2N9R3c+CDmKvVIHV/Kg8Ya6Zx7lmE6Gw0TQTbh6A+epruukLi5Ly1gquL/XwjWAbWr8S4dUaFDkpYaSpKCa091r01EaxrhaGV0bsoNa73t4LsrEH4klJVUbykJVxsQAeduMMa4/uFfJRTxA//G4OruDiOVHfyOvJFhYYpUwcMxDANUU08W4KEUWuZk7V8eY/Pt4tSna0zMQgXBqQXCg1HP1frAPN6KvCNLRmvTwqvzyQfbn9vmPpA2eSooc0fLwgUgrzBwfdN+MCSbqvNKz5Xd11Xy/NPFFSAGICnBFmsfHjBZRSwTyuk93a+PD0+6ZS91KWZtCzvz8cwbh1iZvakId+fm6qm7ERcFXKxSgoE5gAyg5dwXbXkd16wU0DcpoKfCYsySZDrvt3fm6gSBOf/SWdqbzG3MQET80dlXgEzEDavuqpSd+vGMZo/VO6TzvwbmxDeu/TiQOY4I9ExSUlkhnDFrQUoIOy5XRssEkTbkIcAQ5p0BJ3cb3J3UsPiSFFWp0EIIzLrMjY2JrGmwOKc4HGHMBStaQmSLmpQ5sgdlB0NaivTuTLEOKgAk68I507K1aN0LCDoSrZEwE3qBXhAsLTogc0gdyvSocxWDyNNlLIValXDeMLDWhHSBxE56JNvOEuOY01PYytXBVz1UcFmrF8DDlXswBAdxWV2xiipdDT8rFrNAunDEAzTdUpxzpJJykEZUgUbmYoEg1o+C4v6U5r2hzM2a877ot0/ahMWtSlJDMDr4QyUbcz+UldEuawvY020bb66nta8+7TRXzZSUSiS/CvIv4kmCYACFdMXPY4d1q3EYjIlIT7xFTVw+n21PG0O2C5UkjXkl+w2Gmv5z4D1UNnHtSy0knMRvO4zHL426BMa3kUtziAZIzQFbcaF78j6klAS0qYgqU2gqx0dtPvGMaaVk8kYkuhfFeweAK3Z2UcrgUBoQ/KoHfGhvFJlxQa/LSh/DFcR4iPZe9UdYzv9CjDg2FCW8R5w0sBXzcXS72vs0T3qQkmg3aagMe/jAGM8CuhF0rCSS9pF8jY9EZhiAk5npwr4cDEk0cgdmaF1ocVh5xlDrvgVacOCM1nJLHUMGd7s/n3xLNJI05Cb0Hr5JuEbE8CVrau68L/AKQBOabp7jNypxipsdRgI48Q0TuB5fwiEsoE5WL3+0YRYtVB/VuDSfJTStadWHJ3j2dwUMvRWEmdZBHgaGu+in+rUDvVHP6xokB0cFHJ0GYe3hZDfI/RGYGiybA1BMTTgNs7hX4ed02HaXCnbEd4NJwjE8bev2jnSgsrNx2/vkUuNwkLgAeyaNivTmO9HyMI4d8uvdE7YgTQNLzpddrVoXL/AHmpYfndBgNN9pLp/wAKjOwjvvVJrCnx17x0RMkrgl2LRlOUaXMMjiB0ZqfsmmdrG53bfdI8bNUl81To1mi2EA6sV7XMDC46ACz3JPiJ8tJ90rVqxYDk7gmLy1jDTt+5ccYnpDGDPhqYzgXbnvpUzMZSkoDg9e9y5843MxuoBQewY6UkTzggiqF+vD7juXpZU2ZSSb+BFWgrLtSrosNHA3LGfXXbZXrKQiqt3UEVhjKFIMRI4tdpqrZae1ykigLEhyWDa6FyGapMMa4uFrmTxMiLmcSARtueQ49/ABX4RIRvZ9KusuDZXuli7GtoIaGyUFNljLYm7OPDTu1O38ICfKQCxMxRbRgnnzaPeSbNJGHguc0fP5KasQyMqBlTw58TBBjlBPjsKx2YW4+g9d0Fl/PwR7qe9L/+4f8A8Y9SitvbPXhp3Z56EBSSAbGnG4IP4YnDzuF1MsUpp4B8RangkzF2ULH3h940TuG6VP0bg7Abo7k37i6HmjJUhSVZVgOz0B16w0SZ2lQDD9TPHV048a4HuUJuZ0g6epD+jDuhMdF4fz+y6OKtmEkjvYivAm/kbCpWa5w9HTDZKrRc3/yAzPeo1vegiJC0lgH4xrQx4SP1LFsOYurWuClipYHoa86d2ndEN60vs2TakONUq5+YcaaMx/xGnmnRStk0BBVH6gm57oWSVVExg2Cd7GmBTFVUoBf5AnmWEQSjLZHFS4gUabuVdP25vDUmjCp5MO40hLYHPCWYmMGqkiViSlOWQoAG5KQ4DigKrsReDGHYCbO6SZmAqjFY9aXExKkKNBm7qvY6mnCAdACdDYTosrjoipmIzSwt95O6Qa6FvIR6Nt9haWZXkcDsls3EIKC5qPx4vbYIIWSxW0sd7p3SGfLBO47NUsW8Ye1jzqAlux+GZ2HvArh/QUsLLJSSWyk5UjidT0Aq/TjBh1nIvPeLa9u518lZgphSllAsT4aRVh2Dq7cF890vi8X+odVh3DYb1XqobVylJAd4I9WNUcHt7hlfrz2UNmqGYLS9DV7liHpzjHZQ3M0cVmHkmkxXUzOvQ+A0P0RWNkplhKbsFFjdiSa8NYMaeSlxDpHMsGs7/LQNb/aWysaqYSlGWl9S3iIAzHgE5vQ0YBL5LreleZS1KCEqdVSWAYAXu7kesJlxYjGpRQdGQyEW3TvP8IbKr9yvAfSPe0/+y6H6Jgvg+v8AK1vtDhjiSZqVJypQFJe5FSavQN+CEe0hpDSNz6KaKKRzXSDTks5s2etKklKS5NHDhvEcrRU2MPPh8khgk4Gua0WMxClrKjRRbu5QUWzk3GgNxGHA2r7qONkF3KctldaEfJ4yPR4byQ443hJHcyAPAH+bS7BylZVAkGrtwrBHVOioRtzDgpbPkqK8oBIv04wku6o2Vw5sE978jBdfTn5IsSlIWtMwgBSbcQ5duYLeMIuxa+pkex7uzxCEwU9SHlkkgWc00/PGLGhkg1Gq+SxkkuGnzMNAEWPup4rDJU+XdVpwP3ieaAt2Xd6J/wDqEPPVzHzRWE3JBST75z80hLpHe7nwjkzZi8UvpKDpS+9AqtlYsoSualGeYVhDkUSGdz1tfhDpYMwDSaCgnkc6QgcE/wAJted2UxcyV7rZQkEZh0JJFaQDoWGmhIrSyl+Lxy5yZkubKAOUqSoAsCmtXJpo9IJsOVwLUbHljrQuCxRKFS0DLmSAnMfeNC58POFdWWuzkrpkhxDjw18lTL7NIzHePO3cI68cBq3L43pTpt0r8kW3DvQs9aZsxIUoolKNSNdKR6SQtaQNUnBYW5BmGp3/AI/lVTZ57QBIGRLpQ1KPqCaE0iaFpab4lfYAB1lyvxU0pHVQEdEuyxr5zI6TpWr0r7Jfi90DKPeNr3/DCXCgaXZZIXOBeVzZKClJJOVlk87iGjSMXzC47m5sccuvZd9D/KK2mo5c3xBDNwqo+LEQfPwQzgERhu2bT0b9wsojEKQoKFx+ViayFTIyyQU89n8SpAUSlSgQFUFSDevVn74VNhWSxEuNHSimwTZCeS1nbj9o8R9YV7KxD+oM70Ng54IRKCCpapYASrQHn5ikGYWZc2bjd8u7+U0z9XTK4IjEPJlJViKFmSUpLijMdAr7wl9OeRCbB3soRIA2nb8FnNkqUAoqKmPH5x1W1lNKCRpbiIw4an+VpZOIeXkULMQeRFG5UfvgW+/mTcSKgcziD9dQh9kyfeLAg6PBFeB7IU5SSFqCRo1L3/PwQqXLXaRlzgBXHdcxs9M1KQoKzpKjShoDnSX4hi1yRAiJoG9ozIQlWOSKFJqQCD6P3QUOxbxC5HSZDJGykWHCnLiZ+dLs1WaKw4PBK+fdCcPKG3Y4fZNxgUzQ61rASnLllgOMvvKJVYFRNLkvHHjZmcXN5r7/AK84SBsbzrQv0UPZieUBaErJAXRTMVBVQW/LwucF1FOiym7U5s6YpRKUzFJBqMxAWxrRrd/hC2Ma0VxWvNm0RjNqkynTZQI3rg2b1jIwRJlKJzW5MyA/QCQgTEzCopGYhSWChR8hdw1DW8OmD3akAckGExbHuMQN8/DmleKGaZkciWj3zR2FQK6tUx0pJCY8zdqHqvkMNgxDiSyT3i4geAuz/fNGbVRMyS5SVInISM9CA1qGtTVg16xzSQCSdCvqoWUBW3BJ5U5IX2iQQcxdLFgOTl+PhBMc4OsroQ9oFg4ptOQmakZXd3APIx0gA+PuK+dfKI+knNJ7Tf8A+QgcZJKUBTkKVblq/wAoEihSsDs7rOwV+y5ByVrvGpo49ekaRbaPNTx0zFl7fhP0VGLnJllROqeHH0gg/IcwQyOeBGwfte4eWn8pjsjZstUiZMSUrQoEdmE79DUN0rHIx0rXTjIKPyV5lyxlp1HzSXHzOyUlMkqCTLUmtFapLgWMdCYB2HYXAc/NTQxB/undKsk3jN84m65vMJvsZ5LcDHdpITiSlKVJJ4s6aJqA7cjrHOY3qpupskH77+afL2o86rn+0iFyFIyEAgOQr4i2Zwb174rZg3h+e9vwKSLERtla1w0KFJHZlrMw8Y6MPuFF0mGnpHD5Nq+5TbBMqXm4te1m9RHogRTT3peOILXuB4gelqySAJZFAbU83bnDTuktPNLcJPCZrpNcp9fSFhokJBXukZThoWSc3fZVY3HFUztEMFIG8482tRrm9BVoTDdFWzxhh6t+x4qE2SEhKkbyC6gqlEquC2qVsLCih3HE/K7MfNczpTCmWEtHDUfngqicpHBXDUt6tFp7Ds3Ar5cAzw5B7zT50T/KY4nGCStUuYl0lRUAFMpOb3kkpozgUNRHFgmcQV+gYjBMkDSRwG6owO1ZQmrUoZLZAHYMGbnpBSgkU0X8kUTMu7kzVtddSJIKNSQHPOtYm6sj9yoGXvSrbe0gUpUhrgsVAsamoveGRMIPaXpCK0/NFTh9spWkoTLAWvdJJJABuw0fvOkMme4DXYJGDwkYkJZud/8AqIxJT2ilApSbsauBlqfAVihxHUsyjSr+y4cDHux87pHag0AOA3/OeqS4lIdSmUlSi40TlqDute1XESX6L6FoqzxXcNNZ2UVJqBmGjvY2rBNdStw0NtzFO8AN0KoC+mj6x04z/iavkpmg9Jzdx+wRW1igIChwbnGqhruCRYPFWLknMe5ucC/3VmGpuKutmmx5Fc2gMxJLF05rW0buIMboQT3L2KuNsMZ0Iko+dG/RNcfjTg5fYbqtwhISBuk3Uo1rXW8cGAtxJzgEa8VXM6JrnA+W3n3oHZicsjtZodOTKAx90nV7gli8bjMU+V4gadvr/XJV4WINjzkKv/1VL/7R/q+0T/p7/i+Sb7U3krdobRmTkpTKlqQgOCwYEWZh8OvfF+HwjY3ZpDZUUz3yDK0Gkpx2GMogEjxcP+NF7ZcwsJQw+TRx/pGpxkvs1JCgCbaa2jWGmG17FMD8bE6L3QK+ZTLCT/5YFXcHuZvk/fBRi5c42I+YUfSQLMG+Li13qCSQUJhZqDKJUteftCCkKASA7gkM5+0KfI8EhdTB4WOVrXnagqNlKdSjyPS9G8IdhGnObXH/APqiVrsIwD4vtwVs6QDXUGhiAPLXL7GWBs8YvetCrdlSpq1KltllqqVg0Qr9yeounvpD5JWEWN1xX4d8bsrvJG7R2aiUUHtVJSCFEZcymFcxaiXNACNawoYh+QtOqmk6PidL1zRTuKpxWAmzpgdJGY0ctcnlxesSMka0WOK7DyHCuAXpOzQFFCUmYX3VJIDK5FRrz+UH1vE/noh6sZbAVxxypaFS1JIILF7vpxjMmbUFKzof9KP+qgpK6FZSCE8EhLm+pNdBHi/9oKMM/cQgJuDMmYkkAAmjKLH5iDf2mHVegeWSbL2LlCYSUqckXJLINizO/pWNbK/KA7YJb4ocznRsAc46lUqStKnzhRIbMGZjdnHnA2OSrw8AlbWbUKWGlgqCXAcs5oKxoBcaCve9mHjs7BayR7MrKE5Z6BzFR6x0M5DA0cF8g2Ee2vxLtQ69FTP9lJ5SR2spV2oofWPB5Ti1hKTT9mzcNLAmKQS5908bM4B8tINzzk21tJwkH/nFziMhaR50ghMzdAAPn6kwTNnDkF7pAm8O87uks+oFeWyV7Vl5FUUqu8Q5Oj1frABrA0Vuky3LiZDkpoJA8tLtNtiY9E2X+mnFnAyqTozM5JJJ5MwAMcXGYaSJ/Xx68x+f9XWw+Ia5vVu0Ueww/wD8kf2xnWzf6/qm5I/i+iKm7ZUlB3gkHQVUdO48qR0BhRdlKdiLGiz61HK5Yuq9y4v3VijTMlEERgkbnfwWj9kMMhXarmJcHdZnfVgDCJyRQCOEaEpkuSxSoIV2dG1ZgzE8XGvGG4Q/t46qTpcAwEk66fdJsVhJaVhwN5yfL6xb1cbdXrnx4jEzxVE3UAe6LvxVuFVLTRLeJgQ+JpttKObA9J4gZZWuIG1jb5KxK5fH1hVQdy6Yf000a5vQfwjdn48IOVLclNbieZoIgnDQ7s7LpYUzuj/8i83fyQu2caSkoGYOQzHeWo2Kj327oFg4pr9qTDFYxYCkZ0bqd5TMEqN0pL6A1pfnYH0aJGv18UWHjDAaca/PVB7FWwWcq5iqhBStgg3Bbjmd3+sEaG6J+a9DotX+lJQuarKJhKGCmoUsRmPEkh+FOERhnZ0OllKs3SxuJkTHShUuYgggzlqm5s4ud1ykMRQiLBlKJjXHVc27jQMoVKIBQSkEM4IYLHeyu4WgwwcF4yuOpXcJNAljKpQp7wWgs/FCat5wlw11RtGmi5OQFAOwU77p3SOIDUelOUU4eISu12UeLx0uCbmi94/RU9r2SgUlAzFt9IUlmJ+KHTMbA3M0WpsN0niMe/JNQA12r7qSJ++oKloypYunOlJcaMqvLix7p/a3ZQR6Kowa6D6KAGYLORFjlGeZTqM9DURpxeuy0wBKZywgpXklkhTF8z94zEA9DSGtnzOoIOqy6o6RLYtyBP08GimMUCO5SdJOzuieNi814WNfNemBSJjpKXIqFCira6eUc8tDxRX0ePHVSBzBobtB49UtXvSMiuKTd6voax5rZGfusd6gOR27fRA9nJ4L/uhmeTml5IPhR21JwyBKAAl6nUtasMYDdkrZqDRlGiEw6gAUmoUxHUGojSCTfJeDwyMs3BojuPFbD2ZATKGZwVKJPp6CJZjbtE6FvYTybNaWRKYJF3DuCz0AqfmYUCc1oyxtU5YueCpYKr18mihzi6ySulhoIoixsTaFH7KCUqBJAcda1pGCkyVzwSANEYmXlp+flIFwRxENCjiHCcwuCA2urnpaPNF6KPpEjs80LNWvLnKWAIO9ryGpgmhoNLlPzVZRGwMUJUztFJK0bykpNXmVKMx/3G/FjBkttLbmI0ROz8cuXNPb7gnKzKmNQcwOLUArVoSWtfsU9pLRRGqlI9of+d2ZKJaicgVmUbM5zE1Lgt0gXxa6I43MI7V/whsfiwESeyJUqYlYWgk0KSAFB6gEG1LQeQcUIeQezraBnYtUxMmVMtKCg/FJOZu6wgnO0sJQbwKHls5mJITvUA4DkLxlGqKOxdhEzpqiSFBi5cDTRuloXfJdjDM7AviqTKzFqskE8/hHhWPZiErHjMAK0F+eyKSFFs2XddISSQDR/dCbmmjnXkJaA0uAPeVzI2usd/BcUspd6Fg1XCSQz82JPJtYzQgLZGOF0gcehknk3lDoj2glvHZR8pDElNQR7v5xjrNjaASOK4EuMe8sbJ+w/dUY/GlQG4ARW7mt76RzC3KadovsHztxcWZlHw4eIQM2efhNLtzHKDaVy5GWVT26v3fnhB5kujyTba+Ayy0kuTmFtAR9Wh5g6tua9Vz4OmDjMR1eWm1pzJS/AkkoSLhWl/ykAGgldB7yG1yWvlYsKBKUKAS+cu4uADfrpwgJYmuFt4IoZHxkB5OtevFF/qk5a+7w48oj6shdBtvNNCQ4maFTcwAAOamg90QY91dFjHMcwXrR+ynLkEqIFfyrc6RgTnAHU8VZluTp/isadULG66ImRgEzBmKsrO4bTq9InlndGaaLtRY1wkOQHbzTNOwpE1JKd13AUHPi5qICJ8rR29VE6jsk+Fkrwq+zmJu7apUOIih1PFhLb2UynYdM+ikEjQP94WBl1WuN6JNtMBE3KEsbBtQWAyh7Fu+NF1uqYmWwm01xkmXKIV2eVVHYvoLn5g8I8NQpGE2Usw2zRi55IdEpHvEXfRKTx/NYZeRq09oojEbCloDpJlqS7KKjXgXNKcomE0jXkOGYHlwWlugyGj362l2JwuUiud3dZOuvSGsOYXVdy7GGkb1Yrgd/zmq8AkiacrFkk1N7CvjGSVl15qfHZmuoC1ZjMSW3kNvE1AzMSmoFxugjnThDWQADOHjbbwvfhyUFk8DRVWMBTlKsilKdmNxyYBxr3iPOJec1/wBePehi6vVrdAOet9/hxS/EzCpBcMen1jWgArXbgImSpjRTdbPDoJHg9yvxuAw87dRTuaCxs05q0PL5GLQWyCiuJ1D8MaGneENMTmqHfiPmIU7DEe5qOSaMWx+k2h5j7hQ7Pmf6fvC8jvhKP/H/ALB6rW4jGhe6AMpuVC/QH1MUyTZuy1c7ovoAxvE2JOo2aPufsPmlk5KULOQAFIdxx5wDRVnkul0gG5hG0CjutBsWWMii75ifAxFJM4EgJjIWODXEagaKva6C8uWgss5lAXzGm7qXL0+UFCzMDa2TEvhIc1Je0AUkktQvytSBDTRC6ntEedjy4UQfsr1YwAA5he44/hj2R3JbJioTpmCuTikqcZgXsxvxjSw0hZioWvrMKRmHxYSJbWU9bih+kT5bKglcC81taPwW0siiFAhKjukBwDZi1npGkWEnUGuac4iSjEIyk1FUqF0mFg1siII3SzZ2IUhRlrosMKajQjlT1g0JFozG4gJfpRhXjTxEYGhZVrP4/FlZSkby1EgD5npBV6IgKTqWlMhCUjQP1Juo8zAe9qiWa9qtqlaey/c3kXfyhsQ1tLl0FKkYl5aH1f5CkFSvwUmW/LRVhfZKCgHoQ5s5Zn9YWW5twmYxuVrQ00f+KtJQ4IW+ZIUygHdy75oJgOXt+VLnSNjc6xXfdKiVlSCyTypcsPmI0i9SUAIAoIPGYk2IbrBtYL0WZjYQc+fWHZQ3QKiSUl1lWS8WFBlB+EeacqYJGyDK4IvCS8vMHXUcjFsGIaey5cjpLo2QNzx6hE5RFq+czOR02SlKKjMpVifz3dfKOKCSv0GTKxu1n8+SWrSJcziLEs9xcQ6N2lrgzAkmt0Zs3EmUsoUpWV9GPMPcV4PQwmSIZqcqoZS6PM3z7v6TvbjgYeYUZE56FR3lvcqayWADfWNisOGlBZiQ0xHWz8ggtoYRCu0KQAQokZTRripu5LfutDnVZCiiJyi0swE3M8skkKsAly+h97Q8oWCSeaearkjnUEhKAksKqbhrR683Z4Q5gacx3VDH5+wK80dLk55DGhBUfN/n5wp1A2EQvYqvA4zdY3Sqo9IBwsJrHUU4kzLEGIiC02FcaeKKsxkvtEhSf+YjTlw6GKWusKB7S00UjxW3GFt7V/SHBqVdLmyzlCpy/fUKcheAebOUJrRQsq1WMzjMS71hEhPuqqCMVnPkkW2Jwd/isOP5WKMO00kYogm+KmuUOzlIUHUApVL39D8hFMRu1HJbSKQ2z1l1O4zCgKS1DzbygmvIukEkYfWa9O+q70TMxiMpzIcoLUAsTpyevfBBwc3NlH0XixzDkEjh4gH+FUtKT/0yH4sB6xgykXl+aEh7TRl1/wD1CV41QaiQKtdzG3pQAWgHNZcT5UgpkeJT6tVjrGE2jaE2kT90PfiInkBBXfwrg5mq720B1juab1Efwj0TWdPBJs7MGt520MVXQXD6wPcb8B91LFYFZBUSDRy40Iu/UtAMlb7qidmLrPFByMUAAiaCQHCDbKVfEeLUPdziq2uFOUtPjdnjP9puoE9mBNM2XJWnIlD5zmZSsqd6xAF6XjzYqNk2AtkxWYEBtEojFKQZ5JK9582Zgrk4alGpR62jM4JKFjC1g/6rDgZHZgJbMfiBYjV1fQ8o5kb5jKSdPpS6ojiczKKQmHmglQTukls1zVrixr6xVI/Ndi1nsgaAbTPDyikLSTmNFWa9O60KsODaFJBbkcRaU7Qw6krExN7EaKEY34U08HBE4LaOZsneDpS3jGdRmOq32jK3RNStkApLWelzR/G7Pq8WdWNAAucZDqSSPzlxSPbWAGYTdKFYa/8Aqb1ibNVgK0DYq6djEFDhjoB9YCIESC+C9iD/AIyBxSefisrkFhrwPd+X5RQ9jJDqp4ZJYxpshtnJVOmgluT2hMpEbNFQwl7rKYbQUjtmILJSEhizkuS9DSsbh8wYCeKXKQ5x7kMEhE4AJSkBOg73JuaCKMvmlF19w/AhpkxBUwdn3i1Kac4xt5DojdWcWUfOmuG0/PKEP4EckUd9oHmkGNLkNraGM01WHdREjSxFDBlwItVxR5tBuuyMK5HM/OEmUNVTMLpmK7jMWlAIBdi1m8uEDTnnVe9scwUEH/E+XnBdUvfqh+FabASMwLEUA04mHyENNr5yfGmLI0jcn6EpnOnPJdiSR2d2roeY+0RNH+XKPFdLdgfzQO3dliUhBCiSSQQaAe6zC4v6R0XCgpWEudSs9k5wTMW7AqAyvY1ql+lQNcsbEDWiDEkF18LRG3MUDOSRTdAUGBIZwH7ie5oCUEeK2J1g1si8NhUmWVFRKjq4pVgC9blI9IVbi3b/AIrMO1jXZrs/RBycOUl8wNMwY1Llg4LNxfWAYddtkU0znAt4prgwcySbroWejUDvzrSkOezs6KVjzm7Sq2oKrAsGiMkZtFc0dlZ+stWdPeIoa5TvbqmmC2klnJsPSPF52rhSwRg63xtCzMZNxC8st6/CCwA4qVCqDRZT6LtAhMfhDIr28or/AGJUcw5VFY1pD+C85pYLJS3E4gzFDQDSGABoSnOzFOthYesSyutUQtoWuKkGfiV0oFelBXoIohZTAOSkld2irsdsyaiaFzEEJL9WqB3Q5j8xtqWWACik0zCKKqA5XqbAdT0EFRANLLBItHY7EdlK3SM676skB24VpEuTNJR2H1T43UzMOKXYHJvLV8OUJo4cgurqMo/qgnA7BbHV2V7EFKt85JSAWdySogVyg1LnoIXZBobp5dYslTGMSplJTlSMxzKLrUWN2okPoO+FvaQaO66EPWOhzk9ngEjl4UqBXoyvGKrrRc58Zc0P4E0g8pgkGVbnAAGWABvP9PzuhcnvLk4kFjg52xH0sn5fVM8MUheYgFIDEGrOCB584ZEMu6pw7Xezlp3v+/4VPtWR2ad4lZLuKigqCSeKnHUw5xsUtZobSXBz05MoAJbeCoWQeBW1qr5UyWDQZfPTu/DCXZqRjvOia7Mwa5v8sbwIJIJLAOyTyLjvg2yVug6tx91H4aWUK3wL1/26jmPnDWNbuFj84BBWmRsIzphCiQhqlNC2gSdPpBvcKpLYNbSLGYbeIPAueJ0jknRxra9F1Y7LRazm0ZGUE6Q9jrQSN4pMZt2N4fSntFYXGFKMiCQVHeIu3+B5wtzQTZVMThWUblMsRMkzZSpSUolrSHSlqro5Of8AdyLu1xAtDtyU2g22gX9fFIsRmCkKVLCMwHu0B4KA0enLhDdCFI5tEFaj2drVqAeEQyuDVS09lNduez6pMrtJZOWYEqJ1Sq5HQ6Re0W2lA49q1nZJJotNrq5eUbHGQd1r5ARsp7blElSUulKN0AdLgWDnW8FI+jQRQxB7bWcnJBLuWYBu4DybyhdlNa0Vqrf0u6Qkgi9C/ezP3GFB+uqMsoUFSnHLScoOVJuwfyU4jTG06rM7goYycogj3uDIQgV5gB4FtfmqaHOANcVXLpLKeADwe7rRvc3Kxg4Xfilnaw5Jta7CYhnYv5CPOGtUp3NZIztnht8t0RLxeZKrl6MLChb1jWcQU9jWiMBq5h8BNmoOUpKQ6spVXUZgOBKSONImOIYxwa6/taXIaJ2S6fJGdKdQwPXWKpCANEvDszyAcytHsn2XRMky5i1rSVrVQN7iaEudcxA8YQ6QhmbinPhb1mUea00lcqSnIkMNdSep1MStcXG3J4joUFfgcCJhLsMqmPmY6bBTVzZXdorTpnpQkqJZCBUmzAOT4QDkLV8/2/tEBRyjdKiX+JiHok9WrppEVAq9pIGqzk7GyFPuqWTqsnyDgCNDZB3LS+PlaVT8UlmMtI4EBj3xQAeaTnbxCGRNqCBYv1gtkF8ldPnpL1NFHIOGo+kYRyT2vaRbjqorxSlpCAOVbnha5hYZldmTDiM0YjA81q/ZqQagkH4VCyhapQatezxHiHN3/PVeymqX085J0kgAFJGVuDaRcx2YAqEto0sFjtj5MwJo9z4DwihuoSnaFZ7beMUkKCCzmp46QEmXkmwkpJjZTLSjgwf1PqYQ11ttWSCqCsxGNuhBZIsBwhYbWqYDwQmRxBE0vBocEHNLUYvDBqku7K9hqZ7swNeR+8a47IY9XIb9PB2nZFt9hScskr+NasqC1uJfMG1PCmtolxBLn5eA1KkjoBQ23klzGQXUzK4NRn/1MBXWhNXhmEzltnZEZsugRGyduAIykhK0vkUQwtUX1ZjzY1LmJcThLdY1B3/O7+tlnWE7pRigM61JDO7V15copaSQGlVwwuiaZDy0Wg2/jThxIloUlTSEBYdwFZlqVbUk68BDcgIopDpSHFw4oLZhxOKmCUgsVcgwGpJZwBGdWwcEszvPFbU7Uw+HbDiYpS5YaYsiiiBXe4gUbRmqXhrXgaEpDmH3qVeN2xKxcteGRMylTgkVdqsniHZ+NuMZmF0jayhZWBTjFSSqXNSaFqUetHNwluEKki1TmPQOLxKCcybvUAM/Pl8481rtisc5vBUI3jwEFsgRIKbaRmq8KVM8CPBeXpCgNW56eVRAuTGEJxhZsyaGdkprnIGcf7VioHOEOa1moG/5sqLLk1wG2VYPMQpSgfeckknTMlR/uSe8QTC7glva3imo9pZM+UCTlXqlVgrkWroaRW0qN7VltpLSoEghVXdJcUieR5LqVETaCWbQP81au6Mh9wKl+9oXZ+EUuY3JzGzPDAlxalMdoYbKlLCrQhj7KpI5JQDvP3Q8bKeQXqvTKPzBEeQMNFDZ+UNsJ2dPMHjSlJCUOoe6on3X94tqaAV0JjJGgkWdFHGx7gQ0EqhctaveMaZBWie3BPvtaKcsD4QVK4wFOcqG9TCLGp5oiXg1zKAEnXh+UjQGt1SpZXyaKuVgVZwhI31EBPMn0HONBKHKzKbNEL6/7IbFl4SVlzoXNVVagR/SP9I87wR1Uaw+0dh4mWtTyu1SVEhcsh6n4hd/pAOjsqhsmihsbZGME9ExOHyhJf8AmKZ+VHPlHhHRXjIDutJtfYsycCV4SWonVE4jyUiKA93HVIyt4FIz7CKP/QKOs4H0TGX/AOqzzXh7Aqc7quW+G9H8o95L196hO9gFiwP/AIrSfJQEeruWX3oab7DzB8M09FS/t848A3iCvEnmFWr2HmAVTMPTISO7MKwQa3kVmYqk7BxcuiM5GjyzmHkfBzC3QsJTmyvpWStgUJmGYqYE7oMmcU0sHyW5UEBkHBFm5pNMU1FoWg8MhuHa7enGFGIhNa8HdPPZ72eXiZU4pSU5WyZg2f8AcPRoLICNEsvo2kKcMXIXcGoN6cYDPlFAIrJRWziBNUKDMincfvCJgS0HvTIjrS7tKcDSvACMiaqSaWfUtie6Kv2pG5pdx0xJVuVF3jG3WqRx0Q7RqJMhjyKJpBdVe6f7e5opooIrDSM4zKdrAcYYGAC1O+Z791p9h7CJYgZX8ef5yghrskk81rcNsVMuUwFzGPYMtLQ/W1i8eMk4nVGb0MC1vBa82212TtRYbcSU8cor3s/nFrYm3VeajdIbXsRtzMNyWGdiGBNHHy9I8Gtra15znWpI2nLBbInNlcDvbq3fG9W26pbndV2pS9sJAdSAKgP1o7cvkYzKyrpYHuKkvbBCmCEt004vf5Rpay6pDndV2o4namqALtQdRbugC1oFkWiLjzVv8bypALZq21ZtNPe8oLq23SzM6lRL22oMqZmAdveI6GnM+sYWtAsBea4k1a8naqio0UG4rUQ3PejTG264r2c2vYrbYbMlJZ2ZybXqTGtjZlshecXA1an/ABZOWnvtbMqnm+kZ1Lc9L2Z2W0B/Ha5piMyTS5d+Tm0Y5jcthawk8VQnbpCqhQTwRMWn0U3lCzG0I85OlqE1YUtag7FRYkkkizkmpJZ45kx7WisYNEFjkEgZfeBceBfyjGOrdGBrogJu1DZQDjlDBEOCa59bpegklzrDHChSCI261OSC5AJavQRlghC7suIV2UcB4n6xtIOsKnLl1A5gRRwSA05qK+ibB2I7OKC3U/aFbqg0Fv8AZeywgOYMHRTuKvxSKRqFfNvaTD5JpVxWPQCGFtar2a9EJtLYsqXLM0zJiUU3Q2ugJD8odmpt2k8apDYfCS5wEzDqKGopJD1FLPdgNaxjHA6t0RPaRo5dxOzUS5alqUcwrmbgLNw5RrjXavVeGvZQuxBLnzMsxTkuwYh4X1ufQojGWC6R83YUxNBNTl4qFQIZmcAg7JKBx2FRLSDKnAqNCnpdXKF9aGDRERerktYkZ8qiL5n9BwhBc+81pojfl20R+zpKJgJmzCWskWrZXP690ObLn95KqtWoqXslagyZoyHXXw4w/MSKtBpeyD2pLlSFBCZhBAGYZSoDm4t0hRl6vQFNEZk1pMlbFl9iFCYSpTKEwc7AD9sE0XreqC+CzyezKyiYtRrlSoJZIOhMLMgccpKZ1bg3OBor07HmELJWnKgOTrTRu6DkzBpJKBpFgBTlqZhq0cZ1nVXg0pyPj5IPm3yBgHcPFNiGqz20kgkczFjEMuuil2YvHgjFWoyhSMU8htxXswgktMk4YpmJf4VDvA0rrBtdqnAZ23xH0X2r2cwgEpJN41yQ5yeiNSlTPFIILFgPbxGWWDq/0hrvdWM95ZTb+2O2ly5SSGopZ9B5+UKllAbSpwuHLpLI0Qmxto9hMcg9msMr5KHoW+0LieW7qjFQtfqw7bq/b+2EzE9lLdiXUSCLVADgGHSyaUpcNh3OeDwShKSkpUiigQQecSMebXTnw7SzRNsbtebPygjIPiIPpFDpbC4UlMBrdL1oS5SkBIo/SFtsi0pjiMpkPFOU4kdlmZgKMCNKeEeLjS7ocC3Mk36cZmLUJNDYdeses0Oa48ztXOj209UXgdqmWFAHtD8O8PN+HHnDo3EIc2nb+hS1QUSor95Rcvq/yiWQnNqvoMGI3Rdg3zTTAbdCJIlrSslNEsHBGlXpFUc4DVzJcJIH0AkxScpe5qet/WIy7tWus2H/AA5DvS1GCxgXh1soZlEAp4Vr5AxZiJgYVwooyJaPBCzAwtHIskq+lQlTZxxQD5mC3rxTIt1nNoTHUBFrRolSe8FIT7gaho8izVqr3bugUhU+EEs0W42jIlIC03KSMlnBoR6nxhcZIeE0js2vp3s+giQh7sPSKSpXbppGoVXPsY0LFg/+Iqf5aep84afdWM95fNCaGIXjtLuQG4kRiZs7JJKsuUMUEEE0s7GnSLHOkytsLlQxxFzwHa0u7YVMK3mpCVsAwGnGE4guLu0KVvR7IxEerdeqFQtiOjd8Li3QdKtd1bSNuKuMlJRQbxFzUv8AKH0kgRiO27LsmUZkxKSGJ8hcnowoIRK/q2lxS8HAHdkG7KeqwWHA7MzFZmb3vBwBl7o5ftOKPaA0/PNdXqoQcl6pDNR2aylgoBn56pLeIblHWgkzgOpcvGYdw0aarj5IxMtKkEzMlDUMHSGpa3dFN2NVsIDo7JB70uWo0S75Qz61Lt3DLE2IPut5KnoiPWSRuxOnlxXjNIChkCipmV+36Rkb2CMgjVNxcU5naWkgKC5+ZKU5ACm6hc016ljGvewsAA1QQxTtnJcSR8vJF7PSEkkCsSOJIpUYoBoGmpRk2ZCw1RWgcVMoDrY/L85w1jeCJrqKRYr3h4RQ3ZDKKcFdKQ0YSlldmKeNCEqpzHli+87b2ZIl4WeUSkAiWreIdVqbxr5wxoHBBZJFp3ssNLT0EEhdujI8sVeIsY0LFhv+Iqf5QPBXyhv7Vjd18rSs1oSIle2yujh8QGNII0XVTCQAcxAsOEEXvIAJ2QN6lpJAOqkZ5J3s6jzgH5n7lPgmhhBDQdVVipm7RJHWMYyitxOKbIzK0FXGYxYb7c2I5PrDGk0uGLrlfofJeOKKFhYvfkBUMeZcxkjQ9uU8VZhj7OBlV2LxhWpwjeDFW9a19HYNCo4crcto58UHvDw2qO/PuUJSlKOc3UXYcGanjDmsDG0hxpzwlzzVn8C8UqfKCeJUbdW1I8oIvAGi5vX/AOPLoByHH+kFhZzAgvc14wiVpcbX0mAxUccWV2itVjSykgjKpncFw3CGMeWsLKU+JDJZxKH/AF0UFY4qCElmSTVql+bRsjy5gbWyCBrGTmQu38UxwU0FJbifz1iNwI3T8TK2R/Z2THZ2zDO3isIRbMaueCRrcVpGFzR7yQASdEbtHZuGQgkrUrrbqCGgTIP2bohG4+9oFisWUlRKapB1ippPFedqEaiWlYcAh+YPkwfxhZcQdQsbGHC7QU+WU9OMMabQPYWqh41LX0/2r9r80iZJlkqURlUrQDUc1EU74eaGiIR3ryX0XZJ/lo/2iBCS7dHGNQqvEGkE1CV8+/4kzv5QHWDOyJm6wOzpdntr6w6AmOF8o32Cx7Q97YztxVQ2kn9hPf8AaA9qxHMeiPqIDwPqu/xJP7D4iPe1T8a9F72eDhm9R/Cqn7QSpJGQ24wLsRK4Ua9FrYYm6i/kopllLZW3WodSQ5PnC7U0UQnjc4nc/RCTV1OZg7c/DkeMAUxoytoG6UwVKzuQkE5lE87BoG6oBeAb7xOiJBmC2VQZuH2gs3MJeIkinABdVeSrzgZQkmqTTVKhw5GNcBwXsREwAP8AC+9ew02WlIDnw+0PZiMra6sFUOgDjfWV5FTOKl8/6YL2kf6h+eSz2cf7D6FdkzEqO6Lcoow8jJH5DGBaVLE5jcweSrpSmzJ4HyMcrFRdXKW96qhfmaCjsHiwUZQbOG7y/wAvCOfM03qrYqpI9tYw5iioAtz5xRBGKzIJZK0S0zRlaH5dbSc3ZpQw2JKTS0EQChjNI8Y0qQoGoZ4wBPz6UUs/UmNpIoLW7Mw3arlSR8Zr0FVHqfnGAWSVQ5wbGG819z2WdxI4RrVE/dHGDS1Ri1sIJq8vl3/ETFB0IepfwJ+ka91BGxqys45ZSuJGXxv5PFGJ7EbIvM/nihh1c5/kgMBKdTM9CW9PWJHO4Ep7Bqjf0XFP/wBcVdXhuEnzSy+UfsVc/ChrJrSiW+cZNhQxmdrrQxz53ZS2kAnGkgZkubOCxPWJu8pTYHsNRuoct1FUwlgEMBW7k9CdI03shDAw2526I/TpmVSojQ0gCS3UJZk6vsvHgvYmbkSEpuR3sNY82wNUuKMTSZzsENIWSyEgJehVqdTBuBDbVrYA59uN/QI9OATwHn9YtOCLd315BYMU07MvzQ+MwoSkkNTrbvhMjOrI7QNpjHZwezSHwi2WOdIxziwiTkUQbmBbzCY4gMoc6Q3pNl08cVPg36FqWYiaqXMUzisczKHNVoeWlWTMelaWWmvEVH1HnACMtOhRmRrt0umoToYcCUBa1MtlbGE1JUqamWlIc0JUNActHS+oJPKFSS5TVI2MzbJbikFCik6cNYNrswtY/smkNlMMpIzLc+xM58bKfRKh3x6qTs2byC+07PVpGHQpBTBSoMJazvtJjwkBL1NYPZGwWvkO1MYZ+JUq4G6O7/EFG3rJGtXnuDWkqnaDqCUpYs5NQK2FzwgsU8GZxPDQLYWHqhXHVBfpFE2H9SfrE5kZxTOrfyUkYaYkgsaEfF94EvjIoIg2QHimMy3f846p7WF8lD7s/mk0haUqOZ9RSOYSdFa0tBNq7ETgolQ921R8oY+QvNkKKRozZAVXh1KTvBJIN4zI4iwFssbXtyk6qcpRczF00FDTy1ZvGMd2ey5u40/lPgjygFpGi7gEjtTlsASPKChtz2NPNbIQ0OI5I/HEhJZ3bS9f8RZ0i8ZmtO26nwTTTnBKlBZvn84iBhCrPWHdc7JWiVUrY6QbpYy0i1jWuBuk0xSXQ+orFTP8+D7x9v6Urx1WJI4H7qE1KVhyHcf5jjAlp0V2h3TLZ/sQhcsqXOUhRqlAT6kxYInGrXJfj22Qzhz4rO7X2IuSQHdJdjrTQ86jxhTiAaVkEhlHJFDaZCUoKJa0IcBKwrJcMos29S4MS5Nc1rpkdiklxiFFRLNrWnf84pZVKR+6oyGGWEuk92NOaclT5Smo5nhGtriiFk6L7Vs3bKFJBKgC1XMeIWFhXNqe10mWk5lju1g2hLcwhfL/AGk9qVT1KyulJudTy5CMJWjQUEpwE0pGYIUXcuADS3F9I9FI+N+dtLHtje3K4omZiibpV/R94p9tm4tCAQRDYqr9QmxBB5oMe9sk+EIuqZ8S7+qQL/8A4MCca/4At6hh/evHFoIbM3/gYF+Mkc0ty7rW4eMG86CmJQSSF0J/adYkDnAbJxa2/eVo7J9P7/OkGx4A7Tb80D2AnR1ItG0EigboyvKkVNxrhoGJDsMw651ViMYhQagpz+nGEzzmUDs0QmxRBl9rdD4OciWS6wSW0MBHK5jw/LsjdG0tLc26vVtFH+k9x+kUnG5vejCQMPl2eofxBHAef0jPaGf6h8v4W9W7/YfmuHHp4DwMe9pb/qH55L3Vu/2H5r38SFvkYYMcWimsASzhgTbnkqeBnAnKH5OI5bxWqrsHS06x+3DkyKIY2JejM6Tx69IpbPfFc6LBFmpbt8/z1SibtBJQlLKo7GrMaFgRXQX4xNIC4miunhwxhDnJejMsajKBZnHNtS4sIHZUucXANPBWTMV2yGWXUgbqhWmqT6jhbWMDMjrGxQOcJBruED2JihTLwWUmCQgkJlK2upmzHvjUfWKtc1cw601MY54CGnOUcHglTZiJafeWoJD8zfoBXugHvIBNX3BCQALOy+hYv2Ylyk/+4SEpAFU6Doq8ceLpTFE0+Bw9fuFmWM7PHyQo2W4BVOQgXGZBZQNlDeYghqaRc/Gzsr/ETYvT/i8ImniqJmxFFuznS5ilFkhILqJqou5rQkn/AHcTDIcZK9wBicO8rxY3mFA7DcZlTkBgzZC6dClnuCGb6wLsZNddU77L2Vm2YKMr2eWXBmJSoUUlSCCNeJ4AiNfipWmuqcfDVeLWcXAeKnI2Sp2EyUxdnBAULEpOoB10PURhxj2gExu1/NVvVN+IK5Oxlgf8yS3ffjbygB0g7/U70W9QD+4eqp/Sywqs+TnFLsHtfSkb+oHfq3I/Yn1aMnbLUq65TGlzbw1L+MePSLv9TvRLEA+IeqFlbGUQnMpAfeQVAssWcaENpdmLVg341zAP8ZN8tVnVDXVVq9mlkKmBaOzSoBS8pZ9T/tCjVXEn9pMEMS8x58h8OK91YurUFey6ypKUzJalmiQAfE/6QNfUsICLGSPcG9W4d5W5BWhB8F4ezjhRM2WkjdUlSSCkiu8X6V1DaGMfi5WmuqcRzCzK0aFwUZPs83aK7RJRLSFKUlJZi7txUAl2B1OpqTcVI5hcGEHkdLXjGL3R+I9n0qw5VLnJUQO0QAn3iHYAvqKd8RjG4p7w0wOync66d+yHNC06vF+IWNnqC1OSySAemnrFlFuiuYQ4KpWLmKR2ajuu4Gj1t4+keDGsdnC8H5xlKmnDrdSEmj7yquAK+FqdILrmkXS18Lg7dWZeylqEpIVTeWwLPz05C0LBLnW4+S0tDG9keao7DpFS59qasIr4d7iW+cBmHHRUlhG2q7KlJsys1glnfpHiT5LAAm2H2YVDPNeXLTQi5tr4ikJdJrTdSm1xOyM9kcKDMVPdkp3UO1/iPhTvMJxOKmgI6sa8TRIRR4SLEtIk25XSd+0eMyyFOXdgGYVJoSdADWFRdJYmd3VuArjof5WHoTCRi23rpus5hNtTpbBClpBNAiZuvU0SqgsYtYXHstPqocVg58HHnzgt57qyVtOaJhWFTRMLkn+Xqzs9A7C0OAmA3C5wxbqz2PQ/wpL2nOz9pnm5iQSf5TEigLWdgNNBwjR11VYWDFZjdix3H+FDE7TnrJUpUwnLldpYLcKM9/M8YNvXDYrTig8gGj5FdxW3MQpKQpZAQxT/AC0UozDKLNpGB8jTovOxbX9k5fmFOX7QzChSVlNQQFpDZS1Mw066cI8/Fy1oB+ckzDRYdz6fYPDkswqYoOkhQVbK3pxibKDqvpPaaBbrfJacbUWJCUZkpypAUpVeRArU0Z/WHDGSVlrw5+K4WIw8DJLbZdvXAdyDxu0Zk0DOubMAqHVlTSzJDAdwgQJDxpTOxdnKXDwGqqE+aAwKgLMJyxy0o0H1T/iQuxQacuYrmDx06XWWqcmjUW9OFTaMIk4lM9pDDWYen9KybtSYpaVqXMK02JQk9KZWJFWJtpAHOi9pO5IVuM29OmpKFzZqxqnKAD1IAp3wDnOG9KqFmIxH/wAQscwnHs7i/wCQA7FKlAgtuknM3RiC/OJ34zGRuyRCxwoEqxvROCI/8jR3GzSTYvZY7VRTVBU4SkEqJNVBIALh6vYO0YJ3ub/kFO48P+eCp6mOJ1MPZrTj/wBQ0jYM0DOooQkH4jwOra0+8E6dh7IWNjyC+PJJ8VMWsqyhgmlw55m2YmltOAiljAAlPc4koFcwsUhRYs4csWqHGrGGZRvSUXLVdkOB8/pB0obSXDLnJol24aecA4MO6raXt2TPA7a7LLmlBwau4e/1hLoQ66KYJqFEIfbG1lz1nQE0AsNO+HQYfUNG6XJISn+A2nKloSjIsBIbT68Y+mYzI0NbwXz03R80jy8ka+P8I7C4j9TMSmUACg5yZnulqBNC7kqB5M+kcrpfGDCRtcWk2eCowfRrwTmPDgsziceDOWtQBdR9w7o+Fw4DuBfnCOqfJUmXcKqWOQw9Q13ZB9VadpIKsxLOP2tXoKCBEJY3KAfqopMNKWd9q1WNlmy01Ltw8YWwZRRPqlshkt1trRVzdoIFMw7tevjGx6OvVayCQuHZ2Qs3ahQQoykLSRTM7sOCgQUkvpyhEjOs2cQRy+/NW4ONjMzSL5/0jp6U5lBJsogK17+LC/QwcJMsYz7rn4jNFiixu3JUEmzJbkSB/SKQJhBO6ob0jTaBcuBIBGc8XIagCSpkg0BISz8xBSDqmnJv/K9CTNPlOjRr4oVOMKnWUJQigoVElzQuol27oyMFppziSef9J2IbE9wjYKPcr5e00Mz6u7F9deFfSGFji7Nqp5MLKSQANSpSdoSwCMya8XpV3HPrxjHsJN2QgkgkDictqIxaAp3SRShNDyoQfCAe0uFDRe6mSm9m6UMHipfbAKBWlVMuhUWCWcgNpXi8ObG1o6yQaALowvxIg6ppy63omXa/pyuUuWsLzPcGh92r13WHcYv6KmikhzxagkpGNws88oc93AbpUNqzJS1KQpSXL6MeS02PWJMdgczi6rB9V1cPLlYGu4JzK2phJ+9ikKQpqqlkhCyNSBUH8eOMYZY9IjfjwVpdY3WQ2jPllauyByvRy5joMBDe1upZXtJ7KDSkkiCSFv8APyT4wVqZKc5H+IkpdG1IsRvWFbQO2y3fdB4XD9o8wkiu6zfjad0PbiXQO7G6uwfRwxDDI8kDhSM/Tn9x8BFH6zNyCp/RYuDj8lw4M/v/ALY39Zkqi0If0RvB/wAlD9Af3f2/eBHTD/hC8egh8fy/tdOCP7h/T94P9ZdxYEB6DPB/y/tVqwJ/cPD7x79WPwBAehXfH8lWdlk/EPD7wp3SRP7Vo6FPx/JdRL7M5FLGUh2Umh5Xp94Q6QSdoCj3Li9KYA4dzS3UniNP+qzDqYKy+5mZHhvHnWGtNM13XGxDKou94jVEqmFqghJN21HA99oGmZr4qVsb8tcEDiF+64dIW5ArSrefygnWW6bqyBuh4GqVcz+apgtwA7ZWArRhqYBknU9qtV1ujMEZnEUBXmrE4A8R4feG/qjh+0Ltjob/AN/kunBcx/T9409KuP7QtHQ7fj+S6jBgcPD7x4dKkfsCL9FHxfJdVhBy8PvHndLPcKLAt/RWfGV6ZIJLlaieJLnzhLOkHximNaPAUj/SIju4qs4EH4lHw+kaelJzyRjoaDmfl/CAxmDMv3SWNKwDJusNndc/G4I4b3CS0oU4dQ0huYFc4gjdTw+GWVp3VM4csWvHkJ2Wz/TD95/uhlKa1//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 name="Imagem 3"/>
          <p:cNvPicPr>
            <a:picLocks noChangeAspect="1"/>
          </p:cNvPicPr>
          <p:nvPr/>
        </p:nvPicPr>
        <p:blipFill>
          <a:blip r:embed="rId2"/>
          <a:stretch>
            <a:fillRect/>
          </a:stretch>
        </p:blipFill>
        <p:spPr>
          <a:xfrm>
            <a:off x="792705" y="1896536"/>
            <a:ext cx="2597121" cy="4907705"/>
          </a:xfrm>
          <a:prstGeom prst="rect">
            <a:avLst/>
          </a:prstGeom>
        </p:spPr>
      </p:pic>
    </p:spTree>
    <p:extLst>
      <p:ext uri="{BB962C8B-B14F-4D97-AF65-F5344CB8AC3E}">
        <p14:creationId xmlns:p14="http://schemas.microsoft.com/office/powerpoint/2010/main" val="408141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77330" y="260809"/>
            <a:ext cx="5441808" cy="1143000"/>
          </a:xfrm>
        </p:spPr>
        <p:txBody>
          <a:bodyPr>
            <a:normAutofit fontScale="90000"/>
          </a:bodyPr>
          <a:lstStyle/>
          <a:p>
            <a:r>
              <a:rPr lang="pt-BR" b="1" dirty="0" smtClean="0"/>
              <a:t>Sagradas e poderosas!</a:t>
            </a:r>
            <a:r>
              <a:rPr lang="pt-BR" dirty="0" smtClean="0"/>
              <a:t/>
            </a:r>
            <a:br>
              <a:rPr lang="pt-BR" dirty="0" smtClean="0"/>
            </a:br>
            <a:endParaRPr lang="pt-BR" dirty="0"/>
          </a:p>
        </p:txBody>
      </p:sp>
      <p:sp>
        <p:nvSpPr>
          <p:cNvPr id="5" name="Espaço Reservado para Conteúdo 4"/>
          <p:cNvSpPr>
            <a:spLocks noGrp="1"/>
          </p:cNvSpPr>
          <p:nvPr>
            <p:ph idx="1"/>
          </p:nvPr>
        </p:nvSpPr>
        <p:spPr>
          <a:xfrm>
            <a:off x="4956036" y="1109131"/>
            <a:ext cx="6449920" cy="4800600"/>
          </a:xfrm>
        </p:spPr>
        <p:txBody>
          <a:bodyPr>
            <a:normAutofit fontScale="92500"/>
          </a:bodyPr>
          <a:lstStyle/>
          <a:p>
            <a:r>
              <a:rPr lang="pt-BR" sz="2800" dirty="0" smtClean="0"/>
              <a:t>Os </a:t>
            </a:r>
            <a:r>
              <a:rPr lang="pt-BR" sz="2800" b="1" i="1" dirty="0" err="1"/>
              <a:t>Dogons</a:t>
            </a:r>
            <a:r>
              <a:rPr lang="pt-BR" sz="2800" dirty="0"/>
              <a:t> que vivem no Mali, acreditavam que um corpo com características dois sexos era o corpo perfeito</a:t>
            </a:r>
            <a:r>
              <a:rPr lang="pt-BR" sz="2800" dirty="0" smtClean="0"/>
              <a:t>.</a:t>
            </a:r>
          </a:p>
          <a:p>
            <a:r>
              <a:rPr lang="pt-BR" sz="2800" dirty="0" smtClean="0"/>
              <a:t>Escultura </a:t>
            </a:r>
            <a:r>
              <a:rPr lang="pt-BR" sz="2800" dirty="0" err="1" smtClean="0"/>
              <a:t>Telen</a:t>
            </a:r>
            <a:r>
              <a:rPr lang="pt-BR" sz="2800" dirty="0" smtClean="0"/>
              <a:t> do Mestre de </a:t>
            </a:r>
            <a:r>
              <a:rPr lang="pt-BR" sz="2800" dirty="0" err="1" smtClean="0"/>
              <a:t>Yayé</a:t>
            </a:r>
            <a:r>
              <a:rPr lang="pt-BR" sz="2800" dirty="0" smtClean="0"/>
              <a:t>: “a </a:t>
            </a:r>
            <a:r>
              <a:rPr lang="pt-BR" sz="2800" dirty="0"/>
              <a:t>escultura extraída do seu local de origem deixaria de ser uma peça de ritual e passaria a ser um objeto etnográfico e depois objeto de arte, uma peça de coleção de museu” (Jair </a:t>
            </a:r>
            <a:r>
              <a:rPr lang="pt-BR" sz="2800" dirty="0" smtClean="0"/>
              <a:t>GUILHERME FILHO, 2014).</a:t>
            </a:r>
            <a:endParaRPr lang="pt-BR" sz="28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382" y="0"/>
            <a:ext cx="2935537" cy="6739754"/>
          </a:xfrm>
          <a:prstGeom prst="rect">
            <a:avLst/>
          </a:prstGeom>
        </p:spPr>
      </p:pic>
    </p:spTree>
    <p:extLst>
      <p:ext uri="{BB962C8B-B14F-4D97-AF65-F5344CB8AC3E}">
        <p14:creationId xmlns:p14="http://schemas.microsoft.com/office/powerpoint/2010/main" val="3840540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257965" y="942109"/>
            <a:ext cx="7468320" cy="3922426"/>
          </a:xfrm>
        </p:spPr>
        <p:txBody>
          <a:bodyPr>
            <a:normAutofit/>
          </a:bodyPr>
          <a:lstStyle/>
          <a:p>
            <a:r>
              <a:rPr lang="pt-BR" sz="2300" dirty="0">
                <a:solidFill>
                  <a:schemeClr val="tx1"/>
                </a:solidFill>
              </a:rPr>
              <a:t>Dentre os vários estilos de escultura </a:t>
            </a:r>
            <a:r>
              <a:rPr lang="pt-BR" sz="2300" i="1" dirty="0">
                <a:solidFill>
                  <a:schemeClr val="tx1"/>
                </a:solidFill>
              </a:rPr>
              <a:t>Dogon</a:t>
            </a:r>
            <a:r>
              <a:rPr lang="pt-BR" sz="2300" dirty="0">
                <a:solidFill>
                  <a:schemeClr val="tx1"/>
                </a:solidFill>
              </a:rPr>
              <a:t> que retratam corpos trans femininos, destacam-se os estilos </a:t>
            </a:r>
            <a:r>
              <a:rPr lang="pt-BR" sz="2300" i="1" dirty="0" err="1">
                <a:solidFill>
                  <a:schemeClr val="tx1"/>
                </a:solidFill>
              </a:rPr>
              <a:t>Niongom</a:t>
            </a:r>
            <a:r>
              <a:rPr lang="pt-BR" sz="2300" dirty="0">
                <a:solidFill>
                  <a:schemeClr val="tx1"/>
                </a:solidFill>
              </a:rPr>
              <a:t>, </a:t>
            </a:r>
            <a:r>
              <a:rPr lang="pt-BR" sz="2300" i="1" dirty="0" err="1">
                <a:solidFill>
                  <a:schemeClr val="tx1"/>
                </a:solidFill>
              </a:rPr>
              <a:t>Tellem</a:t>
            </a:r>
            <a:r>
              <a:rPr lang="pt-BR" sz="2300" dirty="0">
                <a:solidFill>
                  <a:schemeClr val="tx1"/>
                </a:solidFill>
              </a:rPr>
              <a:t> e </a:t>
            </a:r>
            <a:r>
              <a:rPr lang="pt-BR" sz="2300" i="1" dirty="0" err="1">
                <a:solidFill>
                  <a:schemeClr val="tx1"/>
                </a:solidFill>
              </a:rPr>
              <a:t>Djennenké</a:t>
            </a:r>
            <a:r>
              <a:rPr lang="pt-BR" sz="2300" dirty="0" smtClean="0">
                <a:solidFill>
                  <a:schemeClr val="tx1"/>
                </a:solidFill>
              </a:rPr>
              <a:t>.</a:t>
            </a:r>
          </a:p>
          <a:p>
            <a:r>
              <a:rPr lang="pt-BR" sz="2300" dirty="0">
                <a:solidFill>
                  <a:schemeClr val="tx1"/>
                </a:solidFill>
              </a:rPr>
              <a:t>A respeito da arte </a:t>
            </a:r>
            <a:r>
              <a:rPr lang="pt-BR" sz="2300" i="1" dirty="0">
                <a:solidFill>
                  <a:schemeClr val="tx1"/>
                </a:solidFill>
              </a:rPr>
              <a:t>Dogon</a:t>
            </a:r>
            <a:r>
              <a:rPr lang="pt-BR" sz="2300" dirty="0">
                <a:solidFill>
                  <a:schemeClr val="tx1"/>
                </a:solidFill>
              </a:rPr>
              <a:t>, </a:t>
            </a:r>
            <a:r>
              <a:rPr lang="pt-BR" sz="2300" dirty="0" err="1">
                <a:solidFill>
                  <a:schemeClr val="tx1"/>
                </a:solidFill>
              </a:rPr>
              <a:t>Hélene</a:t>
            </a:r>
            <a:r>
              <a:rPr lang="pt-BR" sz="2300" dirty="0">
                <a:solidFill>
                  <a:schemeClr val="tx1"/>
                </a:solidFill>
              </a:rPr>
              <a:t> </a:t>
            </a:r>
            <a:r>
              <a:rPr lang="pt-BR" sz="2300" dirty="0" err="1">
                <a:solidFill>
                  <a:schemeClr val="tx1"/>
                </a:solidFill>
              </a:rPr>
              <a:t>Leulop</a:t>
            </a:r>
            <a:r>
              <a:rPr lang="pt-BR" sz="2300" dirty="0">
                <a:solidFill>
                  <a:schemeClr val="tx1"/>
                </a:solidFill>
              </a:rPr>
              <a:t> (2010) explica que para entende-la, é preciso compreender que o conceito de perfeição </a:t>
            </a:r>
            <a:r>
              <a:rPr lang="pt-BR" sz="2300" i="1" dirty="0">
                <a:solidFill>
                  <a:schemeClr val="tx1"/>
                </a:solidFill>
              </a:rPr>
              <a:t>Dogon</a:t>
            </a:r>
            <a:r>
              <a:rPr lang="pt-BR" sz="2300" dirty="0">
                <a:solidFill>
                  <a:schemeClr val="tx1"/>
                </a:solidFill>
              </a:rPr>
              <a:t> decorre da reunião do que foi separado, e a transgressão do binarismo de gênero, é o caminho que leva a perfeição.</a:t>
            </a:r>
          </a:p>
          <a:p>
            <a:endParaRPr lang="pt-BR" dirty="0"/>
          </a:p>
        </p:txBody>
      </p:sp>
      <p:pic>
        <p:nvPicPr>
          <p:cNvPr id="4" name="Imagem 3"/>
          <p:cNvPicPr>
            <a:picLocks noChangeAspect="1"/>
          </p:cNvPicPr>
          <p:nvPr/>
        </p:nvPicPr>
        <p:blipFill>
          <a:blip r:embed="rId2"/>
          <a:stretch>
            <a:fillRect/>
          </a:stretch>
        </p:blipFill>
        <p:spPr>
          <a:xfrm>
            <a:off x="930379" y="-27263"/>
            <a:ext cx="2597912" cy="6885264"/>
          </a:xfrm>
          <a:prstGeom prst="rect">
            <a:avLst/>
          </a:prstGeom>
        </p:spPr>
      </p:pic>
      <p:sp>
        <p:nvSpPr>
          <p:cNvPr id="5" name="Retângulo 4"/>
          <p:cNvSpPr/>
          <p:nvPr/>
        </p:nvSpPr>
        <p:spPr>
          <a:xfrm>
            <a:off x="4448030" y="5581241"/>
            <a:ext cx="6096000" cy="1015663"/>
          </a:xfrm>
          <a:prstGeom prst="rect">
            <a:avLst/>
          </a:prstGeom>
        </p:spPr>
        <p:txBody>
          <a:bodyPr>
            <a:spAutoFit/>
          </a:bodyPr>
          <a:lstStyle/>
          <a:p>
            <a:r>
              <a:rPr lang="pt-BR" dirty="0">
                <a:ea typeface="Calibri" panose="020F0502020204030204" pitchFamily="34" charset="0"/>
              </a:rPr>
              <a:t>FIGURA HERMAFRODITA COM OS </a:t>
            </a:r>
            <a:r>
              <a:rPr lang="pt-BR" dirty="0" smtClean="0">
                <a:ea typeface="Calibri" panose="020F0502020204030204" pitchFamily="34" charset="0"/>
              </a:rPr>
              <a:t>BRAÇOS LEVANTADOS</a:t>
            </a:r>
            <a:r>
              <a:rPr lang="pt-BR" dirty="0">
                <a:ea typeface="Calibri" panose="020F0502020204030204" pitchFamily="34" charset="0"/>
              </a:rPr>
              <a:t>, ESTILO</a:t>
            </a:r>
            <a:r>
              <a:rPr lang="pt-BR" sz="2400" dirty="0">
                <a:ea typeface="Calibri" panose="020F0502020204030204" pitchFamily="34" charset="0"/>
                <a:cs typeface="Times New Roman" panose="02020603050405020304" pitchFamily="18" charset="0"/>
              </a:rPr>
              <a:t> </a:t>
            </a:r>
            <a:r>
              <a:rPr lang="pt-BR" dirty="0">
                <a:ea typeface="Calibri" panose="020F0502020204030204" pitchFamily="34" charset="0"/>
              </a:rPr>
              <a:t>DJENNENKÉ, SEC. X, MUSEU DO QUAI BRANLY, </a:t>
            </a:r>
            <a:r>
              <a:rPr lang="pt-BR" dirty="0" smtClean="0">
                <a:ea typeface="Calibri" panose="020F0502020204030204" pitchFamily="34" charset="0"/>
              </a:rPr>
              <a:t>PARIS.</a:t>
            </a:r>
            <a:endParaRPr lang="pt-BR" dirty="0"/>
          </a:p>
        </p:txBody>
      </p:sp>
    </p:spTree>
    <p:extLst>
      <p:ext uri="{BB962C8B-B14F-4D97-AF65-F5344CB8AC3E}">
        <p14:creationId xmlns:p14="http://schemas.microsoft.com/office/powerpoint/2010/main" val="3675256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55840" y="1438564"/>
            <a:ext cx="6935796" cy="4800600"/>
          </a:xfrm>
        </p:spPr>
        <p:txBody>
          <a:bodyPr>
            <a:noAutofit/>
          </a:bodyPr>
          <a:lstStyle/>
          <a:p>
            <a:r>
              <a:rPr lang="pt-BR" sz="2400" dirty="0"/>
              <a:t>A cerimônia de iniciação </a:t>
            </a:r>
            <a:r>
              <a:rPr lang="pt-BR" sz="2400" dirty="0" err="1"/>
              <a:t>N'domo</a:t>
            </a:r>
            <a:r>
              <a:rPr lang="pt-BR" sz="2400" dirty="0"/>
              <a:t> dos </a:t>
            </a:r>
            <a:r>
              <a:rPr lang="pt-BR" sz="2400" dirty="0" err="1"/>
              <a:t>Bambaras</a:t>
            </a:r>
            <a:r>
              <a:rPr lang="pt-BR" sz="2400" dirty="0"/>
              <a:t> do Mali, tem máscaras masculinas, femininas e andróginas: o gênero é indicado pelo número de chifres (máscaras com sete chifres representam androginia). </a:t>
            </a:r>
          </a:p>
          <a:p>
            <a:r>
              <a:rPr lang="pt-BR" sz="2400" dirty="0"/>
              <a:t>Crianças não iniciadas relacionam-se com ancestrais míticos, que muitas vezes são representados por figuras andróginas ou um por um par constituído por uma figura do sexo masculino e outra do sexo feminino.</a:t>
            </a:r>
          </a:p>
          <a:p>
            <a:endParaRPr lang="pt-BR" sz="2400" dirty="0"/>
          </a:p>
        </p:txBody>
      </p:sp>
      <p:pic>
        <p:nvPicPr>
          <p:cNvPr id="116738" name="Picture 2" descr="http://www.africaclub.com/ntomoa.jpg"/>
          <p:cNvPicPr>
            <a:picLocks noChangeAspect="1" noChangeArrowheads="1"/>
          </p:cNvPicPr>
          <p:nvPr/>
        </p:nvPicPr>
        <p:blipFill>
          <a:blip r:embed="rId2" cstate="print"/>
          <a:srcRect/>
          <a:stretch>
            <a:fillRect/>
          </a:stretch>
        </p:blipFill>
        <p:spPr bwMode="auto">
          <a:xfrm>
            <a:off x="1363472" y="213022"/>
            <a:ext cx="1853949" cy="6644978"/>
          </a:xfrm>
          <a:prstGeom prst="rect">
            <a:avLst/>
          </a:prstGeom>
          <a:noFill/>
        </p:spPr>
      </p:pic>
    </p:spTree>
    <p:extLst>
      <p:ext uri="{BB962C8B-B14F-4D97-AF65-F5344CB8AC3E}">
        <p14:creationId xmlns:p14="http://schemas.microsoft.com/office/powerpoint/2010/main" val="369022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03912" y="624110"/>
            <a:ext cx="4754488" cy="1280890"/>
          </a:xfrm>
        </p:spPr>
        <p:txBody>
          <a:bodyPr/>
          <a:lstStyle/>
          <a:p>
            <a:r>
              <a:rPr lang="pt-BR" dirty="0" smtClean="0"/>
              <a:t>OXUMARÊ</a:t>
            </a:r>
            <a:endParaRPr lang="pt-BR" dirty="0"/>
          </a:p>
        </p:txBody>
      </p:sp>
      <p:sp>
        <p:nvSpPr>
          <p:cNvPr id="3" name="Espaço Reservado para Conteúdo 2"/>
          <p:cNvSpPr>
            <a:spLocks noGrp="1"/>
          </p:cNvSpPr>
          <p:nvPr>
            <p:ph idx="1"/>
          </p:nvPr>
        </p:nvSpPr>
        <p:spPr>
          <a:xfrm>
            <a:off x="5367370" y="1905000"/>
            <a:ext cx="5673163" cy="4462678"/>
          </a:xfrm>
        </p:spPr>
        <p:txBody>
          <a:bodyPr>
            <a:normAutofit lnSpcReduction="10000"/>
          </a:bodyPr>
          <a:lstStyle/>
          <a:p>
            <a:r>
              <a:rPr lang="pt-BR" sz="2400" dirty="0" err="1">
                <a:solidFill>
                  <a:schemeClr val="tx1"/>
                </a:solidFill>
              </a:rPr>
              <a:t>Oxumarê</a:t>
            </a:r>
            <a:r>
              <a:rPr lang="pt-BR" sz="2400" dirty="0">
                <a:solidFill>
                  <a:schemeClr val="tx1"/>
                </a:solidFill>
              </a:rPr>
              <a:t>, dentro </a:t>
            </a:r>
            <a:r>
              <a:rPr lang="pt-BR" sz="2400" dirty="0" smtClean="0">
                <a:solidFill>
                  <a:schemeClr val="tx1"/>
                </a:solidFill>
              </a:rPr>
              <a:t>do Candomblé, é caracterizado por sua fluidez de gênero e </a:t>
            </a:r>
            <a:r>
              <a:rPr lang="pt-BR" sz="2400" dirty="0">
                <a:solidFill>
                  <a:schemeClr val="tx1"/>
                </a:solidFill>
              </a:rPr>
              <a:t>se divide em duas qualidades:</a:t>
            </a:r>
          </a:p>
          <a:p>
            <a:r>
              <a:rPr lang="pt-BR" sz="2400" dirty="0" err="1">
                <a:solidFill>
                  <a:schemeClr val="tx1"/>
                </a:solidFill>
              </a:rPr>
              <a:t>Oxumarê</a:t>
            </a:r>
            <a:r>
              <a:rPr lang="pt-BR" sz="2400" dirty="0">
                <a:solidFill>
                  <a:schemeClr val="tx1"/>
                </a:solidFill>
              </a:rPr>
              <a:t> macho, representado </a:t>
            </a:r>
            <a:r>
              <a:rPr lang="pt-BR" sz="2400" dirty="0" smtClean="0">
                <a:solidFill>
                  <a:schemeClr val="tx1"/>
                </a:solidFill>
              </a:rPr>
              <a:t>pelo arco-íris;</a:t>
            </a:r>
            <a:endParaRPr lang="pt-BR" sz="2400" dirty="0">
              <a:solidFill>
                <a:schemeClr val="tx1"/>
              </a:solidFill>
            </a:endParaRPr>
          </a:p>
          <a:p>
            <a:r>
              <a:rPr lang="pt-BR" sz="2400" dirty="0" err="1">
                <a:solidFill>
                  <a:schemeClr val="tx1"/>
                </a:solidFill>
              </a:rPr>
              <a:t>Oxumarê</a:t>
            </a:r>
            <a:r>
              <a:rPr lang="pt-BR" sz="2400" dirty="0">
                <a:solidFill>
                  <a:schemeClr val="tx1"/>
                </a:solidFill>
              </a:rPr>
              <a:t> fêmea, chamado de </a:t>
            </a:r>
            <a:r>
              <a:rPr lang="pt-BR" sz="2400" b="1" dirty="0" err="1">
                <a:solidFill>
                  <a:schemeClr val="tx1"/>
                </a:solidFill>
              </a:rPr>
              <a:t>Frekuem</a:t>
            </a:r>
            <a:r>
              <a:rPr lang="pt-BR" sz="2400" dirty="0">
                <a:solidFill>
                  <a:schemeClr val="tx1"/>
                </a:solidFill>
              </a:rPr>
              <a:t> e representado pela </a:t>
            </a:r>
            <a:r>
              <a:rPr lang="pt-BR" sz="2400" dirty="0" smtClean="0">
                <a:solidFill>
                  <a:schemeClr val="tx1"/>
                </a:solidFill>
              </a:rPr>
              <a:t>serpente.</a:t>
            </a:r>
          </a:p>
          <a:p>
            <a:r>
              <a:rPr lang="pt-BR" sz="2400" dirty="0" smtClean="0">
                <a:solidFill>
                  <a:schemeClr val="tx1"/>
                </a:solidFill>
              </a:rPr>
              <a:t>A </a:t>
            </a:r>
            <a:r>
              <a:rPr lang="pt-BR" sz="2400" dirty="0">
                <a:solidFill>
                  <a:schemeClr val="tx1"/>
                </a:solidFill>
              </a:rPr>
              <a:t>entidade é 6 meses homem e 6 meses mulher, mas é considerado pai de cabeça e não mãe.</a:t>
            </a:r>
          </a:p>
          <a:p>
            <a:endParaRPr lang="pt-BR" dirty="0"/>
          </a:p>
        </p:txBody>
      </p:sp>
      <p:pic>
        <p:nvPicPr>
          <p:cNvPr id="4" name="Imagem 3"/>
          <p:cNvPicPr>
            <a:picLocks noChangeAspect="1"/>
          </p:cNvPicPr>
          <p:nvPr/>
        </p:nvPicPr>
        <p:blipFill>
          <a:blip r:embed="rId2"/>
          <a:stretch>
            <a:fillRect/>
          </a:stretch>
        </p:blipFill>
        <p:spPr>
          <a:xfrm>
            <a:off x="323273" y="821948"/>
            <a:ext cx="4191567" cy="5937254"/>
          </a:xfrm>
          <a:prstGeom prst="rect">
            <a:avLst/>
          </a:prstGeom>
        </p:spPr>
      </p:pic>
    </p:spTree>
    <p:extLst>
      <p:ext uri="{BB962C8B-B14F-4D97-AF65-F5344CB8AC3E}">
        <p14:creationId xmlns:p14="http://schemas.microsoft.com/office/powerpoint/2010/main" val="344332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4454" y="320574"/>
            <a:ext cx="6017872" cy="1143000"/>
          </a:xfrm>
        </p:spPr>
        <p:txBody>
          <a:bodyPr>
            <a:normAutofit/>
          </a:bodyPr>
          <a:lstStyle/>
          <a:p>
            <a:pPr algn="ctr"/>
            <a:r>
              <a:rPr lang="pt-BR" b="1" dirty="0" smtClean="0"/>
              <a:t>Divindades trans Gregas</a:t>
            </a:r>
            <a:r>
              <a:rPr lang="pt-BR" dirty="0" smtClean="0"/>
              <a:t/>
            </a:r>
            <a:br>
              <a:rPr lang="pt-BR" dirty="0" smtClean="0"/>
            </a:br>
            <a:endParaRPr lang="pt-BR" sz="2700" dirty="0"/>
          </a:p>
        </p:txBody>
      </p:sp>
      <p:pic>
        <p:nvPicPr>
          <p:cNvPr id="4" name="Picture 2" descr="C:\Users\Marco\Pictures\LGBT\intersex.jpg"/>
          <p:cNvPicPr>
            <a:picLocks noChangeAspect="1" noChangeArrowheads="1"/>
          </p:cNvPicPr>
          <p:nvPr/>
        </p:nvPicPr>
        <p:blipFill>
          <a:blip r:embed="rId2" cstate="print"/>
          <a:srcRect/>
          <a:stretch>
            <a:fillRect/>
          </a:stretch>
        </p:blipFill>
        <p:spPr bwMode="auto">
          <a:xfrm>
            <a:off x="729673" y="966547"/>
            <a:ext cx="2514107" cy="5792370"/>
          </a:xfrm>
          <a:prstGeom prst="rect">
            <a:avLst/>
          </a:prstGeom>
          <a:noFill/>
        </p:spPr>
      </p:pic>
      <p:sp>
        <p:nvSpPr>
          <p:cNvPr id="3" name="Espaço Reservado para Conteúdo 2"/>
          <p:cNvSpPr>
            <a:spLocks noGrp="1"/>
          </p:cNvSpPr>
          <p:nvPr>
            <p:ph idx="1"/>
          </p:nvPr>
        </p:nvSpPr>
        <p:spPr>
          <a:xfrm>
            <a:off x="3685308" y="1145309"/>
            <a:ext cx="8137237" cy="5532581"/>
          </a:xfrm>
        </p:spPr>
        <p:txBody>
          <a:bodyPr>
            <a:normAutofit/>
          </a:bodyPr>
          <a:lstStyle/>
          <a:p>
            <a:r>
              <a:rPr lang="pt-BR" sz="2200" dirty="0">
                <a:solidFill>
                  <a:schemeClr val="tx1"/>
                </a:solidFill>
              </a:rPr>
              <a:t>A divindade grega mais popular que escapa a cisgeneridade hegemônica, era chamada de Hermafrodito, filha de Hermes e Afrodite e “aparece primeiramente na literatura grega por volta do século IV a.C., mas são as histórias de Ovídio que efetivamente estabelecem a identidade deste mito” (Pérola de Paula SANFELICE, 2013, p. 18).</a:t>
            </a:r>
          </a:p>
          <a:p>
            <a:r>
              <a:rPr lang="pt-BR" sz="2200" dirty="0">
                <a:solidFill>
                  <a:schemeClr val="tx1"/>
                </a:solidFill>
              </a:rPr>
              <a:t>De acordo com </a:t>
            </a:r>
            <a:r>
              <a:rPr lang="pt-BR" sz="2200" dirty="0" err="1">
                <a:solidFill>
                  <a:schemeClr val="tx1"/>
                </a:solidFill>
              </a:rPr>
              <a:t>Aileen</a:t>
            </a:r>
            <a:r>
              <a:rPr lang="pt-BR" sz="2200" dirty="0">
                <a:solidFill>
                  <a:schemeClr val="tx1"/>
                </a:solidFill>
              </a:rPr>
              <a:t> </a:t>
            </a:r>
            <a:r>
              <a:rPr lang="pt-BR" sz="2200" dirty="0" err="1">
                <a:solidFill>
                  <a:schemeClr val="tx1"/>
                </a:solidFill>
              </a:rPr>
              <a:t>Ajootian</a:t>
            </a:r>
            <a:r>
              <a:rPr lang="pt-BR" sz="2200" dirty="0">
                <a:solidFill>
                  <a:schemeClr val="tx1"/>
                </a:solidFill>
              </a:rPr>
              <a:t> (2004), Hermafrodito fora representado de quatro maneiras principais: Hermafrodito sozinha, nua ou seminua; Hermafrodito sozinha vestida; Hermafrodito dormindo e Hermafrodito na presença de outros/as.</a:t>
            </a:r>
          </a:p>
          <a:p>
            <a:r>
              <a:rPr lang="pt-BR" sz="2200" dirty="0">
                <a:solidFill>
                  <a:schemeClr val="tx1"/>
                </a:solidFill>
              </a:rPr>
              <a:t>A fusão dos gêneros masculino e feminino fazia de Hermafrodito a guardiã da fertilidade humana.</a:t>
            </a:r>
          </a:p>
          <a:p>
            <a:endParaRPr lang="pt-BR" dirty="0"/>
          </a:p>
        </p:txBody>
      </p:sp>
    </p:spTree>
    <p:extLst>
      <p:ext uri="{BB962C8B-B14F-4D97-AF65-F5344CB8AC3E}">
        <p14:creationId xmlns:p14="http://schemas.microsoft.com/office/powerpoint/2010/main" val="72365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83491" y="3244642"/>
            <a:ext cx="11351491" cy="3848879"/>
          </a:xfrm>
        </p:spPr>
        <p:txBody>
          <a:bodyPr/>
          <a:lstStyle/>
          <a:p>
            <a:r>
              <a:rPr lang="pt-BR" sz="2000" dirty="0" smtClean="0"/>
              <a:t>Uma escultura grega em bron­ze, provavelmente do século II a.C. serviu de modelo para alguns artistas romanos, sendo que “três cópias em mármore da época roma­na chegaram até nossa era. A mais conheci­da foi encontrada nas ruínas das termas de Diocleciano e hoje se encontra no museu do Louvre. O corpo é inspirado nas representações de Vênus” (</a:t>
            </a:r>
            <a:r>
              <a:rPr lang="pt-BR" sz="2000" dirty="0" err="1" smtClean="0"/>
              <a:t>Anchyses</a:t>
            </a:r>
            <a:r>
              <a:rPr lang="pt-BR" sz="2000" dirty="0" smtClean="0"/>
              <a:t> Jobim LOPES, 2017, p. 62), porém com um pênis. Em tamanho natural, a personagem repousa delicadamente sobre um colchão esculpido pelo artista italiano </a:t>
            </a:r>
            <a:r>
              <a:rPr lang="pt-BR" sz="2000" dirty="0" smtClean="0">
                <a:hlinkClick r:id="rId2" tooltip="Gian Lorenzo Bernini"/>
              </a:rPr>
              <a:t>Gian Lorenzo </a:t>
            </a:r>
            <a:r>
              <a:rPr lang="pt-BR" sz="2000" dirty="0" err="1" smtClean="0">
                <a:hlinkClick r:id="rId2" tooltip="Gian Lorenzo Bernini"/>
              </a:rPr>
              <a:t>Bernini</a:t>
            </a:r>
            <a:r>
              <a:rPr lang="pt-BR" sz="2000" dirty="0" smtClean="0"/>
              <a:t> em 1620.</a:t>
            </a:r>
          </a:p>
          <a:p>
            <a:r>
              <a:rPr lang="pt-BR" sz="2000" dirty="0" smtClean="0"/>
              <a:t>Quando a escultura foi descoberta em </a:t>
            </a:r>
            <a:r>
              <a:rPr lang="pt-BR" sz="2000" i="1" dirty="0" smtClean="0">
                <a:hlinkClick r:id="rId3" tooltip="Santa Maria della Vittoria"/>
              </a:rPr>
              <a:t>Santa Maria </a:t>
            </a:r>
            <a:r>
              <a:rPr lang="pt-BR" sz="2000" i="1" dirty="0" err="1" smtClean="0">
                <a:hlinkClick r:id="rId3" tooltip="Santa Maria della Vittoria"/>
              </a:rPr>
              <a:t>della</a:t>
            </a:r>
            <a:r>
              <a:rPr lang="pt-BR" sz="2000" i="1" dirty="0" smtClean="0">
                <a:hlinkClick r:id="rId3" tooltip="Santa Maria della Vittoria"/>
              </a:rPr>
              <a:t> </a:t>
            </a:r>
            <a:r>
              <a:rPr lang="pt-BR" sz="2000" i="1" dirty="0" err="1" smtClean="0">
                <a:hlinkClick r:id="rId3" tooltip="Santa Maria della Vittoria"/>
              </a:rPr>
              <a:t>Vittoria</a:t>
            </a:r>
            <a:r>
              <a:rPr lang="pt-BR" sz="2000" dirty="0" smtClean="0"/>
              <a:t>, em </a:t>
            </a:r>
            <a:r>
              <a:rPr lang="pt-BR" sz="2000" dirty="0" smtClean="0">
                <a:hlinkClick r:id="rId4" tooltip="Roma"/>
              </a:rPr>
              <a:t>Roma</a:t>
            </a:r>
            <a:r>
              <a:rPr lang="pt-BR" sz="2000" dirty="0" smtClean="0"/>
              <a:t>, foi imediatamente reivindicada pelo </a:t>
            </a:r>
            <a:r>
              <a:rPr lang="pt-BR" sz="2000" dirty="0" smtClean="0">
                <a:hlinkClick r:id="rId5" tooltip="Cardeal"/>
              </a:rPr>
              <a:t>cardeal</a:t>
            </a:r>
            <a:r>
              <a:rPr lang="pt-BR" sz="2000" dirty="0" smtClean="0"/>
              <a:t> </a:t>
            </a:r>
            <a:r>
              <a:rPr lang="pt-BR" sz="2000" dirty="0" smtClean="0">
                <a:hlinkClick r:id="rId6" tooltip="Scipione Borghese"/>
              </a:rPr>
              <a:t>Scipione </a:t>
            </a:r>
            <a:r>
              <a:rPr lang="pt-BR" sz="2000" dirty="0" err="1" smtClean="0">
                <a:hlinkClick r:id="rId6" tooltip="Scipione Borghese"/>
              </a:rPr>
              <a:t>Borghese</a:t>
            </a:r>
            <a:r>
              <a:rPr lang="pt-BR" sz="2000" dirty="0" smtClean="0"/>
              <a:t> e desde então passou a fazer parte de sua coleção particular. As termas de Diocleciano foram construídas entre os anos 298 e 306.</a:t>
            </a:r>
          </a:p>
          <a:p>
            <a:endParaRPr lang="pt-BR" dirty="0"/>
          </a:p>
        </p:txBody>
      </p:sp>
      <p:pic>
        <p:nvPicPr>
          <p:cNvPr id="4" name="Imagem 3"/>
          <p:cNvPicPr>
            <a:picLocks noChangeAspect="1"/>
          </p:cNvPicPr>
          <p:nvPr/>
        </p:nvPicPr>
        <p:blipFill>
          <a:blip r:embed="rId7"/>
          <a:stretch>
            <a:fillRect/>
          </a:stretch>
        </p:blipFill>
        <p:spPr>
          <a:xfrm>
            <a:off x="92909" y="0"/>
            <a:ext cx="6590215" cy="3140364"/>
          </a:xfrm>
          <a:prstGeom prst="rect">
            <a:avLst/>
          </a:prstGeom>
        </p:spPr>
      </p:pic>
    </p:spTree>
    <p:extLst>
      <p:ext uri="{BB962C8B-B14F-4D97-AF65-F5344CB8AC3E}">
        <p14:creationId xmlns:p14="http://schemas.microsoft.com/office/powerpoint/2010/main" val="205389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5641" y="127941"/>
            <a:ext cx="7202760" cy="1280890"/>
          </a:xfrm>
        </p:spPr>
        <p:txBody>
          <a:bodyPr/>
          <a:lstStyle/>
          <a:p>
            <a:r>
              <a:rPr lang="pt-BR" dirty="0" smtClean="0"/>
              <a:t>Eu posso falar por mim mesma!</a:t>
            </a:r>
            <a:endParaRPr lang="pt-BR" dirty="0"/>
          </a:p>
        </p:txBody>
      </p:sp>
      <p:sp>
        <p:nvSpPr>
          <p:cNvPr id="3" name="Espaço Reservado para Conteúdo 2"/>
          <p:cNvSpPr>
            <a:spLocks noGrp="1"/>
          </p:cNvSpPr>
          <p:nvPr>
            <p:ph idx="1"/>
          </p:nvPr>
        </p:nvSpPr>
        <p:spPr>
          <a:xfrm>
            <a:off x="5015880" y="1383349"/>
            <a:ext cx="5441808" cy="5077544"/>
          </a:xfrm>
        </p:spPr>
        <p:txBody>
          <a:bodyPr>
            <a:normAutofit/>
          </a:bodyPr>
          <a:lstStyle/>
          <a:p>
            <a:r>
              <a:rPr lang="pt-BR" sz="2400" dirty="0"/>
              <a:t>A Teoria Selvagem tende a sobrepor a um certo referencial canônico uma multiplicidade de referências estranhas ao cânone (Jack </a:t>
            </a:r>
            <a:r>
              <a:rPr lang="pt-BR" sz="2400" dirty="0" err="1"/>
              <a:t>Halberstam</a:t>
            </a:r>
            <a:r>
              <a:rPr lang="pt-BR" sz="2400" dirty="0"/>
              <a:t>, 2013);</a:t>
            </a:r>
          </a:p>
          <a:p>
            <a:r>
              <a:rPr lang="pt-BR" sz="2400" dirty="0"/>
              <a:t>A Teoria Selvagem é embalada por séries de descontinuidades (Jota MOMBAÇA, 2016);</a:t>
            </a:r>
          </a:p>
          <a:p>
            <a:r>
              <a:rPr lang="pt-BR" sz="2400" dirty="0"/>
              <a:t>A Teoria Selvagem possibilita romper com o “silêncio subalterno” (Fabiane BORGES; </a:t>
            </a:r>
            <a:r>
              <a:rPr lang="pt-BR" sz="2400" dirty="0" err="1"/>
              <a:t>Hilan</a:t>
            </a:r>
            <a:r>
              <a:rPr lang="pt-BR" sz="2400" dirty="0"/>
              <a:t> BENSUSAN, 2010).</a:t>
            </a:r>
          </a:p>
        </p:txBody>
      </p:sp>
      <p:pic>
        <p:nvPicPr>
          <p:cNvPr id="5" name="Imagem 4"/>
          <p:cNvPicPr>
            <a:picLocks noChangeAspect="1"/>
          </p:cNvPicPr>
          <p:nvPr/>
        </p:nvPicPr>
        <p:blipFill>
          <a:blip r:embed="rId2"/>
          <a:stretch>
            <a:fillRect/>
          </a:stretch>
        </p:blipFill>
        <p:spPr>
          <a:xfrm>
            <a:off x="1244601" y="1556958"/>
            <a:ext cx="3653814" cy="4832169"/>
          </a:xfrm>
          <a:prstGeom prst="rect">
            <a:avLst/>
          </a:prstGeom>
        </p:spPr>
      </p:pic>
    </p:spTree>
    <p:extLst>
      <p:ext uri="{BB962C8B-B14F-4D97-AF65-F5344CB8AC3E}">
        <p14:creationId xmlns:p14="http://schemas.microsoft.com/office/powerpoint/2010/main" val="3211561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97381" y="321617"/>
            <a:ext cx="7154285" cy="798291"/>
          </a:xfrm>
        </p:spPr>
        <p:txBody>
          <a:bodyPr/>
          <a:lstStyle/>
          <a:p>
            <a:r>
              <a:rPr lang="pt-BR" dirty="0" smtClean="0"/>
              <a:t>Símbolo de Fertilidade</a:t>
            </a:r>
            <a:endParaRPr lang="pt-BR" dirty="0"/>
          </a:p>
        </p:txBody>
      </p:sp>
      <p:sp>
        <p:nvSpPr>
          <p:cNvPr id="3" name="Espaço Reservado para Conteúdo 2"/>
          <p:cNvSpPr>
            <a:spLocks noGrp="1"/>
          </p:cNvSpPr>
          <p:nvPr>
            <p:ph idx="1"/>
          </p:nvPr>
        </p:nvSpPr>
        <p:spPr>
          <a:xfrm>
            <a:off x="3048001" y="1119908"/>
            <a:ext cx="8940800" cy="4627418"/>
          </a:xfrm>
        </p:spPr>
        <p:txBody>
          <a:bodyPr>
            <a:normAutofit lnSpcReduction="10000"/>
          </a:bodyPr>
          <a:lstStyle/>
          <a:p>
            <a:r>
              <a:rPr lang="pt-BR" sz="2200" dirty="0"/>
              <a:t>Os seios eram considerados símbolos de fertilidade, remetendo à amamentação, vinculados à potência vital feminina. Da mesma maneira, o pênis estava associado à fertilidade, fazendo referências explícitas à cópula, tendo assim, uma conotação extremamente positiva e religiosa (SANFELICE, 2013).</a:t>
            </a:r>
          </a:p>
          <a:p>
            <a:r>
              <a:rPr lang="pt-BR" sz="2200" dirty="0"/>
              <a:t>Por esse motivo imagens de Hermafrodito foram encontradas numa série de contextos e em diversos ambientes, tanto em forma de escultura quanto de pintura. Hermafroditos estavam presentes nas entradas das casas, como exemplo há pinturas e uma escultura encontradas na entrada da Casa dos </a:t>
            </a:r>
            <a:r>
              <a:rPr lang="pt-BR" sz="2200" dirty="0" err="1"/>
              <a:t>Vetti</a:t>
            </a:r>
            <a:r>
              <a:rPr lang="pt-BR" sz="2200" dirty="0"/>
              <a:t> e na sala principal da Casa do Centenário (SANFELICE, 2013), na cidade de Pompéia, soterrada pelo vulcão Vesúvio no ano 79 da era cristã.</a:t>
            </a:r>
          </a:p>
          <a:p>
            <a:endParaRPr lang="pt-BR" dirty="0"/>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l="23142" r="17205" b="3865"/>
          <a:stretch/>
        </p:blipFill>
        <p:spPr>
          <a:xfrm>
            <a:off x="184727" y="0"/>
            <a:ext cx="2863273" cy="6492103"/>
          </a:xfrm>
          <a:prstGeom prst="rect">
            <a:avLst/>
          </a:prstGeom>
        </p:spPr>
      </p:pic>
      <p:sp>
        <p:nvSpPr>
          <p:cNvPr id="5" name="Retângulo 4"/>
          <p:cNvSpPr/>
          <p:nvPr/>
        </p:nvSpPr>
        <p:spPr>
          <a:xfrm>
            <a:off x="3297381" y="5968993"/>
            <a:ext cx="6816290" cy="646331"/>
          </a:xfrm>
          <a:prstGeom prst="rect">
            <a:avLst/>
          </a:prstGeom>
        </p:spPr>
        <p:txBody>
          <a:bodyPr wrap="none">
            <a:spAutoFit/>
          </a:bodyPr>
          <a:lstStyle/>
          <a:p>
            <a:r>
              <a:rPr lang="pt-BR" dirty="0" smtClean="0"/>
              <a:t>O </a:t>
            </a:r>
            <a:r>
              <a:rPr lang="pt-BR" dirty="0"/>
              <a:t>Hermafrodita </a:t>
            </a:r>
            <a:r>
              <a:rPr lang="pt-BR" dirty="0" err="1"/>
              <a:t>Marazin</a:t>
            </a:r>
            <a:r>
              <a:rPr lang="pt-BR" dirty="0"/>
              <a:t> ou O Gênio em Eterno </a:t>
            </a:r>
            <a:r>
              <a:rPr lang="pt-BR" dirty="0" smtClean="0"/>
              <a:t>Descanso,</a:t>
            </a:r>
          </a:p>
          <a:p>
            <a:r>
              <a:rPr lang="pt-BR" dirty="0" smtClean="0"/>
              <a:t>Mármore, Séc. III</a:t>
            </a:r>
            <a:endParaRPr lang="pt-BR" dirty="0"/>
          </a:p>
        </p:txBody>
      </p:sp>
    </p:spTree>
    <p:extLst>
      <p:ext uri="{BB962C8B-B14F-4D97-AF65-F5344CB8AC3E}">
        <p14:creationId xmlns:p14="http://schemas.microsoft.com/office/powerpoint/2010/main" val="322973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75723" y="125760"/>
            <a:ext cx="6633984" cy="1143000"/>
          </a:xfrm>
        </p:spPr>
        <p:txBody>
          <a:bodyPr/>
          <a:lstStyle/>
          <a:p>
            <a:r>
              <a:rPr lang="pt-BR" b="1" dirty="0" smtClean="0"/>
              <a:t>Andróginos</a:t>
            </a:r>
            <a:endParaRPr lang="pt-BR" b="1" dirty="0"/>
          </a:p>
        </p:txBody>
      </p:sp>
      <p:sp>
        <p:nvSpPr>
          <p:cNvPr id="3" name="Espaço Reservado para Conteúdo 2"/>
          <p:cNvSpPr>
            <a:spLocks noGrp="1"/>
          </p:cNvSpPr>
          <p:nvPr>
            <p:ph idx="1"/>
          </p:nvPr>
        </p:nvSpPr>
        <p:spPr>
          <a:xfrm>
            <a:off x="6095999" y="1268760"/>
            <a:ext cx="5865091" cy="5195664"/>
          </a:xfrm>
        </p:spPr>
        <p:txBody>
          <a:bodyPr>
            <a:normAutofit/>
          </a:bodyPr>
          <a:lstStyle/>
          <a:p>
            <a:r>
              <a:rPr lang="pt-BR" sz="3200" dirty="0"/>
              <a:t>Seres com duas genitálias, extremamente poderosos, a ponto de provocarem o temor de </a:t>
            </a:r>
            <a:r>
              <a:rPr lang="pt-BR" sz="3200" dirty="0" smtClean="0"/>
              <a:t>Zeus.</a:t>
            </a:r>
            <a:endParaRPr lang="pt-BR" sz="3200" dirty="0"/>
          </a:p>
        </p:txBody>
      </p:sp>
      <p:pic>
        <p:nvPicPr>
          <p:cNvPr id="4" name="Imagem 3" descr="http://homofobiabasta.files.wordpress.com/2011/06/abf383faebd6fc576b877de845f8cb92.jpeg?w=300">
            <a:hlinkClick r:id="rId3"/>
          </p:cNvPr>
          <p:cNvPicPr/>
          <p:nvPr/>
        </p:nvPicPr>
        <p:blipFill rotWithShape="1">
          <a:blip r:embed="rId4" cstate="print"/>
          <a:srcRect l="2264" t="1121"/>
          <a:stretch/>
        </p:blipFill>
        <p:spPr bwMode="auto">
          <a:xfrm>
            <a:off x="462587" y="614987"/>
            <a:ext cx="5118059" cy="5225339"/>
          </a:xfrm>
          <a:prstGeom prst="rect">
            <a:avLst/>
          </a:prstGeom>
          <a:noFill/>
          <a:ln w="9525">
            <a:noFill/>
            <a:miter lim="800000"/>
            <a:headEnd/>
            <a:tailEnd/>
          </a:ln>
        </p:spPr>
      </p:pic>
      <p:sp>
        <p:nvSpPr>
          <p:cNvPr id="5" name="CaixaDeTexto 4"/>
          <p:cNvSpPr txBox="1"/>
          <p:nvPr/>
        </p:nvSpPr>
        <p:spPr>
          <a:xfrm>
            <a:off x="1267770" y="5984342"/>
            <a:ext cx="3507692" cy="369332"/>
          </a:xfrm>
          <a:prstGeom prst="rect">
            <a:avLst/>
          </a:prstGeom>
          <a:noFill/>
        </p:spPr>
        <p:txBody>
          <a:bodyPr wrap="none" rtlCol="0">
            <a:spAutoFit/>
          </a:bodyPr>
          <a:lstStyle/>
          <a:p>
            <a:r>
              <a:rPr lang="pt-BR" dirty="0"/>
              <a:t>Andrógino, Hermes e Afrodite</a:t>
            </a:r>
          </a:p>
        </p:txBody>
      </p:sp>
    </p:spTree>
    <p:extLst>
      <p:ext uri="{BB962C8B-B14F-4D97-AF65-F5344CB8AC3E}">
        <p14:creationId xmlns:p14="http://schemas.microsoft.com/office/powerpoint/2010/main" val="878273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39267" y="624110"/>
            <a:ext cx="6365345" cy="1280890"/>
          </a:xfrm>
        </p:spPr>
        <p:txBody>
          <a:bodyPr/>
          <a:lstStyle/>
          <a:p>
            <a:r>
              <a:rPr lang="pt-BR" b="1" dirty="0" smtClean="0"/>
              <a:t>Divindades trans asiáticas</a:t>
            </a:r>
            <a:endParaRPr lang="pt-BR" b="1" dirty="0"/>
          </a:p>
        </p:txBody>
      </p:sp>
      <p:sp>
        <p:nvSpPr>
          <p:cNvPr id="3" name="Espaço Reservado para Conteúdo 2"/>
          <p:cNvSpPr>
            <a:spLocks noGrp="1"/>
          </p:cNvSpPr>
          <p:nvPr>
            <p:ph idx="1"/>
          </p:nvPr>
        </p:nvSpPr>
        <p:spPr>
          <a:xfrm>
            <a:off x="5015880" y="1447800"/>
            <a:ext cx="6312520" cy="4800600"/>
          </a:xfrm>
        </p:spPr>
        <p:txBody>
          <a:bodyPr>
            <a:noAutofit/>
          </a:bodyPr>
          <a:lstStyle/>
          <a:p>
            <a:pPr fontAlgn="base"/>
            <a:r>
              <a:rPr lang="pt-BR" sz="2400" dirty="0"/>
              <a:t>Divindade tibetana é caracterizada pela fluidez de gênero, sendo representada tanto sob a forma masculina, com bigodes e armas, quanto sob a forma de uma bela mulher, usando vestido.</a:t>
            </a:r>
          </a:p>
          <a:p>
            <a:r>
              <a:rPr lang="pt-BR" sz="2400" dirty="0"/>
              <a:t>O professor, doutor e teólogo Patrick </a:t>
            </a:r>
            <a:r>
              <a:rPr lang="pt-BR" sz="2400" dirty="0" err="1"/>
              <a:t>Cheng</a:t>
            </a:r>
            <a:r>
              <a:rPr lang="pt-BR" sz="2400" dirty="0"/>
              <a:t> afirma que o culto de </a:t>
            </a:r>
            <a:r>
              <a:rPr lang="pt-BR" sz="2400" dirty="0" err="1"/>
              <a:t>Kuan</a:t>
            </a:r>
            <a:r>
              <a:rPr lang="pt-BR" sz="2400" dirty="0"/>
              <a:t> Yin (o aspecto chinês e feminino de </a:t>
            </a:r>
            <a:r>
              <a:rPr lang="pt-BR" sz="2400" dirty="0" err="1"/>
              <a:t>Avalokiteshvara</a:t>
            </a:r>
            <a:r>
              <a:rPr lang="pt-BR" sz="2400" dirty="0"/>
              <a:t>) tem sido abraçado por pessoas LGBT ao longo dos séculos na Ásia como um espelho que reflete essa fluidez de gênero e orientação sexual.</a:t>
            </a:r>
          </a:p>
        </p:txBody>
      </p:sp>
      <p:pic>
        <p:nvPicPr>
          <p:cNvPr id="79874" name="Picture 2" descr="http://www.ibps.pt/wp-content/uploads/2014/03/avalokiteshvara1.jpg"/>
          <p:cNvPicPr>
            <a:picLocks noChangeAspect="1" noChangeArrowheads="1"/>
          </p:cNvPicPr>
          <p:nvPr/>
        </p:nvPicPr>
        <p:blipFill>
          <a:blip r:embed="rId2" cstate="print"/>
          <a:srcRect/>
          <a:stretch>
            <a:fillRect/>
          </a:stretch>
        </p:blipFill>
        <p:spPr bwMode="auto">
          <a:xfrm>
            <a:off x="831320" y="1575681"/>
            <a:ext cx="4008348" cy="5282319"/>
          </a:xfrm>
          <a:prstGeom prst="rect">
            <a:avLst/>
          </a:prstGeom>
          <a:noFill/>
        </p:spPr>
      </p:pic>
    </p:spTree>
    <p:extLst>
      <p:ext uri="{BB962C8B-B14F-4D97-AF65-F5344CB8AC3E}">
        <p14:creationId xmlns:p14="http://schemas.microsoft.com/office/powerpoint/2010/main" val="24015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2114872" y="5196344"/>
            <a:ext cx="8229600" cy="1856391"/>
          </a:xfrm>
        </p:spPr>
        <p:txBody>
          <a:bodyPr>
            <a:normAutofit/>
          </a:bodyPr>
          <a:lstStyle/>
          <a:p>
            <a:pPr marL="0" indent="0" algn="ctr">
              <a:buNone/>
            </a:pPr>
            <a:r>
              <a:rPr lang="pt-BR" sz="2400" b="1" dirty="0" smtClean="0"/>
              <a:t>Ardhanarishvara</a:t>
            </a:r>
            <a:r>
              <a:rPr lang="pt-BR" sz="2400" dirty="0"/>
              <a:t>, fusão de Shiva e de sua companheira Parvati, R</a:t>
            </a:r>
            <a:r>
              <a:rPr lang="pt-BR" sz="2400" dirty="0" smtClean="0"/>
              <a:t>epresenta </a:t>
            </a:r>
            <a:r>
              <a:rPr lang="pt-BR" sz="2400" dirty="0"/>
              <a:t>a união entre os dois gêneros. Simboliza o início de tudo.</a:t>
            </a:r>
          </a:p>
        </p:txBody>
      </p:sp>
      <p:pic>
        <p:nvPicPr>
          <p:cNvPr id="2050" name="Picture 2" descr="http://www.leticialanz.org/wrdp/wp-content/uploads/2011/09/ardhanarishvara_020.jpg"/>
          <p:cNvPicPr>
            <a:picLocks noChangeAspect="1" noChangeArrowheads="1"/>
          </p:cNvPicPr>
          <p:nvPr/>
        </p:nvPicPr>
        <p:blipFill>
          <a:blip r:embed="rId2" cstate="print"/>
          <a:srcRect/>
          <a:stretch>
            <a:fillRect/>
          </a:stretch>
        </p:blipFill>
        <p:spPr bwMode="auto">
          <a:xfrm>
            <a:off x="2472267" y="1"/>
            <a:ext cx="3288895" cy="4817538"/>
          </a:xfrm>
          <a:prstGeom prst="rect">
            <a:avLst/>
          </a:prstGeom>
          <a:noFill/>
        </p:spPr>
      </p:pic>
      <p:pic>
        <p:nvPicPr>
          <p:cNvPr id="2052" name="Picture 4" descr="http://nithyanandaforever.webs.com/God_marriage_AS.jpg"/>
          <p:cNvPicPr>
            <a:picLocks noChangeAspect="1" noChangeArrowheads="1"/>
          </p:cNvPicPr>
          <p:nvPr/>
        </p:nvPicPr>
        <p:blipFill>
          <a:blip r:embed="rId3" cstate="print"/>
          <a:srcRect/>
          <a:stretch>
            <a:fillRect/>
          </a:stretch>
        </p:blipFill>
        <p:spPr bwMode="auto">
          <a:xfrm>
            <a:off x="6023992" y="-1"/>
            <a:ext cx="3348608" cy="4818141"/>
          </a:xfrm>
          <a:prstGeom prst="rect">
            <a:avLst/>
          </a:prstGeom>
          <a:noFill/>
        </p:spPr>
      </p:pic>
    </p:spTree>
    <p:extLst>
      <p:ext uri="{BB962C8B-B14F-4D97-AF65-F5344CB8AC3E}">
        <p14:creationId xmlns:p14="http://schemas.microsoft.com/office/powerpoint/2010/main" val="377398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1854" y="781128"/>
            <a:ext cx="7532976" cy="1280890"/>
          </a:xfrm>
        </p:spPr>
        <p:txBody>
          <a:bodyPr/>
          <a:lstStyle/>
          <a:p>
            <a:r>
              <a:rPr lang="pt-BR" b="1" dirty="0">
                <a:solidFill>
                  <a:srgbClr val="7030A0"/>
                </a:solidFill>
              </a:rPr>
              <a:t>Ardhanarishvara</a:t>
            </a:r>
            <a:endParaRPr lang="pt-BR" dirty="0">
              <a:solidFill>
                <a:srgbClr val="7030A0"/>
              </a:solidFill>
            </a:endParaRPr>
          </a:p>
        </p:txBody>
      </p:sp>
      <p:sp>
        <p:nvSpPr>
          <p:cNvPr id="3" name="Espaço Reservado para Conteúdo 2"/>
          <p:cNvSpPr>
            <a:spLocks noGrp="1"/>
          </p:cNvSpPr>
          <p:nvPr>
            <p:ph idx="1"/>
          </p:nvPr>
        </p:nvSpPr>
        <p:spPr>
          <a:xfrm>
            <a:off x="4331855" y="1738796"/>
            <a:ext cx="7666182" cy="3777622"/>
          </a:xfrm>
        </p:spPr>
        <p:txBody>
          <a:bodyPr>
            <a:noAutofit/>
          </a:bodyPr>
          <a:lstStyle/>
          <a:p>
            <a:r>
              <a:rPr lang="pt-BR" sz="2400" dirty="0"/>
              <a:t>Essa divindade foi retratada exaustivamente, em desenhos, pinturas, tapeçarias e principalmente esculturas, expostas em templos e espaços públicos. </a:t>
            </a:r>
          </a:p>
          <a:p>
            <a:r>
              <a:rPr lang="pt-BR" sz="2400" dirty="0"/>
              <a:t>Para os Hindus a arte “é um encontro de dois polos, o humano e o divino. Assim, as representações esculturais dos deuses tinham funções teológicas e narrativas” (Joachim ANDRADE, 2006, p. 7</a:t>
            </a:r>
            <a:r>
              <a:rPr lang="pt-BR" sz="2400" dirty="0" smtClean="0"/>
              <a:t>).</a:t>
            </a:r>
          </a:p>
          <a:p>
            <a:r>
              <a:rPr lang="pt-BR" sz="2400" dirty="0" smtClean="0"/>
              <a:t>A </a:t>
            </a:r>
            <a:r>
              <a:rPr lang="pt-BR" sz="2400" dirty="0"/>
              <a:t>arte, além de agradar os olhos, devia, inevitavelmente, agradar o espírito</a:t>
            </a:r>
            <a:r>
              <a:rPr lang="pt-BR" sz="2400" dirty="0" smtClean="0"/>
              <a:t>.</a:t>
            </a:r>
            <a:endParaRPr lang="pt-BR" sz="2400" dirty="0"/>
          </a:p>
        </p:txBody>
      </p:sp>
      <p:pic>
        <p:nvPicPr>
          <p:cNvPr id="4" name="Imagem 3"/>
          <p:cNvPicPr>
            <a:picLocks noChangeAspect="1"/>
          </p:cNvPicPr>
          <p:nvPr/>
        </p:nvPicPr>
        <p:blipFill>
          <a:blip r:embed="rId2"/>
          <a:stretch>
            <a:fillRect/>
          </a:stretch>
        </p:blipFill>
        <p:spPr>
          <a:xfrm>
            <a:off x="518777" y="0"/>
            <a:ext cx="2875652" cy="5578764"/>
          </a:xfrm>
          <a:prstGeom prst="rect">
            <a:avLst/>
          </a:prstGeom>
        </p:spPr>
      </p:pic>
      <p:sp>
        <p:nvSpPr>
          <p:cNvPr id="5" name="Retângulo 4"/>
          <p:cNvSpPr/>
          <p:nvPr/>
        </p:nvSpPr>
        <p:spPr>
          <a:xfrm>
            <a:off x="263305" y="5673544"/>
            <a:ext cx="3643680" cy="523220"/>
          </a:xfrm>
          <a:prstGeom prst="rect">
            <a:avLst/>
          </a:prstGeom>
        </p:spPr>
        <p:txBody>
          <a:bodyPr wrap="square">
            <a:spAutoFit/>
          </a:bodyPr>
          <a:lstStyle/>
          <a:p>
            <a:pPr algn="ctr"/>
            <a:r>
              <a:rPr lang="pt-BR" sz="1400" dirty="0">
                <a:latin typeface="Times New Roman" panose="02020603050405020304" pitchFamily="18" charset="0"/>
                <a:ea typeface="Calibri" panose="020F0502020204030204" pitchFamily="34" charset="0"/>
              </a:rPr>
              <a:t>ARDHANARISHVARA, SÉCULO </a:t>
            </a:r>
            <a:r>
              <a:rPr lang="pt-BR" sz="1400" dirty="0" smtClean="0">
                <a:latin typeface="Times New Roman" panose="02020603050405020304" pitchFamily="18" charset="0"/>
                <a:ea typeface="Calibri" panose="020F0502020204030204" pitchFamily="34" charset="0"/>
              </a:rPr>
              <a:t>VI,</a:t>
            </a:r>
          </a:p>
          <a:p>
            <a:pPr algn="ctr"/>
            <a:r>
              <a:rPr lang="pt-BR" sz="1400" dirty="0" smtClean="0">
                <a:latin typeface="Times New Roman" panose="02020603050405020304" pitchFamily="18" charset="0"/>
                <a:ea typeface="Calibri" panose="020F0502020204030204" pitchFamily="34" charset="0"/>
              </a:rPr>
              <a:t>MUSEU </a:t>
            </a:r>
            <a:r>
              <a:rPr lang="pt-BR" sz="1400" dirty="0">
                <a:latin typeface="Times New Roman" panose="02020603050405020304" pitchFamily="18" charset="0"/>
                <a:ea typeface="Calibri" panose="020F0502020204030204" pitchFamily="34" charset="0"/>
              </a:rPr>
              <a:t>DO GOVERNO, RAJASTÃO, ÍNDIA</a:t>
            </a:r>
            <a:endParaRPr lang="pt-BR" sz="1400" dirty="0"/>
          </a:p>
        </p:txBody>
      </p:sp>
    </p:spTree>
    <p:extLst>
      <p:ext uri="{BB962C8B-B14F-4D97-AF65-F5344CB8AC3E}">
        <p14:creationId xmlns:p14="http://schemas.microsoft.com/office/powerpoint/2010/main" val="1424152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430148"/>
            <a:ext cx="9506711" cy="1280890"/>
          </a:xfrm>
        </p:spPr>
        <p:txBody>
          <a:bodyPr/>
          <a:lstStyle/>
          <a:p>
            <a:r>
              <a:rPr lang="pt-BR" b="1" dirty="0" smtClean="0"/>
              <a:t>Travesti de carne e osso nas artes visuais</a:t>
            </a:r>
            <a:endParaRPr lang="pt-BR" b="1" dirty="0"/>
          </a:p>
        </p:txBody>
      </p:sp>
      <p:sp>
        <p:nvSpPr>
          <p:cNvPr id="3" name="Espaço Reservado para Conteúdo 2"/>
          <p:cNvSpPr>
            <a:spLocks noGrp="1"/>
          </p:cNvSpPr>
          <p:nvPr>
            <p:ph idx="1"/>
          </p:nvPr>
        </p:nvSpPr>
        <p:spPr>
          <a:xfrm>
            <a:off x="4858326" y="1505527"/>
            <a:ext cx="7093529" cy="5352473"/>
          </a:xfrm>
        </p:spPr>
        <p:txBody>
          <a:bodyPr>
            <a:normAutofit lnSpcReduction="10000"/>
          </a:bodyPr>
          <a:lstStyle/>
          <a:p>
            <a:r>
              <a:rPr lang="pt-BR" sz="2200" dirty="0"/>
              <a:t>Gradualmente o corpo trans vai se distanciando do sagrado e do mitológico e, como bem explicou Michel Foucault (1982), passa a ser inscrito no campo da </a:t>
            </a:r>
            <a:r>
              <a:rPr lang="pt-BR" sz="2200" dirty="0" err="1"/>
              <a:t>monstrificação</a:t>
            </a:r>
            <a:r>
              <a:rPr lang="pt-BR" sz="2200" dirty="0"/>
              <a:t>, do patológico e principalmente do obsceno, do pecado, do exótico e da criminalidade.</a:t>
            </a:r>
          </a:p>
          <a:p>
            <a:r>
              <a:rPr lang="pt-BR" sz="2200" dirty="0"/>
              <a:t>A igreja católica, que se colocava como a representante absoluta do cristianismo interferia na produção artística e estabelecia regras rígidas de representação. A arte, então, deveria contribuir para a edificação moral da sociedade e o artista produzir imagens onde se poderia “distinguir claramente os sexos e não confundir o homem com a mulher” (Nicolau SEVICENKO, 1996, p. 121).</a:t>
            </a:r>
          </a:p>
          <a:p>
            <a:endParaRPr lang="pt-BR" dirty="0"/>
          </a:p>
        </p:txBody>
      </p:sp>
      <p:pic>
        <p:nvPicPr>
          <p:cNvPr id="4" name="Imagem 3"/>
          <p:cNvPicPr>
            <a:picLocks noChangeAspect="1"/>
          </p:cNvPicPr>
          <p:nvPr/>
        </p:nvPicPr>
        <p:blipFill>
          <a:blip r:embed="rId2"/>
          <a:stretch>
            <a:fillRect/>
          </a:stretch>
        </p:blipFill>
        <p:spPr>
          <a:xfrm>
            <a:off x="711200" y="1589667"/>
            <a:ext cx="3589427" cy="4087646"/>
          </a:xfrm>
          <a:prstGeom prst="rect">
            <a:avLst/>
          </a:prstGeom>
        </p:spPr>
      </p:pic>
      <p:sp>
        <p:nvSpPr>
          <p:cNvPr id="6" name="Retângulo 5"/>
          <p:cNvSpPr/>
          <p:nvPr/>
        </p:nvSpPr>
        <p:spPr>
          <a:xfrm>
            <a:off x="461818" y="5884690"/>
            <a:ext cx="3949645" cy="523220"/>
          </a:xfrm>
          <a:prstGeom prst="rect">
            <a:avLst/>
          </a:prstGeom>
        </p:spPr>
        <p:txBody>
          <a:bodyPr wrap="square">
            <a:spAutoFit/>
          </a:bodyPr>
          <a:lstStyle/>
          <a:p>
            <a:pPr algn="ctr"/>
            <a:r>
              <a:rPr lang="pt-BR" sz="1400" dirty="0"/>
              <a:t>CARAVAGGIO, JOVEM </a:t>
            </a:r>
            <a:r>
              <a:rPr lang="pt-BR" sz="1400" dirty="0" smtClean="0"/>
              <a:t>BACO,</a:t>
            </a:r>
          </a:p>
          <a:p>
            <a:pPr algn="ctr"/>
            <a:r>
              <a:rPr lang="pt-BR" sz="1400" dirty="0" smtClean="0"/>
              <a:t>ÓLEO </a:t>
            </a:r>
            <a:r>
              <a:rPr lang="pt-BR" sz="1400" dirty="0"/>
              <a:t>SOBRE TELA, 1595</a:t>
            </a:r>
          </a:p>
        </p:txBody>
      </p:sp>
    </p:spTree>
    <p:extLst>
      <p:ext uri="{BB962C8B-B14F-4D97-AF65-F5344CB8AC3E}">
        <p14:creationId xmlns:p14="http://schemas.microsoft.com/office/powerpoint/2010/main" val="353488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23471" y="356256"/>
            <a:ext cx="8911687" cy="1280890"/>
          </a:xfrm>
        </p:spPr>
        <p:txBody>
          <a:bodyPr/>
          <a:lstStyle/>
          <a:p>
            <a:r>
              <a:rPr lang="pt-BR" b="1" dirty="0" smtClean="0"/>
              <a:t>A travesti espiã da corte de Luiz XV</a:t>
            </a:r>
            <a:endParaRPr lang="pt-BR" b="1" dirty="0"/>
          </a:p>
        </p:txBody>
      </p:sp>
      <p:sp>
        <p:nvSpPr>
          <p:cNvPr id="3" name="Espaço Reservado para Conteúdo 2"/>
          <p:cNvSpPr>
            <a:spLocks noGrp="1"/>
          </p:cNvSpPr>
          <p:nvPr>
            <p:ph idx="1"/>
          </p:nvPr>
        </p:nvSpPr>
        <p:spPr>
          <a:xfrm>
            <a:off x="4239489" y="1366980"/>
            <a:ext cx="7813965" cy="4673601"/>
          </a:xfrm>
        </p:spPr>
        <p:txBody>
          <a:bodyPr>
            <a:normAutofit/>
          </a:bodyPr>
          <a:lstStyle/>
          <a:p>
            <a:r>
              <a:rPr lang="pt-BR" sz="2200" dirty="0">
                <a:solidFill>
                  <a:schemeClr val="tx1"/>
                </a:solidFill>
              </a:rPr>
              <a:t>Conhecida atualmente como a travesti espiã da corte de Luiz XV, Mademoiselle de Beaumont, foi retratada por diversos artistas. Em alguns trabalhos é visível a intenção dos artistas em destacar que se trata de um corpo exótico, estranho, fora do lugar, inscrito no campo do paródico e do risível</a:t>
            </a:r>
            <a:r>
              <a:rPr lang="pt-BR" sz="2200" dirty="0" smtClean="0">
                <a:solidFill>
                  <a:schemeClr val="tx1"/>
                </a:solidFill>
              </a:rPr>
              <a:t>.</a:t>
            </a:r>
          </a:p>
          <a:p>
            <a:r>
              <a:rPr lang="pt-BR" sz="2200" dirty="0">
                <a:solidFill>
                  <a:schemeClr val="tx1"/>
                </a:solidFill>
              </a:rPr>
              <a:t>Thomas Stewart, um artista de sucesso na Inglaterra, especializado em retratos, pintou Mademoiselle de Beaumont em 1792 com um rosto bastante masculinizado e com sinais de barba, ausência de seios, sem maquiagem e joias.</a:t>
            </a: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9" y="1484743"/>
            <a:ext cx="4181004" cy="4971475"/>
          </a:xfrm>
          <a:prstGeom prst="rect">
            <a:avLst/>
          </a:prstGeom>
        </p:spPr>
      </p:pic>
      <p:sp>
        <p:nvSpPr>
          <p:cNvPr id="5" name="Retângulo 4"/>
          <p:cNvSpPr/>
          <p:nvPr/>
        </p:nvSpPr>
        <p:spPr>
          <a:xfrm>
            <a:off x="4653364" y="6086886"/>
            <a:ext cx="7326044" cy="369332"/>
          </a:xfrm>
          <a:prstGeom prst="rect">
            <a:avLst/>
          </a:prstGeom>
        </p:spPr>
        <p:txBody>
          <a:bodyPr wrap="none">
            <a:spAutoFit/>
          </a:bodyPr>
          <a:lstStyle/>
          <a:p>
            <a:r>
              <a:rPr lang="pt-BR" dirty="0"/>
              <a:t>Thomas </a:t>
            </a:r>
            <a:r>
              <a:rPr lang="pt-BR" dirty="0" smtClean="0"/>
              <a:t>Stewart, Mademoiselle Beaumont, óleo sobre tela, 1792.</a:t>
            </a:r>
            <a:endParaRPr lang="pt-BR" dirty="0"/>
          </a:p>
        </p:txBody>
      </p:sp>
    </p:spTree>
    <p:extLst>
      <p:ext uri="{BB962C8B-B14F-4D97-AF65-F5344CB8AC3E}">
        <p14:creationId xmlns:p14="http://schemas.microsoft.com/office/powerpoint/2010/main" val="3625531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51926" y="328546"/>
            <a:ext cx="7453747" cy="1280890"/>
          </a:xfrm>
        </p:spPr>
        <p:txBody>
          <a:bodyPr/>
          <a:lstStyle/>
          <a:p>
            <a:r>
              <a:rPr lang="pt-BR" b="1" dirty="0" smtClean="0"/>
              <a:t>Mary Jones, O Homem Monstro</a:t>
            </a:r>
            <a:endParaRPr lang="pt-BR" b="1" dirty="0"/>
          </a:p>
        </p:txBody>
      </p:sp>
      <p:sp>
        <p:nvSpPr>
          <p:cNvPr id="3" name="Espaço Reservado para Conteúdo 2"/>
          <p:cNvSpPr>
            <a:spLocks noGrp="1"/>
          </p:cNvSpPr>
          <p:nvPr>
            <p:ph idx="1"/>
          </p:nvPr>
        </p:nvSpPr>
        <p:spPr>
          <a:xfrm>
            <a:off x="4156364" y="1376218"/>
            <a:ext cx="7832436" cy="5481782"/>
          </a:xfrm>
        </p:spPr>
        <p:txBody>
          <a:bodyPr>
            <a:normAutofit/>
          </a:bodyPr>
          <a:lstStyle/>
          <a:p>
            <a:r>
              <a:rPr lang="pt-BR" sz="2200" dirty="0">
                <a:solidFill>
                  <a:schemeClr val="tx1"/>
                </a:solidFill>
              </a:rPr>
              <a:t>Nos Estados Unidos da América (EUA), em 1836, uma litogravura colorida, assinada por Henry R. Robinson, foi publicada em vários jornais de Nova Iorque retratando Mary Jones, uma travesti negra, prostituta, acusada de furtar a carteira de um cliente.</a:t>
            </a:r>
          </a:p>
          <a:p>
            <a:r>
              <a:rPr lang="pt-BR" sz="2200" dirty="0">
                <a:solidFill>
                  <a:schemeClr val="tx1"/>
                </a:solidFill>
              </a:rPr>
              <a:t>Embora a imagem mostre Mary Jones elegantemente vestida, com semblante calmo e numa atitude de relativo conformismo com a situação a que foi imposta, a legenda se refere a ela como O HOMEM MONSTRO, para informar que o traje feminino, as joias, a maquiagem e a peruca eram partes do disfarce que usava para atacar homens inocentes.  Como pessoa potencialmente perigosa, então, deveria ficar apartada do convívio em sociedade.</a:t>
            </a:r>
          </a:p>
          <a:p>
            <a:endParaRPr lang="pt-BR" dirty="0"/>
          </a:p>
        </p:txBody>
      </p:sp>
      <p:pic>
        <p:nvPicPr>
          <p:cNvPr id="4" name="Imagem 3"/>
          <p:cNvPicPr>
            <a:picLocks noChangeAspect="1"/>
          </p:cNvPicPr>
          <p:nvPr/>
        </p:nvPicPr>
        <p:blipFill>
          <a:blip r:embed="rId2"/>
          <a:stretch>
            <a:fillRect/>
          </a:stretch>
        </p:blipFill>
        <p:spPr>
          <a:xfrm>
            <a:off x="240145" y="273890"/>
            <a:ext cx="3727592" cy="5514372"/>
          </a:xfrm>
          <a:prstGeom prst="rect">
            <a:avLst/>
          </a:prstGeom>
        </p:spPr>
      </p:pic>
      <p:sp>
        <p:nvSpPr>
          <p:cNvPr id="5" name="Retângulo 4"/>
          <p:cNvSpPr/>
          <p:nvPr/>
        </p:nvSpPr>
        <p:spPr>
          <a:xfrm>
            <a:off x="240145" y="5941399"/>
            <a:ext cx="3570574" cy="738664"/>
          </a:xfrm>
          <a:prstGeom prst="rect">
            <a:avLst/>
          </a:prstGeom>
        </p:spPr>
        <p:txBody>
          <a:bodyPr wrap="square">
            <a:spAutoFit/>
          </a:bodyPr>
          <a:lstStyle/>
          <a:p>
            <a:pPr algn="ctr"/>
            <a:r>
              <a:rPr lang="pt-BR" sz="1400" dirty="0"/>
              <a:t>HENRY R. ROBINSON, O HOMEM </a:t>
            </a:r>
            <a:r>
              <a:rPr lang="pt-BR" sz="1400" dirty="0" smtClean="0"/>
              <a:t>MONSTRO,</a:t>
            </a:r>
          </a:p>
          <a:p>
            <a:pPr algn="ctr"/>
            <a:r>
              <a:rPr lang="pt-BR" sz="1400" dirty="0" smtClean="0"/>
              <a:t>LITOGRAVURA</a:t>
            </a:r>
            <a:r>
              <a:rPr lang="pt-BR" sz="1400" dirty="0"/>
              <a:t>, </a:t>
            </a:r>
            <a:r>
              <a:rPr lang="pt-BR" sz="1400" dirty="0" smtClean="0"/>
              <a:t>1836.</a:t>
            </a:r>
            <a:endParaRPr lang="pt-BR" sz="1400" dirty="0"/>
          </a:p>
        </p:txBody>
      </p:sp>
    </p:spTree>
    <p:extLst>
      <p:ext uri="{BB962C8B-B14F-4D97-AF65-F5344CB8AC3E}">
        <p14:creationId xmlns:p14="http://schemas.microsoft.com/office/powerpoint/2010/main" val="360421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57091" y="403093"/>
            <a:ext cx="6428509" cy="5277926"/>
          </a:xfrm>
        </p:spPr>
        <p:txBody>
          <a:bodyPr>
            <a:noAutofit/>
          </a:bodyPr>
          <a:lstStyle/>
          <a:p>
            <a:r>
              <a:rPr lang="pt-BR" sz="2200" dirty="0">
                <a:solidFill>
                  <a:schemeClr val="tx1"/>
                </a:solidFill>
              </a:rPr>
              <a:t>A desumanização de Mary Jones, construída sobretudo pelo sistema judicial, com a ajuda de jornalistas e ilustradores brancos, procurava destacar o fato de que “ela era alguém que a sociedade branca temia: negra, desviante de gênero, trabalhadora do sexo e, provavelmente, o pior de tudo, livre. (Michael LYONS, 2017, n.p.).</a:t>
            </a:r>
            <a:br>
              <a:rPr lang="pt-BR" sz="2200" dirty="0">
                <a:solidFill>
                  <a:schemeClr val="tx1"/>
                </a:solidFill>
              </a:rPr>
            </a:br>
            <a:r>
              <a:rPr lang="pt-BR" sz="2200" dirty="0">
                <a:solidFill>
                  <a:schemeClr val="tx1"/>
                </a:solidFill>
              </a:rPr>
              <a:t>A exposição de Mary Jones não é um caso isolado. A partir do século XIX, com a popularização dos jornais impressos e da fotografia , especialmente nas grandes cidades da Inglaterra e dos EUA, aumenta a produção e divulgação de imagens de pessoas trans femininas com a intenção de reafirmar a cisgeneridade heterossexual branca como a única </a:t>
            </a:r>
            <a:r>
              <a:rPr lang="pt-BR" sz="2200" dirty="0" smtClean="0">
                <a:solidFill>
                  <a:schemeClr val="tx1"/>
                </a:solidFill>
              </a:rPr>
              <a:t>possível.</a:t>
            </a:r>
            <a:endParaRPr lang="pt-BR" sz="2200" dirty="0">
              <a:solidFill>
                <a:schemeClr val="tx1"/>
              </a:solidFill>
            </a:endParaRPr>
          </a:p>
        </p:txBody>
      </p:sp>
      <p:sp>
        <p:nvSpPr>
          <p:cNvPr id="3" name="Espaço Reservado para Conteúdo 2"/>
          <p:cNvSpPr>
            <a:spLocks noGrp="1"/>
          </p:cNvSpPr>
          <p:nvPr>
            <p:ph idx="1"/>
          </p:nvPr>
        </p:nvSpPr>
        <p:spPr>
          <a:xfrm>
            <a:off x="857058" y="5681019"/>
            <a:ext cx="3599151" cy="951346"/>
          </a:xfrm>
        </p:spPr>
        <p:txBody>
          <a:bodyPr>
            <a:normAutofit fontScale="92500"/>
          </a:bodyPr>
          <a:lstStyle/>
          <a:p>
            <a:pPr marL="0" indent="0" algn="ctr">
              <a:buNone/>
            </a:pPr>
            <a:r>
              <a:rPr lang="pt-BR" sz="1500" dirty="0"/>
              <a:t>FANNY PARK NO JOGO DE CRÍQUETE,</a:t>
            </a:r>
          </a:p>
          <a:p>
            <a:pPr marL="0" indent="0" algn="ctr">
              <a:buNone/>
            </a:pPr>
            <a:r>
              <a:rPr lang="pt-BR" sz="1500" dirty="0"/>
              <a:t>FOTOGRAFIA EM CHAPA DE VIDRO, 1869</a:t>
            </a:r>
          </a:p>
          <a:p>
            <a:endParaRPr lang="pt-BR" dirty="0"/>
          </a:p>
        </p:txBody>
      </p:sp>
      <p:pic>
        <p:nvPicPr>
          <p:cNvPr id="4" name="Imagem 3"/>
          <p:cNvPicPr>
            <a:picLocks noChangeAspect="1"/>
          </p:cNvPicPr>
          <p:nvPr/>
        </p:nvPicPr>
        <p:blipFill>
          <a:blip r:embed="rId2"/>
          <a:stretch>
            <a:fillRect/>
          </a:stretch>
        </p:blipFill>
        <p:spPr>
          <a:xfrm>
            <a:off x="514817" y="0"/>
            <a:ext cx="4154325" cy="5532582"/>
          </a:xfrm>
          <a:prstGeom prst="rect">
            <a:avLst/>
          </a:prstGeom>
        </p:spPr>
      </p:pic>
    </p:spTree>
    <p:extLst>
      <p:ext uri="{BB962C8B-B14F-4D97-AF65-F5344CB8AC3E}">
        <p14:creationId xmlns:p14="http://schemas.microsoft.com/office/powerpoint/2010/main" val="288219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6437" y="480291"/>
            <a:ext cx="4876800" cy="5855854"/>
          </a:xfrm>
        </p:spPr>
        <p:txBody>
          <a:bodyPr>
            <a:normAutofit/>
          </a:bodyPr>
          <a:lstStyle/>
          <a:p>
            <a:r>
              <a:rPr lang="pt-BR" sz="2400" dirty="0"/>
              <a:t>Em abril de 1870, em Londres, Fanny Park e Stella </a:t>
            </a:r>
            <a:r>
              <a:rPr lang="pt-BR" sz="2400" dirty="0" err="1"/>
              <a:t>Bouton</a:t>
            </a:r>
            <a:r>
              <a:rPr lang="pt-BR" sz="2400" dirty="0"/>
              <a:t>, foram presas, saindo de um teatro. O oficial de polícia, que as investigava a cerca de um ano, disse: “Eu tenho todos os motivos para acreditar que vocês são homens em trajes femininos”.</a:t>
            </a:r>
            <a:br>
              <a:rPr lang="pt-BR" sz="2400" dirty="0"/>
            </a:br>
            <a:r>
              <a:rPr lang="pt-BR" sz="2400" dirty="0"/>
              <a:t>Levadas a julgamento, o caso, em plena época vitoriana, causou escândalo, sendo assunto de destaque nos </a:t>
            </a:r>
            <a:r>
              <a:rPr lang="pt-BR" sz="2400" dirty="0" smtClean="0"/>
              <a:t>principais jornais da capital inglesa.</a:t>
            </a:r>
            <a:endParaRPr lang="pt-BR" dirty="0"/>
          </a:p>
        </p:txBody>
      </p:sp>
      <p:pic>
        <p:nvPicPr>
          <p:cNvPr id="4" name="Espaço Reservado para Conteú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553" t="2549" r="2160" b="4117"/>
          <a:stretch/>
        </p:blipFill>
        <p:spPr>
          <a:xfrm>
            <a:off x="323274" y="637309"/>
            <a:ext cx="6197600" cy="4396510"/>
          </a:xfrm>
        </p:spPr>
      </p:pic>
    </p:spTree>
    <p:extLst>
      <p:ext uri="{BB962C8B-B14F-4D97-AF65-F5344CB8AC3E}">
        <p14:creationId xmlns:p14="http://schemas.microsoft.com/office/powerpoint/2010/main" val="154890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1824" y="269037"/>
            <a:ext cx="5369800" cy="1143000"/>
          </a:xfrm>
        </p:spPr>
        <p:txBody>
          <a:bodyPr>
            <a:normAutofit/>
          </a:bodyPr>
          <a:lstStyle/>
          <a:p>
            <a:r>
              <a:rPr lang="pt-BR" b="1" dirty="0" smtClean="0"/>
              <a:t>EPISTEMICÍDIO TRANS!</a:t>
            </a:r>
            <a:endParaRPr lang="pt-BR" b="1" dirty="0"/>
          </a:p>
        </p:txBody>
      </p:sp>
      <p:sp>
        <p:nvSpPr>
          <p:cNvPr id="3" name="Espaço Reservado para Conteúdo 2"/>
          <p:cNvSpPr>
            <a:spLocks noGrp="1"/>
          </p:cNvSpPr>
          <p:nvPr>
            <p:ph idx="1"/>
          </p:nvPr>
        </p:nvSpPr>
        <p:spPr>
          <a:xfrm>
            <a:off x="4292600" y="1185332"/>
            <a:ext cx="7620000" cy="5444068"/>
          </a:xfrm>
        </p:spPr>
        <p:txBody>
          <a:bodyPr>
            <a:normAutofit fontScale="92500" lnSpcReduction="10000"/>
          </a:bodyPr>
          <a:lstStyle/>
          <a:p>
            <a:r>
              <a:rPr lang="pt-BR" sz="2200" dirty="0">
                <a:solidFill>
                  <a:schemeClr val="tx1"/>
                </a:solidFill>
              </a:rPr>
              <a:t>As experiências de vida de </a:t>
            </a:r>
            <a:r>
              <a:rPr lang="pt-BR" sz="2200" dirty="0" smtClean="0">
                <a:solidFill>
                  <a:schemeClr val="tx1"/>
                </a:solidFill>
              </a:rPr>
              <a:t>travestis transexuais </a:t>
            </a:r>
            <a:r>
              <a:rPr lang="pt-BR" sz="2200" dirty="0">
                <a:solidFill>
                  <a:schemeClr val="tx1"/>
                </a:solidFill>
              </a:rPr>
              <a:t>passaram a ser temas de pesquisas acadêmicas com mais frequência a partir da década de </a:t>
            </a:r>
            <a:r>
              <a:rPr lang="pt-BR" sz="2200" dirty="0" smtClean="0">
                <a:solidFill>
                  <a:schemeClr val="tx1"/>
                </a:solidFill>
              </a:rPr>
              <a:t>1990.</a:t>
            </a:r>
          </a:p>
          <a:p>
            <a:r>
              <a:rPr lang="pt-BR" sz="2200" dirty="0">
                <a:solidFill>
                  <a:schemeClr val="tx1"/>
                </a:solidFill>
              </a:rPr>
              <a:t>A</a:t>
            </a:r>
            <a:r>
              <a:rPr lang="pt-BR" sz="2200" dirty="0" smtClean="0">
                <a:solidFill>
                  <a:schemeClr val="tx1"/>
                </a:solidFill>
              </a:rPr>
              <a:t>pós </a:t>
            </a:r>
            <a:r>
              <a:rPr lang="pt-BR" sz="2200" dirty="0">
                <a:solidFill>
                  <a:schemeClr val="tx1"/>
                </a:solidFill>
              </a:rPr>
              <a:t>os anos 2000 que esses estudos ganharam maior visibilidade e despontaram como temática central em pesquisas brasileiras (Marília dos Santos </a:t>
            </a:r>
            <a:r>
              <a:rPr lang="pt-BR" sz="2200" dirty="0" err="1" smtClean="0">
                <a:solidFill>
                  <a:schemeClr val="tx1"/>
                </a:solidFill>
              </a:rPr>
              <a:t>AMARAL;Talita</a:t>
            </a:r>
            <a:r>
              <a:rPr lang="pt-BR" sz="2200" dirty="0" smtClean="0">
                <a:solidFill>
                  <a:schemeClr val="tx1"/>
                </a:solidFill>
              </a:rPr>
              <a:t> </a:t>
            </a:r>
            <a:r>
              <a:rPr lang="pt-BR" sz="2200" dirty="0">
                <a:solidFill>
                  <a:schemeClr val="tx1"/>
                </a:solidFill>
              </a:rPr>
              <a:t>Caetano SILVA, Karla de Oliveira </a:t>
            </a:r>
            <a:r>
              <a:rPr lang="pt-BR" sz="2200" dirty="0" smtClean="0">
                <a:solidFill>
                  <a:schemeClr val="tx1"/>
                </a:solidFill>
              </a:rPr>
              <a:t>CRUZ; Maria </a:t>
            </a:r>
            <a:r>
              <a:rPr lang="pt-BR" sz="2200" dirty="0">
                <a:solidFill>
                  <a:schemeClr val="tx1"/>
                </a:solidFill>
              </a:rPr>
              <a:t>Juracy </a:t>
            </a:r>
            <a:r>
              <a:rPr lang="pt-BR" sz="2200" dirty="0" err="1">
                <a:solidFill>
                  <a:schemeClr val="tx1"/>
                </a:solidFill>
              </a:rPr>
              <a:t>Filgueiras</a:t>
            </a:r>
            <a:r>
              <a:rPr lang="pt-BR" sz="2200" dirty="0">
                <a:solidFill>
                  <a:schemeClr val="tx1"/>
                </a:solidFill>
              </a:rPr>
              <a:t> TONELI, 2014</a:t>
            </a:r>
            <a:r>
              <a:rPr lang="pt-BR" sz="2200" dirty="0" smtClean="0">
                <a:solidFill>
                  <a:schemeClr val="tx1"/>
                </a:solidFill>
              </a:rPr>
              <a:t>).</a:t>
            </a:r>
          </a:p>
          <a:p>
            <a:r>
              <a:rPr lang="pt-BR" sz="2200" dirty="0">
                <a:solidFill>
                  <a:schemeClr val="tx1"/>
                </a:solidFill>
              </a:rPr>
              <a:t>A ausência de um contexto histórico contribui para restringir a existência de pessoas </a:t>
            </a:r>
            <a:r>
              <a:rPr lang="pt-BR" sz="2200" dirty="0" err="1">
                <a:solidFill>
                  <a:schemeClr val="tx1"/>
                </a:solidFill>
              </a:rPr>
              <a:t>trans</a:t>
            </a:r>
            <a:r>
              <a:rPr lang="pt-BR" sz="2200" dirty="0">
                <a:solidFill>
                  <a:schemeClr val="tx1"/>
                </a:solidFill>
              </a:rPr>
              <a:t> as sociedades contemporâneas, bem como a determinados espaços. Via de regra as incursões etnográficas feitas por pesquisadores/as brasileiros/as destacam a presença de travestis e mulheres transexuais em “bairros de periferia, boates, praças, pensões e territórios de prostituição de diferentes capitais” (AMARAL, SILVA, CRUZ, TONELI, 2014, p. 302).</a:t>
            </a:r>
            <a:endParaRPr lang="pt-BR" sz="2200" dirty="0" smtClean="0">
              <a:solidFill>
                <a:schemeClr val="tx1"/>
              </a:solidFill>
            </a:endParaRPr>
          </a:p>
          <a:p>
            <a:endParaRPr lang="pt-BR" dirty="0"/>
          </a:p>
          <a:p>
            <a:endParaRPr lang="pt-BR" dirty="0"/>
          </a:p>
        </p:txBody>
      </p:sp>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27785" t="20601" r="18264"/>
          <a:stretch/>
        </p:blipFill>
        <p:spPr>
          <a:xfrm>
            <a:off x="999067" y="205735"/>
            <a:ext cx="3013221" cy="6701732"/>
          </a:xfrm>
          <a:prstGeom prst="rect">
            <a:avLst/>
          </a:prstGeom>
        </p:spPr>
      </p:pic>
    </p:spTree>
    <p:extLst>
      <p:ext uri="{BB962C8B-B14F-4D97-AF65-F5344CB8AC3E}">
        <p14:creationId xmlns:p14="http://schemas.microsoft.com/office/powerpoint/2010/main" val="1215371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1981660" y="5597237"/>
            <a:ext cx="8915400" cy="434058"/>
          </a:xfrm>
        </p:spPr>
        <p:txBody>
          <a:bodyPr/>
          <a:lstStyle/>
          <a:p>
            <a:pPr marL="0" indent="0" algn="ctr">
              <a:buNone/>
            </a:pPr>
            <a:r>
              <a:rPr lang="pt-BR" dirty="0"/>
              <a:t>AUTORIA DESCONHECIDA, SALMACIS: NI UNO, NI OUTRO, 1885</a:t>
            </a:r>
          </a:p>
        </p:txBody>
      </p:sp>
      <p:pic>
        <p:nvPicPr>
          <p:cNvPr id="4" name="Imagem 3"/>
          <p:cNvPicPr>
            <a:picLocks noChangeAspect="1"/>
          </p:cNvPicPr>
          <p:nvPr/>
        </p:nvPicPr>
        <p:blipFill>
          <a:blip r:embed="rId2"/>
          <a:stretch>
            <a:fillRect/>
          </a:stretch>
        </p:blipFill>
        <p:spPr>
          <a:xfrm>
            <a:off x="2966754" y="240146"/>
            <a:ext cx="6945213" cy="5116879"/>
          </a:xfrm>
          <a:prstGeom prst="rect">
            <a:avLst/>
          </a:prstGeom>
        </p:spPr>
      </p:pic>
    </p:spTree>
    <p:extLst>
      <p:ext uri="{BB962C8B-B14F-4D97-AF65-F5344CB8AC3E}">
        <p14:creationId xmlns:p14="http://schemas.microsoft.com/office/powerpoint/2010/main" val="744781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41818" y="496818"/>
            <a:ext cx="6557817" cy="6097945"/>
          </a:xfrm>
        </p:spPr>
        <p:txBody>
          <a:bodyPr>
            <a:normAutofit fontScale="90000"/>
          </a:bodyPr>
          <a:lstStyle/>
          <a:p>
            <a:r>
              <a:rPr lang="pt-BR" b="1" dirty="0" smtClean="0"/>
              <a:t>Arte </a:t>
            </a:r>
            <a:r>
              <a:rPr lang="pt-BR" b="1" dirty="0" err="1" smtClean="0"/>
              <a:t>Shunga</a:t>
            </a:r>
            <a:r>
              <a:rPr lang="pt-BR" b="1" dirty="0" smtClean="0"/>
              <a:t/>
            </a:r>
            <a:br>
              <a:rPr lang="pt-BR" b="1" dirty="0" smtClean="0"/>
            </a:br>
            <a:r>
              <a:rPr lang="pt-BR" b="1" dirty="0" smtClean="0"/>
              <a:t/>
            </a:r>
            <a:br>
              <a:rPr lang="pt-BR" b="1" dirty="0" smtClean="0"/>
            </a:br>
            <a:r>
              <a:rPr lang="pt-BR" sz="2400" dirty="0"/>
              <a:t>Um dos raros exemplos de estilos artísticos que evitou hierarquizar os corpos trans femininos é identificado no Japão, no século XVIII.</a:t>
            </a:r>
            <a:br>
              <a:rPr lang="pt-BR" sz="2400" dirty="0"/>
            </a:br>
            <a:r>
              <a:rPr lang="pt-BR" sz="2400" dirty="0"/>
              <a:t>Chamadas de wakashu, as pessoas trans femininas, de acordo </a:t>
            </a:r>
            <a:r>
              <a:rPr lang="pt-BR" sz="2400" dirty="0" err="1"/>
              <a:t>Asato</a:t>
            </a:r>
            <a:r>
              <a:rPr lang="pt-BR" sz="2400" dirty="0"/>
              <a:t> Ikeda (2016), curadora da exposição A </a:t>
            </a:r>
            <a:r>
              <a:rPr lang="pt-BR" sz="2400" dirty="0" err="1"/>
              <a:t>Third</a:t>
            </a:r>
            <a:r>
              <a:rPr lang="pt-BR" sz="2400" dirty="0"/>
              <a:t> </a:t>
            </a:r>
            <a:r>
              <a:rPr lang="pt-BR" sz="2400" dirty="0" err="1"/>
              <a:t>Gender</a:t>
            </a:r>
            <a:r>
              <a:rPr lang="pt-BR" sz="2400" dirty="0"/>
              <a:t>: </a:t>
            </a:r>
            <a:r>
              <a:rPr lang="pt-BR" sz="2400" dirty="0" err="1"/>
              <a:t>Beautiful</a:t>
            </a:r>
            <a:r>
              <a:rPr lang="pt-BR" sz="2400" dirty="0"/>
              <a:t> </a:t>
            </a:r>
            <a:r>
              <a:rPr lang="pt-BR" sz="2400" dirty="0" err="1"/>
              <a:t>Youths</a:t>
            </a:r>
            <a:r>
              <a:rPr lang="pt-BR" sz="2400" dirty="0"/>
              <a:t> in </a:t>
            </a:r>
            <a:r>
              <a:rPr lang="pt-BR" sz="2400" dirty="0" err="1"/>
              <a:t>Japanese</a:t>
            </a:r>
            <a:r>
              <a:rPr lang="pt-BR" sz="2400" dirty="0"/>
              <a:t> </a:t>
            </a:r>
            <a:r>
              <a:rPr lang="pt-BR" sz="2400" dirty="0" err="1"/>
              <a:t>Prints</a:t>
            </a:r>
            <a:r>
              <a:rPr lang="pt-BR" sz="2400" dirty="0"/>
              <a:t> (Um terceiro gênero: belas jovens em gravuras japonesas), que aconteceu de maio a novembro de 2016 no Royal Ontario </a:t>
            </a:r>
            <a:r>
              <a:rPr lang="pt-BR" sz="2400" dirty="0" err="1"/>
              <a:t>Museum</a:t>
            </a:r>
            <a:r>
              <a:rPr lang="pt-BR" sz="2400" dirty="0"/>
              <a:t>, no Canadá, explica que elas compreendiam um gênero próprio, definido pelo sexo biológico, idade, aparência externa e o papel sexual que desempenhavam (Tradução minha).</a:t>
            </a:r>
            <a:r>
              <a:rPr lang="pt-BR" b="1" dirty="0"/>
              <a:t/>
            </a:r>
            <a:br>
              <a:rPr lang="pt-BR" b="1" dirty="0"/>
            </a:br>
            <a:endParaRPr lang="pt-BR" sz="3100" dirty="0"/>
          </a:p>
        </p:txBody>
      </p:sp>
      <p:pic>
        <p:nvPicPr>
          <p:cNvPr id="98308" name="Picture 4" descr="C:\Users\Marco\Pictures\Arte LGBT\Samurai and youth making love - 1750.jpg"/>
          <p:cNvPicPr>
            <a:picLocks noChangeAspect="1" noChangeArrowheads="1"/>
          </p:cNvPicPr>
          <p:nvPr/>
        </p:nvPicPr>
        <p:blipFill>
          <a:blip r:embed="rId2" cstate="print"/>
          <a:srcRect/>
          <a:stretch>
            <a:fillRect/>
          </a:stretch>
        </p:blipFill>
        <p:spPr bwMode="auto">
          <a:xfrm>
            <a:off x="60286" y="561474"/>
            <a:ext cx="5120081" cy="4259907"/>
          </a:xfrm>
          <a:prstGeom prst="rect">
            <a:avLst/>
          </a:prstGeom>
          <a:noFill/>
        </p:spPr>
      </p:pic>
      <p:sp>
        <p:nvSpPr>
          <p:cNvPr id="7" name="CaixaDeTexto 6"/>
          <p:cNvSpPr txBox="1"/>
          <p:nvPr/>
        </p:nvSpPr>
        <p:spPr>
          <a:xfrm>
            <a:off x="833620" y="5124893"/>
            <a:ext cx="3573414" cy="646331"/>
          </a:xfrm>
          <a:prstGeom prst="rect">
            <a:avLst/>
          </a:prstGeom>
          <a:noFill/>
        </p:spPr>
        <p:txBody>
          <a:bodyPr wrap="none" rtlCol="0">
            <a:spAutoFit/>
          </a:bodyPr>
          <a:lstStyle/>
          <a:p>
            <a:r>
              <a:rPr lang="pt-BR" dirty="0"/>
              <a:t>Suzuki </a:t>
            </a:r>
            <a:r>
              <a:rPr lang="pt-BR" dirty="0" err="1"/>
              <a:t>Harunobu</a:t>
            </a:r>
            <a:r>
              <a:rPr lang="pt-BR" dirty="0"/>
              <a:t>, Samurai e</a:t>
            </a:r>
          </a:p>
          <a:p>
            <a:r>
              <a:rPr lang="pt-BR" dirty="0"/>
              <a:t>seu amor da Juventude, 1750.</a:t>
            </a:r>
          </a:p>
        </p:txBody>
      </p:sp>
    </p:spTree>
    <p:extLst>
      <p:ext uri="{BB962C8B-B14F-4D97-AF65-F5344CB8AC3E}">
        <p14:creationId xmlns:p14="http://schemas.microsoft.com/office/powerpoint/2010/main" val="245784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90836" y="2480619"/>
            <a:ext cx="5731885" cy="1280890"/>
          </a:xfrm>
        </p:spPr>
        <p:txBody>
          <a:bodyPr/>
          <a:lstStyle/>
          <a:p>
            <a:r>
              <a:rPr lang="pt-BR" b="1" dirty="0" smtClean="0"/>
              <a:t>Transar </a:t>
            </a:r>
            <a:r>
              <a:rPr lang="pt-BR" b="1" dirty="0" smtClean="0"/>
              <a:t>não é pecado!</a:t>
            </a:r>
            <a:endParaRPr lang="pt-BR" b="1" dirty="0"/>
          </a:p>
        </p:txBody>
      </p:sp>
      <p:sp>
        <p:nvSpPr>
          <p:cNvPr id="3" name="Espaço Reservado para Conteúdo 2"/>
          <p:cNvSpPr>
            <a:spLocks noGrp="1"/>
          </p:cNvSpPr>
          <p:nvPr>
            <p:ph idx="1"/>
          </p:nvPr>
        </p:nvSpPr>
        <p:spPr>
          <a:xfrm>
            <a:off x="526474" y="3519055"/>
            <a:ext cx="11554690" cy="3338945"/>
          </a:xfrm>
        </p:spPr>
        <p:txBody>
          <a:bodyPr>
            <a:normAutofit fontScale="92500"/>
          </a:bodyPr>
          <a:lstStyle/>
          <a:p>
            <a:r>
              <a:rPr lang="pt-BR" sz="2200" dirty="0">
                <a:solidFill>
                  <a:schemeClr val="tx1"/>
                </a:solidFill>
              </a:rPr>
              <a:t>Essas jovens, biologicamente do sexo masculino, retratadas como pertencentes ao gênero feminino pelos artistas do estilo </a:t>
            </a:r>
            <a:r>
              <a:rPr lang="pt-BR" sz="2200" dirty="0" err="1">
                <a:solidFill>
                  <a:schemeClr val="tx1"/>
                </a:solidFill>
              </a:rPr>
              <a:t>Shunga</a:t>
            </a:r>
            <a:r>
              <a:rPr lang="pt-BR" sz="2200" dirty="0">
                <a:solidFill>
                  <a:schemeClr val="tx1"/>
                </a:solidFill>
              </a:rPr>
              <a:t>, também eram no mundo real, objetos de desejo de homens e mulheres adultos (IKEDA, 2016, n.p. Tradução minha</a:t>
            </a:r>
            <a:r>
              <a:rPr lang="pt-BR" sz="2200" dirty="0" smtClean="0">
                <a:solidFill>
                  <a:schemeClr val="tx1"/>
                </a:solidFill>
              </a:rPr>
              <a:t>).</a:t>
            </a:r>
          </a:p>
          <a:p>
            <a:r>
              <a:rPr lang="pt-BR" sz="2200" dirty="0">
                <a:solidFill>
                  <a:schemeClr val="tx1"/>
                </a:solidFill>
              </a:rPr>
              <a:t>O estilo </a:t>
            </a:r>
            <a:r>
              <a:rPr lang="pt-BR" sz="2200" dirty="0" err="1">
                <a:solidFill>
                  <a:schemeClr val="tx1"/>
                </a:solidFill>
              </a:rPr>
              <a:t>Shunga</a:t>
            </a:r>
            <a:r>
              <a:rPr lang="pt-BR" sz="2200" dirty="0">
                <a:solidFill>
                  <a:schemeClr val="tx1"/>
                </a:solidFill>
              </a:rPr>
              <a:t> (1600 – 1868) se caracteriza por sua temática erótica e cenas de sexo explícito sem nenhum constrangimento.</a:t>
            </a:r>
          </a:p>
          <a:p>
            <a:r>
              <a:rPr lang="pt-BR" sz="2200" dirty="0">
                <a:solidFill>
                  <a:schemeClr val="tx1"/>
                </a:solidFill>
              </a:rPr>
              <a:t>O artista </a:t>
            </a:r>
            <a:r>
              <a:rPr lang="pt-BR" sz="2200" dirty="0" err="1">
                <a:solidFill>
                  <a:schemeClr val="tx1"/>
                </a:solidFill>
              </a:rPr>
              <a:t>Shunga</a:t>
            </a:r>
            <a:r>
              <a:rPr lang="pt-BR" sz="2200" dirty="0">
                <a:solidFill>
                  <a:schemeClr val="tx1"/>
                </a:solidFill>
              </a:rPr>
              <a:t> retratou cenas de sexo explícito das formas mais variadas: sexo entre homens </a:t>
            </a:r>
            <a:r>
              <a:rPr lang="pt-BR" sz="2200" dirty="0" err="1">
                <a:solidFill>
                  <a:schemeClr val="tx1"/>
                </a:solidFill>
              </a:rPr>
              <a:t>cis</a:t>
            </a:r>
            <a:r>
              <a:rPr lang="pt-BR" sz="2200" dirty="0">
                <a:solidFill>
                  <a:schemeClr val="tx1"/>
                </a:solidFill>
              </a:rPr>
              <a:t>; sexo entre mulheres </a:t>
            </a:r>
            <a:r>
              <a:rPr lang="pt-BR" sz="2200" dirty="0" err="1">
                <a:solidFill>
                  <a:schemeClr val="tx1"/>
                </a:solidFill>
              </a:rPr>
              <a:t>cis</a:t>
            </a:r>
            <a:r>
              <a:rPr lang="pt-BR" sz="2200" dirty="0">
                <a:solidFill>
                  <a:schemeClr val="tx1"/>
                </a:solidFill>
              </a:rPr>
              <a:t>; sexo entre homens e mulheres </a:t>
            </a:r>
            <a:r>
              <a:rPr lang="pt-BR" sz="2200" dirty="0" err="1">
                <a:solidFill>
                  <a:schemeClr val="tx1"/>
                </a:solidFill>
              </a:rPr>
              <a:t>cis</a:t>
            </a:r>
            <a:r>
              <a:rPr lang="pt-BR" sz="2200" dirty="0">
                <a:solidFill>
                  <a:schemeClr val="tx1"/>
                </a:solidFill>
              </a:rPr>
              <a:t>; sexo entre homens </a:t>
            </a:r>
            <a:r>
              <a:rPr lang="pt-BR" sz="2200" dirty="0" err="1">
                <a:solidFill>
                  <a:schemeClr val="tx1"/>
                </a:solidFill>
              </a:rPr>
              <a:t>cis</a:t>
            </a:r>
            <a:r>
              <a:rPr lang="pt-BR" sz="2200" dirty="0">
                <a:solidFill>
                  <a:schemeClr val="tx1"/>
                </a:solidFill>
              </a:rPr>
              <a:t> e wakashu, entre mulheres </a:t>
            </a:r>
            <a:r>
              <a:rPr lang="pt-BR" sz="2200" dirty="0" err="1">
                <a:solidFill>
                  <a:schemeClr val="tx1"/>
                </a:solidFill>
              </a:rPr>
              <a:t>cis</a:t>
            </a:r>
            <a:r>
              <a:rPr lang="pt-BR" sz="2200" dirty="0">
                <a:solidFill>
                  <a:schemeClr val="tx1"/>
                </a:solidFill>
              </a:rPr>
              <a:t> e wakashu, além de cenas de masturbação, sexo grupal, voyeurismo, </a:t>
            </a:r>
            <a:r>
              <a:rPr lang="pt-BR" sz="2200" dirty="0" smtClean="0">
                <a:solidFill>
                  <a:schemeClr val="tx1"/>
                </a:solidFill>
              </a:rPr>
              <a:t>etc</a:t>
            </a:r>
            <a:r>
              <a:rPr lang="pt-BR" dirty="0" smtClean="0"/>
              <a:t>.</a:t>
            </a:r>
            <a:endParaRPr lang="pt-BR" dirty="0"/>
          </a:p>
        </p:txBody>
      </p:sp>
      <p:pic>
        <p:nvPicPr>
          <p:cNvPr id="4" name="Imagem 3"/>
          <p:cNvPicPr>
            <a:picLocks noChangeAspect="1"/>
          </p:cNvPicPr>
          <p:nvPr/>
        </p:nvPicPr>
        <p:blipFill>
          <a:blip r:embed="rId2"/>
          <a:stretch>
            <a:fillRect/>
          </a:stretch>
        </p:blipFill>
        <p:spPr>
          <a:xfrm>
            <a:off x="120073" y="0"/>
            <a:ext cx="4858327" cy="3366632"/>
          </a:xfrm>
          <a:prstGeom prst="rect">
            <a:avLst/>
          </a:prstGeom>
        </p:spPr>
      </p:pic>
    </p:spTree>
    <p:extLst>
      <p:ext uri="{BB962C8B-B14F-4D97-AF65-F5344CB8AC3E}">
        <p14:creationId xmlns:p14="http://schemas.microsoft.com/office/powerpoint/2010/main" val="3617203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3107" y="5196110"/>
            <a:ext cx="8911687" cy="1280890"/>
          </a:xfrm>
        </p:spPr>
        <p:txBody>
          <a:bodyPr/>
          <a:lstStyle/>
          <a:p>
            <a:pPr algn="ctr"/>
            <a:r>
              <a:rPr lang="pt-BR" sz="1800" dirty="0"/>
              <a:t>Kitagawa </a:t>
            </a:r>
            <a:r>
              <a:rPr lang="pt-BR" sz="1800" dirty="0" smtClean="0"/>
              <a:t>Utamaro, Xilogravura, 1803.</a:t>
            </a:r>
            <a:endParaRPr lang="pt-BR" sz="1800"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222" y="526473"/>
            <a:ext cx="10097456" cy="4572000"/>
          </a:xfrm>
        </p:spPr>
      </p:pic>
    </p:spTree>
    <p:extLst>
      <p:ext uri="{BB962C8B-B14F-4D97-AF65-F5344CB8AC3E}">
        <p14:creationId xmlns:p14="http://schemas.microsoft.com/office/powerpoint/2010/main" val="471602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7521" y="5057563"/>
            <a:ext cx="3050493" cy="1280890"/>
          </a:xfrm>
        </p:spPr>
        <p:txBody>
          <a:bodyPr>
            <a:normAutofit/>
          </a:bodyPr>
          <a:lstStyle/>
          <a:p>
            <a:pPr algn="ctr"/>
            <a:r>
              <a:rPr lang="pt-BR" sz="1800" dirty="0"/>
              <a:t>Ishikawa </a:t>
            </a:r>
            <a:r>
              <a:rPr lang="pt-BR" sz="1800" dirty="0" err="1"/>
              <a:t>Toyonobu</a:t>
            </a:r>
            <a:r>
              <a:rPr lang="pt-BR" sz="1800" dirty="0"/>
              <a:t> </a:t>
            </a:r>
            <a:r>
              <a:rPr lang="pt-BR" sz="1800" dirty="0" smtClean="0"/>
              <a:t>Folio,</a:t>
            </a:r>
            <a:br>
              <a:rPr lang="pt-BR" sz="1800" dirty="0" smtClean="0"/>
            </a:br>
            <a:r>
              <a:rPr lang="pt-BR" sz="1800" dirty="0" smtClean="0"/>
              <a:t>Xilogravura, 1730 -1740.</a:t>
            </a:r>
            <a:endParaRPr lang="pt-BR" sz="1800" dirty="0"/>
          </a:p>
        </p:txBody>
      </p:sp>
      <p:pic>
        <p:nvPicPr>
          <p:cNvPr id="5" name="Espaço Reservado para Conteúdo 4"/>
          <p:cNvPicPr>
            <a:picLocks noGrp="1" noChangeAspect="1"/>
          </p:cNvPicPr>
          <p:nvPr>
            <p:ph idx="1"/>
          </p:nvPr>
        </p:nvPicPr>
        <p:blipFill rotWithShape="1">
          <a:blip r:embed="rId2">
            <a:extLst>
              <a:ext uri="{28A0092B-C50C-407E-A947-70E740481C1C}">
                <a14:useLocalDpi xmlns:a14="http://schemas.microsoft.com/office/drawing/2010/main" val="0"/>
              </a:ext>
            </a:extLst>
          </a:blip>
          <a:srcRect t="2720" b="2745"/>
          <a:stretch/>
        </p:blipFill>
        <p:spPr>
          <a:xfrm>
            <a:off x="0" y="826003"/>
            <a:ext cx="5825537" cy="3771400"/>
          </a:xfr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180" y="-20186"/>
            <a:ext cx="5781820" cy="4617589"/>
          </a:xfrm>
          <a:prstGeom prst="rect">
            <a:avLst/>
          </a:prstGeom>
        </p:spPr>
      </p:pic>
      <p:sp>
        <p:nvSpPr>
          <p:cNvPr id="7" name="Retângulo 6"/>
          <p:cNvSpPr/>
          <p:nvPr/>
        </p:nvSpPr>
        <p:spPr>
          <a:xfrm>
            <a:off x="7767782" y="4953108"/>
            <a:ext cx="3334327" cy="646331"/>
          </a:xfrm>
          <a:prstGeom prst="rect">
            <a:avLst/>
          </a:prstGeom>
        </p:spPr>
        <p:txBody>
          <a:bodyPr wrap="square">
            <a:spAutoFit/>
          </a:bodyPr>
          <a:lstStyle/>
          <a:p>
            <a:pPr algn="ctr"/>
            <a:r>
              <a:rPr lang="es-ES" dirty="0" err="1" smtClean="0"/>
              <a:t>Kuniyoshi</a:t>
            </a:r>
            <a:r>
              <a:rPr lang="es-ES" dirty="0" smtClean="0"/>
              <a:t>, </a:t>
            </a:r>
            <a:r>
              <a:rPr lang="es-ES" dirty="0" err="1" smtClean="0"/>
              <a:t>Xilogravura</a:t>
            </a:r>
            <a:r>
              <a:rPr lang="es-ES" dirty="0" smtClean="0"/>
              <a:t>,</a:t>
            </a:r>
          </a:p>
          <a:p>
            <a:pPr algn="ctr"/>
            <a:r>
              <a:rPr lang="es-ES" dirty="0" smtClean="0"/>
              <a:t>Sec. XVIII.</a:t>
            </a:r>
            <a:endParaRPr lang="pt-BR" dirty="0"/>
          </a:p>
        </p:txBody>
      </p:sp>
    </p:spTree>
    <p:extLst>
      <p:ext uri="{BB962C8B-B14F-4D97-AF65-F5344CB8AC3E}">
        <p14:creationId xmlns:p14="http://schemas.microsoft.com/office/powerpoint/2010/main" val="334757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68801" y="200774"/>
            <a:ext cx="7806267" cy="1280890"/>
          </a:xfrm>
        </p:spPr>
        <p:txBody>
          <a:bodyPr/>
          <a:lstStyle/>
          <a:p>
            <a:r>
              <a:rPr lang="pt-BR" b="1" dirty="0" smtClean="0"/>
              <a:t>Baton, perucas e algemas!</a:t>
            </a:r>
            <a:br>
              <a:rPr lang="pt-BR" b="1" dirty="0" smtClean="0"/>
            </a:br>
            <a:r>
              <a:rPr lang="pt-BR" b="1" dirty="0" smtClean="0"/>
              <a:t>O lugar da travesti no século XX</a:t>
            </a:r>
            <a:endParaRPr lang="pt-BR" b="1" dirty="0"/>
          </a:p>
        </p:txBody>
      </p:sp>
      <p:sp>
        <p:nvSpPr>
          <p:cNvPr id="3" name="Espaço Reservado para Conteúdo 2"/>
          <p:cNvSpPr>
            <a:spLocks noGrp="1"/>
          </p:cNvSpPr>
          <p:nvPr>
            <p:ph idx="1"/>
          </p:nvPr>
        </p:nvSpPr>
        <p:spPr>
          <a:xfrm>
            <a:off x="4461935" y="1786468"/>
            <a:ext cx="7001932" cy="4961466"/>
          </a:xfrm>
        </p:spPr>
        <p:txBody>
          <a:bodyPr>
            <a:normAutofit lnSpcReduction="10000"/>
          </a:bodyPr>
          <a:lstStyle/>
          <a:p>
            <a:r>
              <a:rPr lang="pt-BR" sz="2000" dirty="0" smtClean="0">
                <a:solidFill>
                  <a:schemeClr val="tx1"/>
                </a:solidFill>
              </a:rPr>
              <a:t>No início do século XX o espaço destinado as travestis (transformistas), se divide entre a prostituição e o teatro de revista. Existências marginalizadas que as restringem a vida noturna.</a:t>
            </a:r>
          </a:p>
          <a:p>
            <a:r>
              <a:rPr lang="pt-BR" sz="2000" dirty="0" smtClean="0">
                <a:solidFill>
                  <a:schemeClr val="tx1"/>
                </a:solidFill>
              </a:rPr>
              <a:t>O suposto potencial perigoso e propensão </a:t>
            </a:r>
            <a:r>
              <a:rPr lang="pt-BR" sz="2000" dirty="0">
                <a:solidFill>
                  <a:schemeClr val="tx1"/>
                </a:solidFill>
              </a:rPr>
              <a:t>a</a:t>
            </a:r>
            <a:r>
              <a:rPr lang="pt-BR" sz="2000" dirty="0" smtClean="0">
                <a:solidFill>
                  <a:schemeClr val="tx1"/>
                </a:solidFill>
              </a:rPr>
              <a:t>o crime passam a ser destacados;</a:t>
            </a:r>
          </a:p>
          <a:p>
            <a:r>
              <a:rPr lang="pt-BR" sz="2000" dirty="0" smtClean="0">
                <a:solidFill>
                  <a:schemeClr val="tx1"/>
                </a:solidFill>
              </a:rPr>
              <a:t>Madame Satã, na década de 1930 é considerada a primeira transformista do país;</a:t>
            </a:r>
          </a:p>
          <a:p>
            <a:r>
              <a:rPr lang="pt-BR" sz="2000" dirty="0" err="1" smtClean="0">
                <a:solidFill>
                  <a:schemeClr val="tx1"/>
                </a:solidFill>
              </a:rPr>
              <a:t>Ivaná</a:t>
            </a:r>
            <a:r>
              <a:rPr lang="pt-BR" sz="2000" dirty="0" smtClean="0">
                <a:solidFill>
                  <a:schemeClr val="tx1"/>
                </a:solidFill>
              </a:rPr>
              <a:t>, naturalizada francesa, consegue grande sucesso no teatro de revista, </a:t>
            </a:r>
            <a:r>
              <a:rPr lang="pt-BR" sz="2000" dirty="0" err="1" smtClean="0">
                <a:solidFill>
                  <a:schemeClr val="tx1"/>
                </a:solidFill>
              </a:rPr>
              <a:t>divindo</a:t>
            </a:r>
            <a:r>
              <a:rPr lang="pt-BR" sz="2000" dirty="0" smtClean="0">
                <a:solidFill>
                  <a:schemeClr val="tx1"/>
                </a:solidFill>
              </a:rPr>
              <a:t> espaço com mulheres </a:t>
            </a:r>
            <a:r>
              <a:rPr lang="pt-BR" sz="2000" dirty="0" err="1" smtClean="0">
                <a:solidFill>
                  <a:schemeClr val="tx1"/>
                </a:solidFill>
              </a:rPr>
              <a:t>cis</a:t>
            </a:r>
            <a:r>
              <a:rPr lang="pt-BR" sz="2000" dirty="0" smtClean="0">
                <a:solidFill>
                  <a:schemeClr val="tx1"/>
                </a:solidFill>
              </a:rPr>
              <a:t> na década de 1950;</a:t>
            </a:r>
          </a:p>
          <a:p>
            <a:r>
              <a:rPr lang="pt-BR" sz="2000" dirty="0" smtClean="0">
                <a:solidFill>
                  <a:schemeClr val="tx1"/>
                </a:solidFill>
              </a:rPr>
              <a:t>Em 1954 participa do filme </a:t>
            </a:r>
            <a:r>
              <a:rPr lang="pt-BR" sz="2000" b="1" dirty="0" smtClean="0">
                <a:solidFill>
                  <a:schemeClr val="tx1"/>
                </a:solidFill>
              </a:rPr>
              <a:t>MULHER DE VERDADE</a:t>
            </a:r>
            <a:r>
              <a:rPr lang="pt-BR" sz="2000" dirty="0" smtClean="0">
                <a:solidFill>
                  <a:schemeClr val="tx1"/>
                </a:solidFill>
              </a:rPr>
              <a:t>;</a:t>
            </a:r>
          </a:p>
          <a:p>
            <a:r>
              <a:rPr lang="pt-BR" sz="2000" dirty="0" smtClean="0">
                <a:solidFill>
                  <a:schemeClr val="tx1"/>
                </a:solidFill>
              </a:rPr>
              <a:t>Na década de 1950, em Belo Horizonte, </a:t>
            </a:r>
            <a:r>
              <a:rPr lang="pt-BR" sz="2000" b="1" dirty="0" smtClean="0">
                <a:solidFill>
                  <a:schemeClr val="tx1"/>
                </a:solidFill>
              </a:rPr>
              <a:t>Cintura Fina </a:t>
            </a:r>
            <a:r>
              <a:rPr lang="pt-BR" sz="2000" dirty="0" smtClean="0">
                <a:solidFill>
                  <a:schemeClr val="tx1"/>
                </a:solidFill>
              </a:rPr>
              <a:t>tem sua imagem associada a prostituição e a criminalidade. </a:t>
            </a:r>
            <a:endParaRPr lang="pt-BR" sz="2000" dirty="0">
              <a:solidFill>
                <a:schemeClr val="tx1"/>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39" y="42330"/>
            <a:ext cx="3451254" cy="2592051"/>
          </a:xfrm>
          <a:prstGeom prst="rect">
            <a:avLst/>
          </a:prstGeom>
        </p:spPr>
      </p:pic>
      <p:pic>
        <p:nvPicPr>
          <p:cNvPr id="8" name="Imagem 7"/>
          <p:cNvPicPr>
            <a:picLocks noChangeAspect="1"/>
          </p:cNvPicPr>
          <p:nvPr/>
        </p:nvPicPr>
        <p:blipFill rotWithShape="1">
          <a:blip r:embed="rId3"/>
          <a:srcRect l="47285" t="4634" b="13524"/>
          <a:stretch/>
        </p:blipFill>
        <p:spPr>
          <a:xfrm>
            <a:off x="2557390" y="1261532"/>
            <a:ext cx="1333793" cy="3380226"/>
          </a:xfrm>
          <a:prstGeom prst="rect">
            <a:avLst/>
          </a:prstGeom>
        </p:spPr>
      </p:pic>
      <p:pic>
        <p:nvPicPr>
          <p:cNvPr id="9" name="Imagem 8"/>
          <p:cNvPicPr>
            <a:picLocks noChangeAspect="1"/>
          </p:cNvPicPr>
          <p:nvPr/>
        </p:nvPicPr>
        <p:blipFill>
          <a:blip r:embed="rId4"/>
          <a:stretch>
            <a:fillRect/>
          </a:stretch>
        </p:blipFill>
        <p:spPr>
          <a:xfrm>
            <a:off x="222106" y="2327277"/>
            <a:ext cx="1822280" cy="2717800"/>
          </a:xfrm>
          <a:prstGeom prst="rect">
            <a:avLst/>
          </a:prstGeom>
        </p:spPr>
      </p:pic>
      <p:pic>
        <p:nvPicPr>
          <p:cNvPr id="10" name="Imagem 9"/>
          <p:cNvPicPr>
            <a:picLocks noChangeAspect="1"/>
          </p:cNvPicPr>
          <p:nvPr/>
        </p:nvPicPr>
        <p:blipFill>
          <a:blip r:embed="rId5"/>
          <a:stretch>
            <a:fillRect/>
          </a:stretch>
        </p:blipFill>
        <p:spPr>
          <a:xfrm>
            <a:off x="1470651" y="3686177"/>
            <a:ext cx="2244675" cy="3171823"/>
          </a:xfrm>
          <a:prstGeom prst="rect">
            <a:avLst/>
          </a:prstGeom>
        </p:spPr>
      </p:pic>
    </p:spTree>
    <p:extLst>
      <p:ext uri="{BB962C8B-B14F-4D97-AF65-F5344CB8AC3E}">
        <p14:creationId xmlns:p14="http://schemas.microsoft.com/office/powerpoint/2010/main" val="469662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15933" y="497108"/>
            <a:ext cx="6788679" cy="1280890"/>
          </a:xfrm>
        </p:spPr>
        <p:txBody>
          <a:bodyPr>
            <a:normAutofit fontScale="90000"/>
          </a:bodyPr>
          <a:lstStyle/>
          <a:p>
            <a:r>
              <a:rPr lang="pt-BR" b="1" dirty="0" smtClean="0"/>
              <a:t>QUAL ERA</a:t>
            </a:r>
            <a:br>
              <a:rPr lang="pt-BR" b="1" dirty="0" smtClean="0"/>
            </a:br>
            <a:r>
              <a:rPr lang="pt-BR" b="1" dirty="0" smtClean="0"/>
              <a:t>REALMENTE O CRIME?</a:t>
            </a:r>
            <a:br>
              <a:rPr lang="pt-BR" b="1" dirty="0" smtClean="0"/>
            </a:br>
            <a:r>
              <a:rPr lang="pt-BR" sz="2200" dirty="0" smtClean="0"/>
              <a:t>O SIMPLES FATO DE EXPRESSAR UMA IDENTIDADE DE GÊNERO TRAVESTI BASTAVA PARA SEREM PRESAS.</a:t>
            </a:r>
            <a:endParaRPr lang="pt-BR" sz="2200" dirty="0"/>
          </a:p>
        </p:txBody>
      </p:sp>
      <p:pic>
        <p:nvPicPr>
          <p:cNvPr id="4" name="Espaço Reservado para Conteú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4660" r="13531"/>
          <a:stretch/>
        </p:blipFill>
        <p:spPr>
          <a:xfrm>
            <a:off x="474133" y="15875"/>
            <a:ext cx="3445934" cy="3159125"/>
          </a:xfrm>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5445" r="10535" b="12199"/>
          <a:stretch/>
        </p:blipFill>
        <p:spPr>
          <a:xfrm>
            <a:off x="2472266" y="2387601"/>
            <a:ext cx="2971800" cy="4021668"/>
          </a:xfrm>
          <a:prstGeom prst="rect">
            <a:avLst/>
          </a:prstGeom>
        </p:spPr>
      </p:pic>
      <p:pic>
        <p:nvPicPr>
          <p:cNvPr id="6" name="Imagem 5"/>
          <p:cNvPicPr>
            <a:picLocks noChangeAspect="1"/>
          </p:cNvPicPr>
          <p:nvPr/>
        </p:nvPicPr>
        <p:blipFill>
          <a:blip r:embed="rId4"/>
          <a:stretch>
            <a:fillRect/>
          </a:stretch>
        </p:blipFill>
        <p:spPr>
          <a:xfrm>
            <a:off x="5609802" y="2370665"/>
            <a:ext cx="6123329" cy="4007379"/>
          </a:xfrm>
          <a:prstGeom prst="rect">
            <a:avLst/>
          </a:prstGeom>
        </p:spPr>
      </p:pic>
    </p:spTree>
    <p:extLst>
      <p:ext uri="{BB962C8B-B14F-4D97-AF65-F5344CB8AC3E}">
        <p14:creationId xmlns:p14="http://schemas.microsoft.com/office/powerpoint/2010/main" val="1795910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4800" y="175373"/>
            <a:ext cx="10471679" cy="908359"/>
          </a:xfrm>
        </p:spPr>
        <p:txBody>
          <a:bodyPr>
            <a:normAutofit fontScale="90000"/>
          </a:bodyPr>
          <a:lstStyle/>
          <a:p>
            <a:r>
              <a:rPr lang="pt-BR" dirty="0" err="1" smtClean="0"/>
              <a:t>Pajubá</a:t>
            </a:r>
            <a:r>
              <a:rPr lang="pt-BR" dirty="0" smtClean="0"/>
              <a:t> e gilete contra a ditadura!</a:t>
            </a:r>
            <a:br>
              <a:rPr lang="pt-BR" dirty="0" smtClean="0"/>
            </a:br>
            <a:r>
              <a:rPr lang="pt-BR" dirty="0" smtClean="0"/>
              <a:t>“</a:t>
            </a:r>
            <a:r>
              <a:rPr lang="pt-BR" i="1" dirty="0" smtClean="0"/>
              <a:t>Polícia </a:t>
            </a:r>
            <a:r>
              <a:rPr lang="pt-BR" i="1" dirty="0"/>
              <a:t>já tem plano conjunto contra </a:t>
            </a:r>
            <a:r>
              <a:rPr lang="pt-BR" i="1" dirty="0" smtClean="0"/>
              <a:t>travestis” </a:t>
            </a:r>
            <a:br>
              <a:rPr lang="pt-BR" i="1" dirty="0" smtClean="0"/>
            </a:br>
            <a:r>
              <a:rPr lang="pt-BR" sz="1600" b="1" i="1" dirty="0" smtClean="0"/>
              <a:t>(O Estado de São Paulo)</a:t>
            </a:r>
            <a:endParaRPr lang="pt-BR" sz="1600" b="1" dirty="0"/>
          </a:p>
        </p:txBody>
      </p:sp>
      <p:sp>
        <p:nvSpPr>
          <p:cNvPr id="3" name="Espaço Reservado para Conteúdo 2"/>
          <p:cNvSpPr>
            <a:spLocks noGrp="1"/>
          </p:cNvSpPr>
          <p:nvPr>
            <p:ph idx="1"/>
          </p:nvPr>
        </p:nvSpPr>
        <p:spPr>
          <a:xfrm>
            <a:off x="3344333" y="4614478"/>
            <a:ext cx="8407400" cy="2676813"/>
          </a:xfrm>
        </p:spPr>
        <p:txBody>
          <a:bodyPr/>
          <a:lstStyle/>
          <a:p>
            <a:r>
              <a:rPr lang="pt-BR" dirty="0" err="1" smtClean="0">
                <a:solidFill>
                  <a:schemeClr val="tx1"/>
                </a:solidFill>
              </a:rPr>
              <a:t>Aqué</a:t>
            </a:r>
            <a:r>
              <a:rPr lang="pt-BR" dirty="0" smtClean="0">
                <a:solidFill>
                  <a:schemeClr val="tx1"/>
                </a:solidFill>
              </a:rPr>
              <a:t>, </a:t>
            </a:r>
            <a:r>
              <a:rPr lang="pt-BR" dirty="0" err="1" smtClean="0">
                <a:solidFill>
                  <a:schemeClr val="tx1"/>
                </a:solidFill>
              </a:rPr>
              <a:t>ocó</a:t>
            </a:r>
            <a:r>
              <a:rPr lang="pt-BR" dirty="0" smtClean="0">
                <a:solidFill>
                  <a:schemeClr val="tx1"/>
                </a:solidFill>
              </a:rPr>
              <a:t>, </a:t>
            </a:r>
            <a:r>
              <a:rPr lang="pt-BR" dirty="0" err="1" smtClean="0">
                <a:solidFill>
                  <a:schemeClr val="tx1"/>
                </a:solidFill>
              </a:rPr>
              <a:t>amapô</a:t>
            </a:r>
            <a:r>
              <a:rPr lang="pt-BR" dirty="0" smtClean="0">
                <a:solidFill>
                  <a:schemeClr val="tx1"/>
                </a:solidFill>
              </a:rPr>
              <a:t>, </a:t>
            </a:r>
            <a:r>
              <a:rPr lang="pt-BR" dirty="0" err="1" smtClean="0">
                <a:solidFill>
                  <a:schemeClr val="tx1"/>
                </a:solidFill>
              </a:rPr>
              <a:t>neca</a:t>
            </a:r>
            <a:r>
              <a:rPr lang="pt-BR" dirty="0" smtClean="0">
                <a:solidFill>
                  <a:schemeClr val="tx1"/>
                </a:solidFill>
              </a:rPr>
              <a:t>, </a:t>
            </a:r>
            <a:r>
              <a:rPr lang="pt-BR" dirty="0" err="1" smtClean="0">
                <a:solidFill>
                  <a:schemeClr val="tx1"/>
                </a:solidFill>
              </a:rPr>
              <a:t>edi</a:t>
            </a:r>
            <a:r>
              <a:rPr lang="pt-BR" dirty="0" smtClean="0">
                <a:solidFill>
                  <a:schemeClr val="tx1"/>
                </a:solidFill>
              </a:rPr>
              <a:t>, </a:t>
            </a:r>
            <a:r>
              <a:rPr lang="pt-BR" dirty="0" err="1" smtClean="0">
                <a:solidFill>
                  <a:schemeClr val="tx1"/>
                </a:solidFill>
              </a:rPr>
              <a:t>dundun</a:t>
            </a:r>
            <a:r>
              <a:rPr lang="pt-BR" dirty="0" smtClean="0">
                <a:solidFill>
                  <a:schemeClr val="tx1"/>
                </a:solidFill>
              </a:rPr>
              <a:t>....</a:t>
            </a:r>
          </a:p>
          <a:p>
            <a:r>
              <a:rPr lang="pt-BR" dirty="0" smtClean="0">
                <a:solidFill>
                  <a:schemeClr val="tx1"/>
                </a:solidFill>
              </a:rPr>
              <a:t> </a:t>
            </a:r>
            <a:r>
              <a:rPr lang="pt-BR" dirty="0">
                <a:solidFill>
                  <a:schemeClr val="tx1"/>
                </a:solidFill>
              </a:rPr>
              <a:t>“</a:t>
            </a:r>
            <a:r>
              <a:rPr lang="pt-BR" i="1" dirty="0">
                <a:solidFill>
                  <a:schemeClr val="tx1"/>
                </a:solidFill>
              </a:rPr>
              <a:t>Nós nos cortávamos com gilete, para que os policias não nos prendessem, vejam aqui, tenho ainda cicatrizes. Eles tinham medo que a gente se cortasse</a:t>
            </a:r>
            <a:r>
              <a:rPr lang="pt-BR" dirty="0" smtClean="0">
                <a:solidFill>
                  <a:schemeClr val="tx1"/>
                </a:solidFill>
              </a:rPr>
              <a:t>” (</a:t>
            </a:r>
            <a:r>
              <a:rPr lang="pt-BR" dirty="0" err="1" smtClean="0">
                <a:solidFill>
                  <a:schemeClr val="tx1"/>
                </a:solidFill>
              </a:rPr>
              <a:t>Weluma</a:t>
            </a:r>
            <a:r>
              <a:rPr lang="pt-BR" dirty="0" smtClean="0">
                <a:solidFill>
                  <a:schemeClr val="tx1"/>
                </a:solidFill>
              </a:rPr>
              <a:t> Brown).</a:t>
            </a:r>
          </a:p>
          <a:p>
            <a:r>
              <a:rPr lang="pt-BR" dirty="0" smtClean="0">
                <a:solidFill>
                  <a:schemeClr val="tx1"/>
                </a:solidFill>
              </a:rPr>
              <a:t>Este </a:t>
            </a:r>
            <a:r>
              <a:rPr lang="pt-BR" dirty="0">
                <a:solidFill>
                  <a:schemeClr val="tx1"/>
                </a:solidFill>
              </a:rPr>
              <a:t>medo, é claro, advinha do estigma de serem soropositivas, afinal, é neste período que a AIDS é considerada “</a:t>
            </a:r>
            <a:r>
              <a:rPr lang="pt-BR" i="1" dirty="0">
                <a:solidFill>
                  <a:schemeClr val="tx1"/>
                </a:solidFill>
              </a:rPr>
              <a:t>o câncer gay</a:t>
            </a:r>
            <a:r>
              <a:rPr lang="pt-BR" dirty="0">
                <a:solidFill>
                  <a:schemeClr val="tx1"/>
                </a:solidFill>
              </a:rPr>
              <a:t>”, a partir de uma cruel </a:t>
            </a:r>
            <a:r>
              <a:rPr lang="pt-BR" dirty="0" err="1" smtClean="0">
                <a:solidFill>
                  <a:schemeClr val="tx1"/>
                </a:solidFill>
              </a:rPr>
              <a:t>biopolítica</a:t>
            </a:r>
            <a:r>
              <a:rPr lang="pt-BR" dirty="0" smtClean="0">
                <a:solidFill>
                  <a:schemeClr val="tx1"/>
                </a:solidFill>
              </a:rPr>
              <a:t> (Pragmatismo político, 2015).</a:t>
            </a:r>
            <a:endParaRPr lang="pt-BR" dirty="0">
              <a:solidFill>
                <a:schemeClr val="tx1"/>
              </a:solidFill>
            </a:endParaRPr>
          </a:p>
        </p:txBody>
      </p:sp>
      <p:pic>
        <p:nvPicPr>
          <p:cNvPr id="4" name="Imagem 3"/>
          <p:cNvPicPr>
            <a:picLocks noChangeAspect="1"/>
          </p:cNvPicPr>
          <p:nvPr/>
        </p:nvPicPr>
        <p:blipFill>
          <a:blip r:embed="rId2"/>
          <a:stretch>
            <a:fillRect/>
          </a:stretch>
        </p:blipFill>
        <p:spPr>
          <a:xfrm>
            <a:off x="6705412" y="1793863"/>
            <a:ext cx="5341067" cy="2711618"/>
          </a:xfrm>
          <a:prstGeom prst="rect">
            <a:avLst/>
          </a:prstGeom>
        </p:spPr>
      </p:pic>
      <p:pic>
        <p:nvPicPr>
          <p:cNvPr id="5" name="Imagem 4"/>
          <p:cNvPicPr>
            <a:picLocks noChangeAspect="1"/>
          </p:cNvPicPr>
          <p:nvPr/>
        </p:nvPicPr>
        <p:blipFill rotWithShape="1">
          <a:blip r:embed="rId3"/>
          <a:srcRect l="2508" t="8704" r="27396" b="21111"/>
          <a:stretch/>
        </p:blipFill>
        <p:spPr>
          <a:xfrm>
            <a:off x="211668" y="1684865"/>
            <a:ext cx="3132666" cy="4301739"/>
          </a:xfrm>
          <a:prstGeom prst="rect">
            <a:avLst/>
          </a:prstGeom>
        </p:spPr>
      </p:pic>
      <p:pic>
        <p:nvPicPr>
          <p:cNvPr id="6" name="Imagem 5"/>
          <p:cNvPicPr>
            <a:picLocks noChangeAspect="1"/>
          </p:cNvPicPr>
          <p:nvPr/>
        </p:nvPicPr>
        <p:blipFill>
          <a:blip r:embed="rId4"/>
          <a:stretch>
            <a:fillRect/>
          </a:stretch>
        </p:blipFill>
        <p:spPr>
          <a:xfrm>
            <a:off x="3899866" y="1614813"/>
            <a:ext cx="3628454" cy="2890668"/>
          </a:xfrm>
          <a:prstGeom prst="rect">
            <a:avLst/>
          </a:prstGeom>
        </p:spPr>
      </p:pic>
    </p:spTree>
    <p:extLst>
      <p:ext uri="{BB962C8B-B14F-4D97-AF65-F5344CB8AC3E}">
        <p14:creationId xmlns:p14="http://schemas.microsoft.com/office/powerpoint/2010/main" val="4220480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0271" y="234643"/>
            <a:ext cx="10056812" cy="933757"/>
          </a:xfrm>
        </p:spPr>
        <p:txBody>
          <a:bodyPr/>
          <a:lstStyle/>
          <a:p>
            <a:r>
              <a:rPr lang="pt-BR" b="1" dirty="0" smtClean="0"/>
              <a:t>Plumas, paetês e silicone industrial!</a:t>
            </a:r>
            <a:endParaRPr lang="pt-BR" b="1" dirty="0"/>
          </a:p>
        </p:txBody>
      </p:sp>
      <p:sp>
        <p:nvSpPr>
          <p:cNvPr id="3" name="Espaço Reservado para Conteúdo 2"/>
          <p:cNvSpPr>
            <a:spLocks noGrp="1"/>
          </p:cNvSpPr>
          <p:nvPr>
            <p:ph idx="1"/>
          </p:nvPr>
        </p:nvSpPr>
        <p:spPr>
          <a:xfrm>
            <a:off x="7874001" y="2133600"/>
            <a:ext cx="4055532" cy="3777622"/>
          </a:xfrm>
        </p:spPr>
        <p:txBody>
          <a:bodyPr/>
          <a:lstStyle/>
          <a:p>
            <a:r>
              <a:rPr lang="pt-BR" dirty="0" smtClean="0">
                <a:solidFill>
                  <a:schemeClr val="tx1"/>
                </a:solidFill>
              </a:rPr>
              <a:t>Na década de 1980 os bailes de carnaval, os famosos Gala Gay, colocam a </a:t>
            </a:r>
            <a:r>
              <a:rPr lang="pt-BR" dirty="0" err="1" smtClean="0">
                <a:solidFill>
                  <a:schemeClr val="tx1"/>
                </a:solidFill>
              </a:rPr>
              <a:t>travestilidade</a:t>
            </a:r>
            <a:r>
              <a:rPr lang="pt-BR" dirty="0" smtClean="0">
                <a:solidFill>
                  <a:schemeClr val="tx1"/>
                </a:solidFill>
              </a:rPr>
              <a:t> em evidência por alguns dias do ano;</a:t>
            </a:r>
          </a:p>
          <a:p>
            <a:r>
              <a:rPr lang="pt-BR" dirty="0" smtClean="0">
                <a:solidFill>
                  <a:schemeClr val="tx1"/>
                </a:solidFill>
              </a:rPr>
              <a:t>Revistas como a FATOS &amp; FOTOS lucram com a imagem de travestis seminuas e reforça estigmas e preconceitos.</a:t>
            </a:r>
            <a:endParaRPr lang="pt-BR" dirty="0">
              <a:solidFill>
                <a:schemeClr val="tx1"/>
              </a:solidFill>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5199"/>
            <a:ext cx="3607742" cy="3996268"/>
          </a:xfrm>
          <a:prstGeom prst="rect">
            <a:avLst/>
          </a:prstGeom>
        </p:spPr>
      </p:pic>
      <p:pic>
        <p:nvPicPr>
          <p:cNvPr id="7" name="Imagem 6"/>
          <p:cNvPicPr>
            <a:picLocks noChangeAspect="1"/>
          </p:cNvPicPr>
          <p:nvPr/>
        </p:nvPicPr>
        <p:blipFill>
          <a:blip r:embed="rId3"/>
          <a:stretch>
            <a:fillRect/>
          </a:stretch>
        </p:blipFill>
        <p:spPr>
          <a:xfrm>
            <a:off x="2718270" y="3933444"/>
            <a:ext cx="2674525" cy="3056600"/>
          </a:xfrm>
          <a:prstGeom prst="rect">
            <a:avLst/>
          </a:prstGeom>
        </p:spPr>
      </p:pic>
      <p:pic>
        <p:nvPicPr>
          <p:cNvPr id="9" name="Imagem 8"/>
          <p:cNvPicPr>
            <a:picLocks noChangeAspect="1"/>
          </p:cNvPicPr>
          <p:nvPr/>
        </p:nvPicPr>
        <p:blipFill rotWithShape="1">
          <a:blip r:embed="rId4"/>
          <a:srcRect l="5318" t="3685" r="4366" b="7960"/>
          <a:stretch/>
        </p:blipFill>
        <p:spPr>
          <a:xfrm>
            <a:off x="4635486" y="965199"/>
            <a:ext cx="3061657" cy="3996268"/>
          </a:xfrm>
          <a:prstGeom prst="rect">
            <a:avLst/>
          </a:prstGeom>
        </p:spPr>
      </p:pic>
    </p:spTree>
    <p:extLst>
      <p:ext uri="{BB962C8B-B14F-4D97-AF65-F5344CB8AC3E}">
        <p14:creationId xmlns:p14="http://schemas.microsoft.com/office/powerpoint/2010/main" val="2526228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24057" y="310844"/>
            <a:ext cx="8911687" cy="1280890"/>
          </a:xfrm>
        </p:spPr>
        <p:txBody>
          <a:bodyPr/>
          <a:lstStyle/>
          <a:p>
            <a:r>
              <a:rPr lang="pt-BR" b="1" dirty="0" smtClean="0"/>
              <a:t>Bonecas, enxutos e transviados na </a:t>
            </a:r>
            <a:r>
              <a:rPr lang="pt-BR" b="1" dirty="0" err="1" smtClean="0"/>
              <a:t>Tv</a:t>
            </a:r>
            <a:r>
              <a:rPr lang="pt-BR" b="1" dirty="0" smtClean="0"/>
              <a:t>!</a:t>
            </a:r>
            <a:endParaRPr lang="pt-BR" b="1" dirty="0"/>
          </a:p>
        </p:txBody>
      </p:sp>
      <p:sp>
        <p:nvSpPr>
          <p:cNvPr id="3" name="Espaço Reservado para Conteúdo 2"/>
          <p:cNvSpPr>
            <a:spLocks noGrp="1"/>
          </p:cNvSpPr>
          <p:nvPr>
            <p:ph idx="1"/>
          </p:nvPr>
        </p:nvSpPr>
        <p:spPr>
          <a:xfrm>
            <a:off x="6028267" y="1532465"/>
            <a:ext cx="5467878" cy="5088468"/>
          </a:xfrm>
        </p:spPr>
        <p:txBody>
          <a:bodyPr/>
          <a:lstStyle/>
          <a:p>
            <a:r>
              <a:rPr lang="pt-BR" dirty="0" smtClean="0">
                <a:solidFill>
                  <a:schemeClr val="tx1"/>
                </a:solidFill>
              </a:rPr>
              <a:t>Alguns programas de auditório, nas décadas de 1980 e 1990, incluem a participação de travestis em sua programação para aumentar a audiência;</a:t>
            </a:r>
          </a:p>
          <a:p>
            <a:r>
              <a:rPr lang="pt-BR" dirty="0" smtClean="0">
                <a:solidFill>
                  <a:schemeClr val="tx1"/>
                </a:solidFill>
              </a:rPr>
              <a:t>Na extinta TV Manchete, no Programa do Bolinha, havia o quadro </a:t>
            </a:r>
            <a:r>
              <a:rPr lang="pt-BR" b="1" dirty="0" smtClean="0">
                <a:solidFill>
                  <a:schemeClr val="tx1"/>
                </a:solidFill>
              </a:rPr>
              <a:t>ELES E ELAS</a:t>
            </a:r>
            <a:r>
              <a:rPr lang="pt-BR" dirty="0" smtClean="0">
                <a:solidFill>
                  <a:schemeClr val="tx1"/>
                </a:solidFill>
              </a:rPr>
              <a:t>;</a:t>
            </a:r>
          </a:p>
          <a:p>
            <a:r>
              <a:rPr lang="pt-BR" dirty="0" smtClean="0">
                <a:solidFill>
                  <a:schemeClr val="tx1"/>
                </a:solidFill>
              </a:rPr>
              <a:t>O apresentador Silvio Santos também fez uso de show de travestis em seu programa de calouros, porém, não respeitava o nome social das concorrentes;</a:t>
            </a:r>
          </a:p>
          <a:p>
            <a:r>
              <a:rPr lang="pt-BR" dirty="0" smtClean="0">
                <a:solidFill>
                  <a:schemeClr val="tx1"/>
                </a:solidFill>
              </a:rPr>
              <a:t>NOME SOCIAL ERA CHAMADO DE </a:t>
            </a:r>
            <a:r>
              <a:rPr lang="pt-BR" b="1" dirty="0" smtClean="0">
                <a:solidFill>
                  <a:schemeClr val="tx1"/>
                </a:solidFill>
              </a:rPr>
              <a:t>NOME DE GUERRA.</a:t>
            </a:r>
            <a:endParaRPr lang="pt-BR" b="1" dirty="0">
              <a:solidFill>
                <a:schemeClr val="tx1"/>
              </a:solidFill>
            </a:endParaRPr>
          </a:p>
        </p:txBody>
      </p:sp>
      <p:pic>
        <p:nvPicPr>
          <p:cNvPr id="4" name="Imagem 3"/>
          <p:cNvPicPr>
            <a:picLocks noChangeAspect="1"/>
          </p:cNvPicPr>
          <p:nvPr/>
        </p:nvPicPr>
        <p:blipFill rotWithShape="1">
          <a:blip r:embed="rId2"/>
          <a:srcRect l="6296" t="8015" r="14074" b="8384"/>
          <a:stretch/>
        </p:blipFill>
        <p:spPr>
          <a:xfrm>
            <a:off x="194732" y="1176868"/>
            <a:ext cx="3640667" cy="2870200"/>
          </a:xfrm>
          <a:prstGeom prst="rect">
            <a:avLst/>
          </a:prstGeom>
        </p:spPr>
      </p:pic>
      <p:pic>
        <p:nvPicPr>
          <p:cNvPr id="5" name="Imagem 4"/>
          <p:cNvPicPr>
            <a:picLocks noChangeAspect="1"/>
          </p:cNvPicPr>
          <p:nvPr/>
        </p:nvPicPr>
        <p:blipFill rotWithShape="1">
          <a:blip r:embed="rId3"/>
          <a:srcRect l="11852" t="9506" r="10185" b="4322"/>
          <a:stretch/>
        </p:blipFill>
        <p:spPr>
          <a:xfrm>
            <a:off x="1924057" y="3835398"/>
            <a:ext cx="3564466" cy="2954867"/>
          </a:xfrm>
          <a:prstGeom prst="rect">
            <a:avLst/>
          </a:prstGeom>
        </p:spPr>
      </p:pic>
    </p:spTree>
    <p:extLst>
      <p:ext uri="{BB962C8B-B14F-4D97-AF65-F5344CB8AC3E}">
        <p14:creationId xmlns:p14="http://schemas.microsoft.com/office/powerpoint/2010/main" val="26456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59608" y="269776"/>
            <a:ext cx="7498080" cy="1143000"/>
          </a:xfrm>
        </p:spPr>
        <p:txBody>
          <a:bodyPr>
            <a:normAutofit fontScale="90000"/>
          </a:bodyPr>
          <a:lstStyle/>
          <a:p>
            <a:r>
              <a:rPr lang="pt-BR" dirty="0" smtClean="0"/>
              <a:t>Do apagamento a </a:t>
            </a:r>
            <a:r>
              <a:rPr lang="pt-BR" dirty="0" err="1" smtClean="0"/>
              <a:t>objetificação</a:t>
            </a:r>
            <a:r>
              <a:rPr lang="pt-BR" dirty="0" smtClean="0"/>
              <a:t>!</a:t>
            </a:r>
            <a:endParaRPr lang="pt-BR" dirty="0"/>
          </a:p>
        </p:txBody>
      </p:sp>
      <p:sp>
        <p:nvSpPr>
          <p:cNvPr id="3" name="Espaço Reservado para Conteúdo 2"/>
          <p:cNvSpPr>
            <a:spLocks noGrp="1"/>
          </p:cNvSpPr>
          <p:nvPr>
            <p:ph idx="1"/>
          </p:nvPr>
        </p:nvSpPr>
        <p:spPr>
          <a:xfrm>
            <a:off x="4295800" y="1052736"/>
            <a:ext cx="6161888" cy="5616624"/>
          </a:xfrm>
        </p:spPr>
        <p:txBody>
          <a:bodyPr>
            <a:normAutofit lnSpcReduction="10000"/>
          </a:bodyPr>
          <a:lstStyle/>
          <a:p>
            <a:r>
              <a:rPr lang="pt-BR" sz="2000" b="1" dirty="0"/>
              <a:t>Na famosa Rua das Flores, mais precisamente na Boca Maldita, palco de manifestações populares e de encontro dos intelectuais da cidade, vivia desde os anos 70 uma figura mitológica que atendia pelo nome de Gilda. Se você já ouviu falar nas mulheres barbadas que figuravam o imaginário popular dos circos mambembes, bem, poderia ser Gilda uma delas. Ele, ou ela, era na verdade ******************, que atendia pelo nome de Gilda e </a:t>
            </a:r>
            <a:r>
              <a:rPr lang="pt-BR" sz="2000" b="1" dirty="0">
                <a:solidFill>
                  <a:srgbClr val="FF0000"/>
                </a:solidFill>
              </a:rPr>
              <a:t>se dizia travesti</a:t>
            </a:r>
            <a:r>
              <a:rPr lang="pt-BR" sz="2000" b="1" dirty="0"/>
              <a:t>, e era uma figura popular de Curitiba até o ano de 1983, quando foi encontrada morta em um casarão abandonado. </a:t>
            </a:r>
          </a:p>
          <a:p>
            <a:r>
              <a:rPr lang="pt-BR" sz="2000" b="1" dirty="0"/>
              <a:t>A ‘travesti’ como era chamada na época, era na verdade um híbrido de personalidade excêntrica e morador de rua </a:t>
            </a:r>
            <a:r>
              <a:rPr lang="es-ES" sz="2000" b="1" dirty="0"/>
              <a:t>(O Gay </a:t>
            </a:r>
            <a:r>
              <a:rPr lang="es-ES" sz="2000" b="1" dirty="0" err="1"/>
              <a:t>Curitibano</a:t>
            </a:r>
            <a:r>
              <a:rPr lang="es-ES" sz="2000" b="1" dirty="0"/>
              <a:t>,  Allan JOHAN, 2007)</a:t>
            </a:r>
            <a:r>
              <a:rPr lang="pt-BR" sz="2000" b="1" dirty="0"/>
              <a:t>.</a:t>
            </a:r>
            <a:r>
              <a:rPr lang="pt-BR" b="1" dirty="0" smtClean="0"/>
              <a:t/>
            </a:r>
            <a:br>
              <a:rPr lang="pt-BR" b="1" dirty="0" smtClean="0"/>
            </a:br>
            <a:endParaRPr lang="pt-BR" b="1" dirty="0"/>
          </a:p>
        </p:txBody>
      </p:sp>
      <p:pic>
        <p:nvPicPr>
          <p:cNvPr id="4" name="Imagem 3">
            <a:extLst>
              <a:ext uri="{FF2B5EF4-FFF2-40B4-BE49-F238E27FC236}">
                <a16:creationId xmlns="" xmlns:a16="http://schemas.microsoft.com/office/drawing/2014/main" id="{C261E6E8-1A2A-4823-A04C-17255F7C68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067" y="1196751"/>
            <a:ext cx="2774741" cy="5674561"/>
          </a:xfrm>
          <a:prstGeom prst="rect">
            <a:avLst/>
          </a:prstGeom>
        </p:spPr>
      </p:pic>
    </p:spTree>
    <p:extLst>
      <p:ext uri="{BB962C8B-B14F-4D97-AF65-F5344CB8AC3E}">
        <p14:creationId xmlns:p14="http://schemas.microsoft.com/office/powerpoint/2010/main" val="37734713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44733" y="624110"/>
            <a:ext cx="5535616" cy="1280890"/>
          </a:xfrm>
        </p:spPr>
        <p:txBody>
          <a:bodyPr/>
          <a:lstStyle/>
          <a:p>
            <a:r>
              <a:rPr lang="pt-BR" b="1" dirty="0" smtClean="0"/>
              <a:t>“A mulher mais bonita</a:t>
            </a:r>
            <a:br>
              <a:rPr lang="pt-BR" b="1" dirty="0" smtClean="0"/>
            </a:br>
            <a:r>
              <a:rPr lang="pt-BR" b="1" dirty="0" smtClean="0"/>
              <a:t>do Brasil é Homem”!</a:t>
            </a:r>
            <a:endParaRPr lang="pt-BR" b="1" dirty="0"/>
          </a:p>
        </p:txBody>
      </p:sp>
      <p:sp>
        <p:nvSpPr>
          <p:cNvPr id="3" name="Espaço Reservado para Conteúdo 2"/>
          <p:cNvSpPr>
            <a:spLocks noGrp="1"/>
          </p:cNvSpPr>
          <p:nvPr>
            <p:ph idx="1"/>
          </p:nvPr>
        </p:nvSpPr>
        <p:spPr>
          <a:xfrm>
            <a:off x="6333067" y="2311400"/>
            <a:ext cx="5188478" cy="3777622"/>
          </a:xfrm>
        </p:spPr>
        <p:txBody>
          <a:bodyPr>
            <a:noAutofit/>
          </a:bodyPr>
          <a:lstStyle/>
          <a:p>
            <a:r>
              <a:rPr lang="pt-BR" sz="2000" dirty="0" smtClean="0">
                <a:solidFill>
                  <a:schemeClr val="tx1"/>
                </a:solidFill>
              </a:rPr>
              <a:t>Na década de 1980 Roberta Close e Thelma </a:t>
            </a:r>
            <a:r>
              <a:rPr lang="pt-BR" sz="2000" dirty="0" err="1" smtClean="0">
                <a:solidFill>
                  <a:schemeClr val="tx1"/>
                </a:solidFill>
              </a:rPr>
              <a:t>Lipp</a:t>
            </a:r>
            <a:r>
              <a:rPr lang="pt-BR" sz="2000" dirty="0" smtClean="0">
                <a:solidFill>
                  <a:schemeClr val="tx1"/>
                </a:solidFill>
              </a:rPr>
              <a:t> ganham destaque nacional, mas ainda assim são tratadas como “homens”, tendo sua identidade feminina constantemente questionada.</a:t>
            </a:r>
          </a:p>
          <a:p>
            <a:pPr marL="0" indent="0">
              <a:buNone/>
            </a:pPr>
            <a:r>
              <a:rPr lang="pt-BR" sz="2000" dirty="0" smtClean="0">
                <a:solidFill>
                  <a:schemeClr val="tx1"/>
                </a:solidFill>
              </a:rPr>
              <a:t>	“Não fosse o gogó e os pés,</a:t>
            </a:r>
          </a:p>
          <a:p>
            <a:pPr marL="0" indent="0">
              <a:buNone/>
            </a:pPr>
            <a:r>
              <a:rPr lang="pt-BR" sz="2000" dirty="0" smtClean="0">
                <a:solidFill>
                  <a:schemeClr val="tx1"/>
                </a:solidFill>
              </a:rPr>
              <a:t>	A minha lente entrava na dela,</a:t>
            </a:r>
          </a:p>
          <a:p>
            <a:pPr marL="0" indent="0">
              <a:buNone/>
            </a:pPr>
            <a:r>
              <a:rPr lang="pt-BR" sz="2000" dirty="0" smtClean="0">
                <a:solidFill>
                  <a:schemeClr val="tx1"/>
                </a:solidFill>
              </a:rPr>
              <a:t>	No ponto da mulher nota 10</a:t>
            </a:r>
          </a:p>
          <a:p>
            <a:pPr marL="0" indent="0">
              <a:buNone/>
            </a:pPr>
            <a:r>
              <a:rPr lang="pt-BR" sz="2000" dirty="0" smtClean="0">
                <a:solidFill>
                  <a:schemeClr val="tx1"/>
                </a:solidFill>
              </a:rPr>
              <a:t>	Dar um close nela” (Close, Erasmo 	Carlos, 19984).</a:t>
            </a:r>
            <a:endParaRPr lang="pt-BR" sz="2000" dirty="0">
              <a:solidFill>
                <a:schemeClr val="tx1"/>
              </a:solidFill>
            </a:endParaRPr>
          </a:p>
        </p:txBody>
      </p:sp>
      <p:pic>
        <p:nvPicPr>
          <p:cNvPr id="4" name="Imagem 3"/>
          <p:cNvPicPr>
            <a:picLocks noChangeAspect="1"/>
          </p:cNvPicPr>
          <p:nvPr/>
        </p:nvPicPr>
        <p:blipFill>
          <a:blip r:embed="rId2"/>
          <a:stretch>
            <a:fillRect/>
          </a:stretch>
        </p:blipFill>
        <p:spPr>
          <a:xfrm>
            <a:off x="128587" y="2497670"/>
            <a:ext cx="2702414" cy="4165600"/>
          </a:xfrm>
          <a:prstGeom prst="rect">
            <a:avLst/>
          </a:prstGeom>
        </p:spPr>
      </p:pic>
      <p:pic>
        <p:nvPicPr>
          <p:cNvPr id="5" name="Imagem 4"/>
          <p:cNvPicPr>
            <a:picLocks noChangeAspect="1"/>
          </p:cNvPicPr>
          <p:nvPr/>
        </p:nvPicPr>
        <p:blipFill>
          <a:blip r:embed="rId3"/>
          <a:stretch>
            <a:fillRect/>
          </a:stretch>
        </p:blipFill>
        <p:spPr>
          <a:xfrm>
            <a:off x="3195067" y="2463801"/>
            <a:ext cx="3161246" cy="4165600"/>
          </a:xfrm>
          <a:prstGeom prst="rect">
            <a:avLst/>
          </a:prstGeom>
        </p:spPr>
      </p:pic>
      <p:pic>
        <p:nvPicPr>
          <p:cNvPr id="6" name="Imagem 5"/>
          <p:cNvPicPr>
            <a:picLocks noChangeAspect="1"/>
          </p:cNvPicPr>
          <p:nvPr/>
        </p:nvPicPr>
        <p:blipFill>
          <a:blip r:embed="rId4"/>
          <a:stretch>
            <a:fillRect/>
          </a:stretch>
        </p:blipFill>
        <p:spPr>
          <a:xfrm>
            <a:off x="3195067" y="-36021"/>
            <a:ext cx="3161246" cy="2423622"/>
          </a:xfrm>
          <a:prstGeom prst="rect">
            <a:avLst/>
          </a:prstGeom>
        </p:spPr>
      </p:pic>
    </p:spTree>
    <p:extLst>
      <p:ext uri="{BB962C8B-B14F-4D97-AF65-F5344CB8AC3E}">
        <p14:creationId xmlns:p14="http://schemas.microsoft.com/office/powerpoint/2010/main" val="3722568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39509" y="189223"/>
            <a:ext cx="6737952" cy="1143000"/>
          </a:xfrm>
        </p:spPr>
        <p:txBody>
          <a:bodyPr>
            <a:noAutofit/>
          </a:bodyPr>
          <a:lstStyle/>
          <a:p>
            <a:r>
              <a:rPr lang="pt-BR" sz="3200" b="1" dirty="0" smtClean="0"/>
              <a:t>Com a gilete entre os dedos elas criam o movimento LGBT!</a:t>
            </a:r>
            <a:r>
              <a:rPr lang="pt-BR" sz="3200" b="1" dirty="0"/>
              <a:t/>
            </a:r>
            <a:br>
              <a:rPr lang="pt-BR" sz="3200" b="1" dirty="0"/>
            </a:br>
            <a:endParaRPr lang="pt-BR" sz="3200" dirty="0"/>
          </a:p>
        </p:txBody>
      </p:sp>
      <p:sp>
        <p:nvSpPr>
          <p:cNvPr id="3" name="Espaço Reservado para Conteúdo 2"/>
          <p:cNvSpPr>
            <a:spLocks noGrp="1"/>
          </p:cNvSpPr>
          <p:nvPr>
            <p:ph idx="1"/>
          </p:nvPr>
        </p:nvSpPr>
        <p:spPr>
          <a:xfrm>
            <a:off x="3496733" y="1509937"/>
            <a:ext cx="5206999" cy="5805264"/>
          </a:xfrm>
        </p:spPr>
        <p:txBody>
          <a:bodyPr>
            <a:normAutofit/>
          </a:bodyPr>
          <a:lstStyle/>
          <a:p>
            <a:r>
              <a:rPr lang="pt-BR" dirty="0">
                <a:solidFill>
                  <a:schemeClr val="tx1"/>
                </a:solidFill>
              </a:rPr>
              <a:t>Em 1969 na cidade de Nova Iorque, na noite de 28 de junho, gays, lésbicas, bissexuais e travestis, transexuais reagem </a:t>
            </a:r>
            <a:r>
              <a:rPr lang="pt-BR" b="1" dirty="0">
                <a:solidFill>
                  <a:srgbClr val="FF0000"/>
                </a:solidFill>
              </a:rPr>
              <a:t>inesperadamente</a:t>
            </a:r>
            <a:r>
              <a:rPr lang="pt-BR" dirty="0">
                <a:solidFill>
                  <a:schemeClr val="tx1"/>
                </a:solidFill>
              </a:rPr>
              <a:t> a uma ação truculenta da polícia. Durante três dias e três noites pessoas LGBT e aliadas </a:t>
            </a:r>
            <a:r>
              <a:rPr lang="pt-BR" dirty="0" smtClean="0">
                <a:solidFill>
                  <a:schemeClr val="tx1"/>
                </a:solidFill>
              </a:rPr>
              <a:t>resistiram </a:t>
            </a:r>
            <a:r>
              <a:rPr lang="pt-BR" dirty="0">
                <a:solidFill>
                  <a:schemeClr val="tx1"/>
                </a:solidFill>
              </a:rPr>
              <a:t>ao cerco policial. </a:t>
            </a:r>
          </a:p>
          <a:p>
            <a:r>
              <a:rPr lang="pt-BR" dirty="0">
                <a:solidFill>
                  <a:schemeClr val="tx1"/>
                </a:solidFill>
              </a:rPr>
              <a:t>As duas pessoas mais creditadas por terem acendido a centelha que deu origem às manifestações e terem pavimentado o caminho para o movimento LGBT atual, são </a:t>
            </a:r>
            <a:r>
              <a:rPr lang="pt-BR" b="1" dirty="0" err="1">
                <a:solidFill>
                  <a:schemeClr val="tx1"/>
                </a:solidFill>
              </a:rPr>
              <a:t>Marsha</a:t>
            </a:r>
            <a:r>
              <a:rPr lang="pt-BR" b="1" dirty="0">
                <a:solidFill>
                  <a:schemeClr val="tx1"/>
                </a:solidFill>
              </a:rPr>
              <a:t> P. </a:t>
            </a:r>
            <a:r>
              <a:rPr lang="pt-BR" b="1" dirty="0" smtClean="0">
                <a:solidFill>
                  <a:schemeClr val="tx1"/>
                </a:solidFill>
              </a:rPr>
              <a:t>Johnson</a:t>
            </a:r>
            <a:r>
              <a:rPr lang="pt-BR" dirty="0" smtClean="0">
                <a:solidFill>
                  <a:schemeClr val="tx1"/>
                </a:solidFill>
              </a:rPr>
              <a:t>, mulher </a:t>
            </a:r>
            <a:r>
              <a:rPr lang="pt-BR" dirty="0" err="1">
                <a:solidFill>
                  <a:schemeClr val="tx1"/>
                </a:solidFill>
              </a:rPr>
              <a:t>trans</a:t>
            </a:r>
            <a:r>
              <a:rPr lang="pt-BR" dirty="0">
                <a:solidFill>
                  <a:schemeClr val="tx1"/>
                </a:solidFill>
              </a:rPr>
              <a:t> negra </a:t>
            </a:r>
            <a:r>
              <a:rPr lang="pt-BR" dirty="0" smtClean="0">
                <a:solidFill>
                  <a:schemeClr val="tx1"/>
                </a:solidFill>
              </a:rPr>
              <a:t>e</a:t>
            </a:r>
            <a:r>
              <a:rPr lang="pt-BR" dirty="0">
                <a:solidFill>
                  <a:schemeClr val="tx1"/>
                </a:solidFill>
              </a:rPr>
              <a:t> </a:t>
            </a:r>
            <a:r>
              <a:rPr lang="pt-BR" b="1" dirty="0">
                <a:solidFill>
                  <a:schemeClr val="tx1"/>
                </a:solidFill>
              </a:rPr>
              <a:t>Sylvia Rivera, </a:t>
            </a:r>
            <a:r>
              <a:rPr lang="pt-BR" dirty="0">
                <a:solidFill>
                  <a:schemeClr val="tx1"/>
                </a:solidFill>
              </a:rPr>
              <a:t>mulher </a:t>
            </a:r>
            <a:r>
              <a:rPr lang="pt-BR" dirty="0" err="1">
                <a:solidFill>
                  <a:schemeClr val="tx1"/>
                </a:solidFill>
              </a:rPr>
              <a:t>trans</a:t>
            </a:r>
            <a:r>
              <a:rPr lang="pt-BR" dirty="0">
                <a:solidFill>
                  <a:schemeClr val="tx1"/>
                </a:solidFill>
              </a:rPr>
              <a:t> porto-riquenha.</a:t>
            </a:r>
          </a:p>
          <a:p>
            <a:r>
              <a:rPr lang="pt-BR" dirty="0">
                <a:solidFill>
                  <a:schemeClr val="tx1"/>
                </a:solidFill>
              </a:rPr>
              <a:t>Entre os aliados estava os PANTERAS NEGRAS, grupo organizado que lutava contra a segregação racial</a:t>
            </a:r>
            <a:r>
              <a:rPr lang="pt-BR" dirty="0"/>
              <a:t>.</a:t>
            </a:r>
          </a:p>
          <a:p>
            <a:endParaRPr lang="pt-BR" dirty="0"/>
          </a:p>
        </p:txBody>
      </p:sp>
      <p:pic>
        <p:nvPicPr>
          <p:cNvPr id="1027" name="Picture 3" descr="C:\Users\11111\Pictures\LGBT\STONEWALL - Copia.jpg"/>
          <p:cNvPicPr>
            <a:picLocks noChangeAspect="1" noChangeArrowheads="1"/>
          </p:cNvPicPr>
          <p:nvPr/>
        </p:nvPicPr>
        <p:blipFill>
          <a:blip r:embed="rId2" cstate="print"/>
          <a:srcRect/>
          <a:stretch>
            <a:fillRect/>
          </a:stretch>
        </p:blipFill>
        <p:spPr bwMode="auto">
          <a:xfrm>
            <a:off x="922867" y="0"/>
            <a:ext cx="2286507" cy="5589240"/>
          </a:xfrm>
          <a:prstGeom prst="rect">
            <a:avLst/>
          </a:prstGeom>
          <a:noFill/>
        </p:spPr>
      </p:pic>
      <p:pic>
        <p:nvPicPr>
          <p:cNvPr id="1029" name="Picture 5" descr="C:\Users\11111\Pictures\LGBT\STONEWALL - Copia (3).jpg"/>
          <p:cNvPicPr>
            <a:picLocks noChangeAspect="1" noChangeArrowheads="1"/>
          </p:cNvPicPr>
          <p:nvPr/>
        </p:nvPicPr>
        <p:blipFill>
          <a:blip r:embed="rId3" cstate="print"/>
          <a:srcRect/>
          <a:stretch>
            <a:fillRect/>
          </a:stretch>
        </p:blipFill>
        <p:spPr bwMode="auto">
          <a:xfrm>
            <a:off x="8777614" y="1196752"/>
            <a:ext cx="2242725" cy="5661249"/>
          </a:xfrm>
          <a:prstGeom prst="rect">
            <a:avLst/>
          </a:prstGeom>
          <a:noFill/>
        </p:spPr>
      </p:pic>
    </p:spTree>
    <p:extLst>
      <p:ext uri="{BB962C8B-B14F-4D97-AF65-F5344CB8AC3E}">
        <p14:creationId xmlns:p14="http://schemas.microsoft.com/office/powerpoint/2010/main" val="59343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734C30-4F99-4694-A053-A7AED2B16006}"/>
              </a:ext>
            </a:extLst>
          </p:cNvPr>
          <p:cNvSpPr>
            <a:spLocks noGrp="1"/>
          </p:cNvSpPr>
          <p:nvPr>
            <p:ph type="title"/>
          </p:nvPr>
        </p:nvSpPr>
        <p:spPr>
          <a:xfrm>
            <a:off x="2814432" y="557808"/>
            <a:ext cx="7818072" cy="1143000"/>
          </a:xfrm>
        </p:spPr>
        <p:txBody>
          <a:bodyPr>
            <a:normAutofit/>
          </a:bodyPr>
          <a:lstStyle/>
          <a:p>
            <a:r>
              <a:rPr lang="pt-BR" b="1" dirty="0" err="1">
                <a:effectLst/>
              </a:rPr>
              <a:t>Marsha</a:t>
            </a:r>
            <a:r>
              <a:rPr lang="pt-BR" b="1" dirty="0">
                <a:effectLst/>
              </a:rPr>
              <a:t> P. Johnson (1945 – 1992)</a:t>
            </a:r>
            <a:endParaRPr lang="pt-BR" dirty="0"/>
          </a:p>
        </p:txBody>
      </p:sp>
      <p:sp>
        <p:nvSpPr>
          <p:cNvPr id="3" name="Espaço Reservado para Conteúdo 2">
            <a:extLst>
              <a:ext uri="{FF2B5EF4-FFF2-40B4-BE49-F238E27FC236}">
                <a16:creationId xmlns:a16="http://schemas.microsoft.com/office/drawing/2014/main" xmlns="" id="{239B8E18-0E36-4B9E-8A38-96AD9460167C}"/>
              </a:ext>
            </a:extLst>
          </p:cNvPr>
          <p:cNvSpPr>
            <a:spLocks noGrp="1"/>
          </p:cNvSpPr>
          <p:nvPr>
            <p:ph idx="1"/>
          </p:nvPr>
        </p:nvSpPr>
        <p:spPr>
          <a:xfrm>
            <a:off x="4433455" y="1447800"/>
            <a:ext cx="7583054" cy="5410200"/>
          </a:xfrm>
        </p:spPr>
        <p:txBody>
          <a:bodyPr>
            <a:normAutofit lnSpcReduction="10000"/>
          </a:bodyPr>
          <a:lstStyle/>
          <a:p>
            <a:r>
              <a:rPr lang="pt-BR" sz="2200" dirty="0" err="1">
                <a:solidFill>
                  <a:schemeClr val="tx1"/>
                </a:solidFill>
              </a:rPr>
              <a:t>Marsha</a:t>
            </a:r>
            <a:r>
              <a:rPr lang="pt-BR" sz="2200" dirty="0">
                <a:solidFill>
                  <a:schemeClr val="tx1"/>
                </a:solidFill>
              </a:rPr>
              <a:t> foi quem verdadeiramente “fechou o tempo” e começou tudo, de acordo com testemunhas na biografia de </a:t>
            </a:r>
            <a:r>
              <a:rPr lang="pt-BR" sz="2200" dirty="0" err="1">
                <a:solidFill>
                  <a:schemeClr val="tx1"/>
                </a:solidFill>
              </a:rPr>
              <a:t>Stonewall</a:t>
            </a:r>
            <a:r>
              <a:rPr lang="pt-BR" sz="2200" dirty="0">
                <a:solidFill>
                  <a:schemeClr val="tx1"/>
                </a:solidFill>
              </a:rPr>
              <a:t> escrita por David Carter;</a:t>
            </a:r>
          </a:p>
          <a:p>
            <a:r>
              <a:rPr lang="pt-BR" sz="2200" dirty="0">
                <a:solidFill>
                  <a:schemeClr val="tx1"/>
                </a:solidFill>
              </a:rPr>
              <a:t>Ela foi ao </a:t>
            </a:r>
            <a:r>
              <a:rPr lang="pt-BR" sz="2200" i="1" dirty="0">
                <a:solidFill>
                  <a:schemeClr val="tx1"/>
                </a:solidFill>
              </a:rPr>
              <a:t>Stonewall Inn</a:t>
            </a:r>
            <a:r>
              <a:rPr lang="pt-BR" sz="2200" dirty="0">
                <a:solidFill>
                  <a:schemeClr val="tx1"/>
                </a:solidFill>
              </a:rPr>
              <a:t> aquela noite para comemorar seu 25° aniversário e como figura carimbada que era no bar, foi o centro de muitas das celebrações. Assim como muitas mulheres trans de seu tempo, ela fazia performances como </a:t>
            </a:r>
            <a:r>
              <a:rPr lang="pt-BR" sz="2200" i="1" dirty="0">
                <a:solidFill>
                  <a:schemeClr val="tx1"/>
                </a:solidFill>
              </a:rPr>
              <a:t>drag </a:t>
            </a:r>
            <a:r>
              <a:rPr lang="pt-BR" sz="2200" i="1" dirty="0" err="1">
                <a:solidFill>
                  <a:schemeClr val="tx1"/>
                </a:solidFill>
              </a:rPr>
              <a:t>queen</a:t>
            </a:r>
            <a:r>
              <a:rPr lang="pt-BR" sz="2200" dirty="0">
                <a:solidFill>
                  <a:schemeClr val="tx1"/>
                </a:solidFill>
              </a:rPr>
              <a:t>;</a:t>
            </a:r>
          </a:p>
          <a:p>
            <a:r>
              <a:rPr lang="pt-BR" sz="2200" dirty="0">
                <a:solidFill>
                  <a:schemeClr val="tx1"/>
                </a:solidFill>
              </a:rPr>
              <a:t>Depois das manifestações </a:t>
            </a:r>
            <a:r>
              <a:rPr lang="pt-BR" sz="2200" dirty="0" err="1">
                <a:solidFill>
                  <a:schemeClr val="tx1"/>
                </a:solidFill>
              </a:rPr>
              <a:t>Marsha</a:t>
            </a:r>
            <a:r>
              <a:rPr lang="pt-BR" sz="2200" dirty="0">
                <a:solidFill>
                  <a:schemeClr val="tx1"/>
                </a:solidFill>
              </a:rPr>
              <a:t> teve papel pioneiro no movimento LGBT;</a:t>
            </a:r>
          </a:p>
          <a:p>
            <a:r>
              <a:rPr lang="pt-BR" sz="2200" dirty="0">
                <a:solidFill>
                  <a:schemeClr val="tx1"/>
                </a:solidFill>
              </a:rPr>
              <a:t>Ela </a:t>
            </a:r>
            <a:r>
              <a:rPr lang="pt-BR" sz="2200" dirty="0" smtClean="0">
                <a:solidFill>
                  <a:schemeClr val="tx1"/>
                </a:solidFill>
              </a:rPr>
              <a:t>protestou </a:t>
            </a:r>
            <a:r>
              <a:rPr lang="pt-BR" sz="2200" dirty="0">
                <a:solidFill>
                  <a:schemeClr val="tx1"/>
                </a:solidFill>
              </a:rPr>
              <a:t>na </a:t>
            </a:r>
            <a:r>
              <a:rPr lang="pt-BR" sz="2200" i="1" dirty="0">
                <a:solidFill>
                  <a:schemeClr val="tx1"/>
                </a:solidFill>
              </a:rPr>
              <a:t>Wall Street</a:t>
            </a:r>
            <a:r>
              <a:rPr lang="pt-BR" sz="2200" dirty="0">
                <a:solidFill>
                  <a:schemeClr val="tx1"/>
                </a:solidFill>
              </a:rPr>
              <a:t> nos anos de 1980 contra os altíssimos preços da medicação antiaids, além de ter se tornado uma figura materna para muitos jovens LGBT que a procuravam.</a:t>
            </a:r>
          </a:p>
          <a:p>
            <a:endParaRPr lang="pt-BR" dirty="0"/>
          </a:p>
        </p:txBody>
      </p:sp>
      <p:pic>
        <p:nvPicPr>
          <p:cNvPr id="5" name="Imagem 4">
            <a:extLst>
              <a:ext uri="{FF2B5EF4-FFF2-40B4-BE49-F238E27FC236}">
                <a16:creationId xmlns:a16="http://schemas.microsoft.com/office/drawing/2014/main" xmlns="" id="{FEBE2404-C0AA-48DA-8BDE-5C01F1BEF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56" y="1336964"/>
            <a:ext cx="3824508" cy="4703278"/>
          </a:xfrm>
          <a:prstGeom prst="rect">
            <a:avLst/>
          </a:prstGeom>
        </p:spPr>
      </p:pic>
    </p:spTree>
    <p:extLst>
      <p:ext uri="{BB962C8B-B14F-4D97-AF65-F5344CB8AC3E}">
        <p14:creationId xmlns:p14="http://schemas.microsoft.com/office/powerpoint/2010/main" val="3299626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547143-8BA3-4724-968A-83F455833A3B}"/>
              </a:ext>
            </a:extLst>
          </p:cNvPr>
          <p:cNvSpPr>
            <a:spLocks noGrp="1"/>
          </p:cNvSpPr>
          <p:nvPr>
            <p:ph type="title"/>
          </p:nvPr>
        </p:nvSpPr>
        <p:spPr>
          <a:xfrm>
            <a:off x="2918400" y="701824"/>
            <a:ext cx="7498080" cy="1143000"/>
          </a:xfrm>
        </p:spPr>
        <p:txBody>
          <a:bodyPr/>
          <a:lstStyle/>
          <a:p>
            <a:r>
              <a:rPr lang="pt-BR" b="1" dirty="0">
                <a:effectLst/>
              </a:rPr>
              <a:t>Sylvia Rivera (1951 – 2002)</a:t>
            </a:r>
            <a:endParaRPr lang="pt-BR" dirty="0"/>
          </a:p>
        </p:txBody>
      </p:sp>
      <p:sp>
        <p:nvSpPr>
          <p:cNvPr id="3" name="Espaço Reservado para Conteúdo 2">
            <a:extLst>
              <a:ext uri="{FF2B5EF4-FFF2-40B4-BE49-F238E27FC236}">
                <a16:creationId xmlns:a16="http://schemas.microsoft.com/office/drawing/2014/main" xmlns="" id="{40D8EF92-42E5-4237-8175-1EFE2F553062}"/>
              </a:ext>
            </a:extLst>
          </p:cNvPr>
          <p:cNvSpPr>
            <a:spLocks noGrp="1"/>
          </p:cNvSpPr>
          <p:nvPr>
            <p:ph idx="1"/>
          </p:nvPr>
        </p:nvSpPr>
        <p:spPr>
          <a:xfrm>
            <a:off x="4210433" y="1457036"/>
            <a:ext cx="7492040" cy="5077544"/>
          </a:xfrm>
        </p:spPr>
        <p:txBody>
          <a:bodyPr>
            <a:normAutofit fontScale="92500" lnSpcReduction="10000"/>
          </a:bodyPr>
          <a:lstStyle/>
          <a:p>
            <a:r>
              <a:rPr lang="pt-BR" sz="2200" dirty="0">
                <a:solidFill>
                  <a:schemeClr val="tx1"/>
                </a:solidFill>
              </a:rPr>
              <a:t>A porto-riquenha Sylvia Rivera com 17 anos já era uma ativista </a:t>
            </a:r>
            <a:r>
              <a:rPr lang="pt-BR" sz="2200" dirty="0" err="1">
                <a:solidFill>
                  <a:schemeClr val="tx1"/>
                </a:solidFill>
              </a:rPr>
              <a:t>trans</a:t>
            </a:r>
            <a:r>
              <a:rPr lang="pt-BR" sz="2200" dirty="0">
                <a:solidFill>
                  <a:schemeClr val="tx1"/>
                </a:solidFill>
              </a:rPr>
              <a:t> quando aconteceu a Revolta de </a:t>
            </a:r>
            <a:r>
              <a:rPr lang="pt-BR" sz="2200" dirty="0" err="1">
                <a:solidFill>
                  <a:schemeClr val="tx1"/>
                </a:solidFill>
              </a:rPr>
              <a:t>Stonewall</a:t>
            </a:r>
            <a:r>
              <a:rPr lang="pt-BR" sz="2200" dirty="0">
                <a:solidFill>
                  <a:schemeClr val="tx1"/>
                </a:solidFill>
              </a:rPr>
              <a:t>;</a:t>
            </a:r>
          </a:p>
          <a:p>
            <a:r>
              <a:rPr lang="pt-BR" sz="2200" dirty="0">
                <a:solidFill>
                  <a:schemeClr val="tx1"/>
                </a:solidFill>
              </a:rPr>
              <a:t>Sylvia estava entre a multidão que se reunia do lado de fora do bar na noite </a:t>
            </a:r>
            <a:r>
              <a:rPr lang="pt-BR" sz="2200" dirty="0" smtClean="0">
                <a:solidFill>
                  <a:schemeClr val="tx1"/>
                </a:solidFill>
              </a:rPr>
              <a:t>do levante.</a:t>
            </a:r>
          </a:p>
          <a:p>
            <a:r>
              <a:rPr lang="pt-BR" sz="2200" dirty="0" smtClean="0">
                <a:solidFill>
                  <a:schemeClr val="tx1"/>
                </a:solidFill>
              </a:rPr>
              <a:t>Acredita-se </a:t>
            </a:r>
            <a:r>
              <a:rPr lang="pt-BR" sz="2200" dirty="0">
                <a:solidFill>
                  <a:schemeClr val="tx1"/>
                </a:solidFill>
              </a:rPr>
              <a:t>que ela tenha sido uma das primeiras pessoas a arremessar uma garrafa de vidro contra a polícia.</a:t>
            </a:r>
          </a:p>
          <a:p>
            <a:r>
              <a:rPr lang="pt-BR" sz="2200" dirty="0">
                <a:solidFill>
                  <a:schemeClr val="tx1"/>
                </a:solidFill>
              </a:rPr>
              <a:t>Sylvia foi uma das fundadoras tanto da Frente de Liberação Gay quanto da Coligação de Ativistas Gays, além de ser cofundadora da Ação Revolucionária das Travestis de Rua com sua grande amiga </a:t>
            </a:r>
            <a:r>
              <a:rPr lang="pt-BR" sz="2200" dirty="0" err="1">
                <a:solidFill>
                  <a:schemeClr val="tx1"/>
                </a:solidFill>
              </a:rPr>
              <a:t>Marsha</a:t>
            </a:r>
            <a:r>
              <a:rPr lang="pt-BR" sz="2200" dirty="0">
                <a:solidFill>
                  <a:schemeClr val="tx1"/>
                </a:solidFill>
              </a:rPr>
              <a:t> P. Johnson.</a:t>
            </a:r>
          </a:p>
          <a:p>
            <a:r>
              <a:rPr lang="pt-BR" sz="2200" dirty="0">
                <a:solidFill>
                  <a:schemeClr val="tx1"/>
                </a:solidFill>
              </a:rPr>
              <a:t>Sylvia dedicou sua vida a ajudar mulheres </a:t>
            </a:r>
            <a:r>
              <a:rPr lang="pt-BR" sz="2200" dirty="0" err="1">
                <a:solidFill>
                  <a:schemeClr val="tx1"/>
                </a:solidFill>
              </a:rPr>
              <a:t>trans</a:t>
            </a:r>
            <a:r>
              <a:rPr lang="pt-BR" sz="2200" dirty="0">
                <a:solidFill>
                  <a:schemeClr val="tx1"/>
                </a:solidFill>
              </a:rPr>
              <a:t> em situação de rua.</a:t>
            </a:r>
          </a:p>
          <a:p>
            <a:endParaRPr lang="pt-BR" dirty="0"/>
          </a:p>
        </p:txBody>
      </p:sp>
      <p:pic>
        <p:nvPicPr>
          <p:cNvPr id="1026" name="Picture 2" descr="sylviarivera_taggmagazine">
            <a:extLst>
              <a:ext uri="{FF2B5EF4-FFF2-40B4-BE49-F238E27FC236}">
                <a16:creationId xmlns:a16="http://schemas.microsoft.com/office/drawing/2014/main" xmlns="" id="{3A41CFC5-4FAB-44FC-A1FB-A207BD1D4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64" y="1529228"/>
            <a:ext cx="3827917" cy="287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7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11624" y="274638"/>
            <a:ext cx="7498080" cy="1143000"/>
          </a:xfrm>
        </p:spPr>
        <p:txBody>
          <a:bodyPr/>
          <a:lstStyle/>
          <a:p>
            <a:pPr algn="ctr"/>
            <a:r>
              <a:rPr lang="pt-BR" dirty="0" smtClean="0"/>
              <a:t>Corpos </a:t>
            </a:r>
            <a:r>
              <a:rPr lang="pt-BR" dirty="0" err="1" smtClean="0"/>
              <a:t>trans</a:t>
            </a:r>
            <a:r>
              <a:rPr lang="pt-BR" dirty="0" smtClean="0"/>
              <a:t> nas artes visuais</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9382" y="1162150"/>
            <a:ext cx="7267058" cy="4355257"/>
          </a:xfrm>
        </p:spPr>
      </p:pic>
      <p:sp>
        <p:nvSpPr>
          <p:cNvPr id="5" name="CaixaDeTexto 4"/>
          <p:cNvSpPr txBox="1"/>
          <p:nvPr/>
        </p:nvSpPr>
        <p:spPr>
          <a:xfrm>
            <a:off x="5087888" y="5733256"/>
            <a:ext cx="5594801" cy="369332"/>
          </a:xfrm>
          <a:prstGeom prst="rect">
            <a:avLst/>
          </a:prstGeom>
          <a:noFill/>
        </p:spPr>
        <p:txBody>
          <a:bodyPr wrap="none" rtlCol="0">
            <a:spAutoFit/>
          </a:bodyPr>
          <a:lstStyle/>
          <a:p>
            <a:r>
              <a:rPr lang="pt-BR" dirty="0" smtClean="0"/>
              <a:t>Elisabeth </a:t>
            </a:r>
            <a:r>
              <a:rPr lang="pt-BR" dirty="0" err="1"/>
              <a:t>Ohlson</a:t>
            </a:r>
            <a:r>
              <a:rPr lang="pt-BR" dirty="0"/>
              <a:t> </a:t>
            </a:r>
            <a:r>
              <a:rPr lang="pt-BR" dirty="0" err="1" smtClean="0"/>
              <a:t>Wallin</a:t>
            </a:r>
            <a:r>
              <a:rPr lang="pt-BR" dirty="0" smtClean="0"/>
              <a:t>, Última ceia </a:t>
            </a:r>
            <a:r>
              <a:rPr lang="pt-BR" dirty="0" err="1" smtClean="0"/>
              <a:t>trans</a:t>
            </a:r>
            <a:r>
              <a:rPr lang="pt-BR" dirty="0" smtClean="0"/>
              <a:t> - </a:t>
            </a:r>
            <a:r>
              <a:rPr lang="pt-BR" dirty="0"/>
              <a:t>Sérvia</a:t>
            </a:r>
          </a:p>
        </p:txBody>
      </p:sp>
    </p:spTree>
    <p:extLst>
      <p:ext uri="{BB962C8B-B14F-4D97-AF65-F5344CB8AC3E}">
        <p14:creationId xmlns:p14="http://schemas.microsoft.com/office/powerpoint/2010/main" val="3691220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8726" y="624110"/>
            <a:ext cx="8911687" cy="1280890"/>
          </a:xfrm>
        </p:spPr>
        <p:txBody>
          <a:bodyPr/>
          <a:lstStyle/>
          <a:p>
            <a:r>
              <a:rPr lang="pt-BR" dirty="0" smtClean="0"/>
              <a:t>Barbie e </a:t>
            </a:r>
            <a:r>
              <a:rPr lang="pt-BR" dirty="0" err="1" smtClean="0"/>
              <a:t>Can</a:t>
            </a:r>
            <a:r>
              <a:rPr lang="pt-BR" dirty="0" smtClean="0"/>
              <a:t> transexual</a:t>
            </a:r>
            <a:endParaRPr lang="pt-BR" dirty="0"/>
          </a:p>
        </p:txBody>
      </p:sp>
      <p:pic>
        <p:nvPicPr>
          <p:cNvPr id="4" name="Picture 1" descr="C:\Users\Marco\Pictures\LGBT\w5.jpg"/>
          <p:cNvPicPr>
            <a:picLocks noChangeAspect="1" noChangeArrowheads="1"/>
          </p:cNvPicPr>
          <p:nvPr/>
        </p:nvPicPr>
        <p:blipFill>
          <a:blip r:embed="rId2" cstate="print"/>
          <a:srcRect/>
          <a:stretch>
            <a:fillRect/>
          </a:stretch>
        </p:blipFill>
        <p:spPr bwMode="auto">
          <a:xfrm>
            <a:off x="5594479" y="1600215"/>
            <a:ext cx="3100879" cy="4480381"/>
          </a:xfrm>
          <a:prstGeom prst="rect">
            <a:avLst/>
          </a:prstGeom>
          <a:noFill/>
        </p:spPr>
      </p:pic>
      <p:pic>
        <p:nvPicPr>
          <p:cNvPr id="5" name="Picture 5" descr="C:\Users\Marco\Pictures\LGBT\Barbie_Transexual.jpg"/>
          <p:cNvPicPr>
            <a:picLocks noGrp="1" noChangeAspect="1" noChangeArrowheads="1"/>
          </p:cNvPicPr>
          <p:nvPr>
            <p:ph idx="1"/>
          </p:nvPr>
        </p:nvPicPr>
        <p:blipFill>
          <a:blip r:embed="rId3" cstate="print"/>
          <a:srcRect/>
          <a:stretch>
            <a:fillRect/>
          </a:stretch>
        </p:blipFill>
        <p:spPr bwMode="auto">
          <a:xfrm>
            <a:off x="8813761" y="1600215"/>
            <a:ext cx="2918755" cy="4480381"/>
          </a:xfrm>
          <a:prstGeom prst="rect">
            <a:avLst/>
          </a:prstGeom>
          <a:noFill/>
        </p:spPr>
      </p:pic>
      <p:sp>
        <p:nvSpPr>
          <p:cNvPr id="6" name="Retângulo 5"/>
          <p:cNvSpPr/>
          <p:nvPr/>
        </p:nvSpPr>
        <p:spPr>
          <a:xfrm>
            <a:off x="3864660" y="6156012"/>
            <a:ext cx="6046848" cy="369332"/>
          </a:xfrm>
          <a:prstGeom prst="rect">
            <a:avLst/>
          </a:prstGeom>
        </p:spPr>
        <p:txBody>
          <a:bodyPr wrap="none">
            <a:spAutoFit/>
          </a:bodyPr>
          <a:lstStyle/>
          <a:p>
            <a:r>
              <a:rPr lang="pt-BR" dirty="0"/>
              <a:t>Andrea Cano e Manuel Antônio </a:t>
            </a:r>
            <a:r>
              <a:rPr lang="pt-BR" dirty="0" err="1"/>
              <a:t>Velandia</a:t>
            </a:r>
            <a:r>
              <a:rPr lang="pt-BR" dirty="0"/>
              <a:t>, Espanha.</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0215"/>
            <a:ext cx="5476076" cy="4092257"/>
          </a:xfrm>
          <a:prstGeom prst="rect">
            <a:avLst/>
          </a:prstGeom>
        </p:spPr>
      </p:pic>
    </p:spTree>
    <p:extLst>
      <p:ext uri="{BB962C8B-B14F-4D97-AF65-F5344CB8AC3E}">
        <p14:creationId xmlns:p14="http://schemas.microsoft.com/office/powerpoint/2010/main" val="2999716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Imanni</a:t>
            </a:r>
            <a:r>
              <a:rPr lang="pt-BR" dirty="0" smtClean="0"/>
              <a:t> da Silva</a:t>
            </a:r>
            <a:endParaRPr lang="pt-BR" dirty="0"/>
          </a:p>
        </p:txBody>
      </p:sp>
      <p:sp>
        <p:nvSpPr>
          <p:cNvPr id="3" name="Espaço Reservado para Conteúdo 2"/>
          <p:cNvSpPr>
            <a:spLocks noGrp="1"/>
          </p:cNvSpPr>
          <p:nvPr>
            <p:ph idx="1"/>
          </p:nvPr>
        </p:nvSpPr>
        <p:spPr>
          <a:xfrm>
            <a:off x="7032104" y="4830857"/>
            <a:ext cx="3425584" cy="1152128"/>
          </a:xfrm>
        </p:spPr>
        <p:txBody>
          <a:bodyPr/>
          <a:lstStyle/>
          <a:p>
            <a:r>
              <a:rPr lang="pt-BR" dirty="0" smtClean="0"/>
              <a:t>Modelo e artista plástica - Angola</a:t>
            </a:r>
          </a:p>
        </p:txBody>
      </p:sp>
      <p:pic>
        <p:nvPicPr>
          <p:cNvPr id="4" name="Imagem 3"/>
          <p:cNvPicPr>
            <a:picLocks noChangeAspect="1"/>
          </p:cNvPicPr>
          <p:nvPr/>
        </p:nvPicPr>
        <p:blipFill>
          <a:blip r:embed="rId2"/>
          <a:stretch>
            <a:fillRect/>
          </a:stretch>
        </p:blipFill>
        <p:spPr>
          <a:xfrm>
            <a:off x="641155" y="1551709"/>
            <a:ext cx="6226817" cy="3875657"/>
          </a:xfrm>
          <a:prstGeom prst="rect">
            <a:avLst/>
          </a:prstGeom>
        </p:spPr>
      </p:pic>
    </p:spTree>
    <p:extLst>
      <p:ext uri="{BB962C8B-B14F-4D97-AF65-F5344CB8AC3E}">
        <p14:creationId xmlns:p14="http://schemas.microsoft.com/office/powerpoint/2010/main" val="2891103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89212" y="5291360"/>
            <a:ext cx="8915400" cy="619862"/>
          </a:xfrm>
        </p:spPr>
        <p:txBody>
          <a:bodyPr/>
          <a:lstStyle/>
          <a:p>
            <a:r>
              <a:rPr lang="pt-BR" dirty="0" smtClean="0"/>
              <a:t>Rosa Luz, Rapper, artista visual, Brasil.</a:t>
            </a:r>
            <a:endParaRPr lang="pt-BR" dirty="0"/>
          </a:p>
        </p:txBody>
      </p:sp>
      <p:pic>
        <p:nvPicPr>
          <p:cNvPr id="4" name="Imagem 3"/>
          <p:cNvPicPr>
            <a:picLocks noChangeAspect="1"/>
          </p:cNvPicPr>
          <p:nvPr/>
        </p:nvPicPr>
        <p:blipFill>
          <a:blip r:embed="rId2"/>
          <a:stretch>
            <a:fillRect/>
          </a:stretch>
        </p:blipFill>
        <p:spPr>
          <a:xfrm>
            <a:off x="105448" y="307206"/>
            <a:ext cx="7162800" cy="4667250"/>
          </a:xfrm>
          <a:prstGeom prst="rect">
            <a:avLst/>
          </a:prstGeom>
        </p:spPr>
      </p:pic>
      <p:pic>
        <p:nvPicPr>
          <p:cNvPr id="5" name="Imagem 4"/>
          <p:cNvPicPr>
            <a:picLocks noChangeAspect="1"/>
          </p:cNvPicPr>
          <p:nvPr/>
        </p:nvPicPr>
        <p:blipFill rotWithShape="1">
          <a:blip r:embed="rId3"/>
          <a:srcRect l="4571" t="12390" b="2222"/>
          <a:stretch/>
        </p:blipFill>
        <p:spPr>
          <a:xfrm>
            <a:off x="7496723" y="307206"/>
            <a:ext cx="4695277" cy="5855856"/>
          </a:xfrm>
          <a:prstGeom prst="rect">
            <a:avLst/>
          </a:prstGeom>
        </p:spPr>
      </p:pic>
    </p:spTree>
    <p:extLst>
      <p:ext uri="{BB962C8B-B14F-4D97-AF65-F5344CB8AC3E}">
        <p14:creationId xmlns:p14="http://schemas.microsoft.com/office/powerpoint/2010/main" val="2658325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Linn</a:t>
            </a:r>
            <a:r>
              <a:rPr lang="pt-BR" dirty="0" smtClean="0"/>
              <a:t> da Quebrada</a:t>
            </a:r>
            <a:endParaRPr lang="pt-BR" dirty="0"/>
          </a:p>
        </p:txBody>
      </p:sp>
      <p:sp>
        <p:nvSpPr>
          <p:cNvPr id="3" name="Espaço Reservado para Conteúdo 2"/>
          <p:cNvSpPr>
            <a:spLocks noGrp="1"/>
          </p:cNvSpPr>
          <p:nvPr>
            <p:ph idx="1"/>
          </p:nvPr>
        </p:nvSpPr>
        <p:spPr/>
        <p:txBody>
          <a:bodyPr/>
          <a:lstStyle/>
          <a:p>
            <a:endParaRPr lang="pt-BR" dirty="0"/>
          </a:p>
        </p:txBody>
      </p:sp>
      <p:pic>
        <p:nvPicPr>
          <p:cNvPr id="4" name="Imagem 3"/>
          <p:cNvPicPr>
            <a:picLocks noChangeAspect="1"/>
          </p:cNvPicPr>
          <p:nvPr/>
        </p:nvPicPr>
        <p:blipFill>
          <a:blip r:embed="rId2"/>
          <a:stretch>
            <a:fillRect/>
          </a:stretch>
        </p:blipFill>
        <p:spPr>
          <a:xfrm>
            <a:off x="2669885" y="1472571"/>
            <a:ext cx="7749777" cy="5159137"/>
          </a:xfrm>
          <a:prstGeom prst="rect">
            <a:avLst/>
          </a:prstGeom>
        </p:spPr>
      </p:pic>
    </p:spTree>
    <p:extLst>
      <p:ext uri="{BB962C8B-B14F-4D97-AF65-F5344CB8AC3E}">
        <p14:creationId xmlns:p14="http://schemas.microsoft.com/office/powerpoint/2010/main" val="267032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3276600" y="5698833"/>
            <a:ext cx="8915400" cy="544895"/>
          </a:xfrm>
        </p:spPr>
        <p:txBody>
          <a:bodyPr/>
          <a:lstStyle/>
          <a:p>
            <a:pPr marL="0" indent="0">
              <a:buNone/>
            </a:pPr>
            <a:r>
              <a:rPr lang="pt-BR" dirty="0" err="1" smtClean="0"/>
              <a:t>Linn</a:t>
            </a:r>
            <a:r>
              <a:rPr lang="pt-BR" dirty="0" smtClean="0"/>
              <a:t> da Quebrada, Oração.</a:t>
            </a:r>
            <a:endParaRPr lang="pt-BR" dirty="0"/>
          </a:p>
        </p:txBody>
      </p:sp>
      <p:pic>
        <p:nvPicPr>
          <p:cNvPr id="4" name="Imagem 3"/>
          <p:cNvPicPr>
            <a:picLocks noChangeAspect="1"/>
          </p:cNvPicPr>
          <p:nvPr/>
        </p:nvPicPr>
        <p:blipFill>
          <a:blip r:embed="rId2"/>
          <a:stretch>
            <a:fillRect/>
          </a:stretch>
        </p:blipFill>
        <p:spPr>
          <a:xfrm>
            <a:off x="886691" y="-11796"/>
            <a:ext cx="3537527" cy="5308850"/>
          </a:xfrm>
          <a:prstGeom prst="rect">
            <a:avLst/>
          </a:prstGeom>
        </p:spPr>
      </p:pic>
      <p:pic>
        <p:nvPicPr>
          <p:cNvPr id="5" name="Imagem 4"/>
          <p:cNvPicPr>
            <a:picLocks noChangeAspect="1"/>
          </p:cNvPicPr>
          <p:nvPr/>
        </p:nvPicPr>
        <p:blipFill>
          <a:blip r:embed="rId3"/>
          <a:stretch>
            <a:fillRect/>
          </a:stretch>
        </p:blipFill>
        <p:spPr>
          <a:xfrm>
            <a:off x="5209019" y="412623"/>
            <a:ext cx="4884429" cy="4884429"/>
          </a:xfrm>
          <a:prstGeom prst="rect">
            <a:avLst/>
          </a:prstGeom>
        </p:spPr>
      </p:pic>
    </p:spTree>
    <p:extLst>
      <p:ext uri="{BB962C8B-B14F-4D97-AF65-F5344CB8AC3E}">
        <p14:creationId xmlns:p14="http://schemas.microsoft.com/office/powerpoint/2010/main" val="363777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29313" y="2145186"/>
            <a:ext cx="5872088" cy="5544616"/>
          </a:xfrm>
        </p:spPr>
        <p:txBody>
          <a:bodyPr>
            <a:noAutofit/>
          </a:bodyPr>
          <a:lstStyle/>
          <a:p>
            <a:r>
              <a:rPr lang="pt-BR" sz="2400" b="1" dirty="0"/>
              <a:t>Não são os ativismos do lugar de fala que instituem o regime de autorização, pelo contrário.</a:t>
            </a:r>
          </a:p>
          <a:p>
            <a:r>
              <a:rPr lang="pt-BR" sz="2400" b="1" dirty="0"/>
              <a:t>Os regimes de autorização discursiva estão instituídos contra esses ativismos, de modo que o gesto político de convidar um homem </a:t>
            </a:r>
            <a:r>
              <a:rPr lang="pt-BR" sz="2400" b="1" dirty="0" err="1"/>
              <a:t>cis</a:t>
            </a:r>
            <a:r>
              <a:rPr lang="pt-BR" sz="2400" b="1" dirty="0"/>
              <a:t> </a:t>
            </a:r>
            <a:r>
              <a:rPr lang="pt-BR" sz="2400" b="1" dirty="0" err="1"/>
              <a:t>eurobranco</a:t>
            </a:r>
            <a:r>
              <a:rPr lang="pt-BR" sz="2400" b="1" dirty="0"/>
              <a:t> a calar-se para pensar melhor antes de falar introduz, na realidade, uma ruptura no regime de autorizações vigente (Jota MOMBAÇA, 2017).</a:t>
            </a:r>
          </a:p>
        </p:txBody>
      </p:sp>
      <p:pic>
        <p:nvPicPr>
          <p:cNvPr id="21506" name="Picture 2" descr="Resultado de imagem para Jota Mombaça"/>
          <p:cNvPicPr>
            <a:picLocks noChangeAspect="1" noChangeArrowheads="1"/>
          </p:cNvPicPr>
          <p:nvPr/>
        </p:nvPicPr>
        <p:blipFill>
          <a:blip r:embed="rId2" cstate="print"/>
          <a:srcRect/>
          <a:stretch>
            <a:fillRect/>
          </a:stretch>
        </p:blipFill>
        <p:spPr bwMode="auto">
          <a:xfrm>
            <a:off x="482601" y="-1"/>
            <a:ext cx="4306244" cy="4767059"/>
          </a:xfrm>
          <a:prstGeom prst="rect">
            <a:avLst/>
          </a:prstGeom>
          <a:noFill/>
        </p:spPr>
      </p:pic>
      <p:sp>
        <p:nvSpPr>
          <p:cNvPr id="10" name="Retângulo 9"/>
          <p:cNvSpPr/>
          <p:nvPr/>
        </p:nvSpPr>
        <p:spPr>
          <a:xfrm>
            <a:off x="5412431" y="116633"/>
            <a:ext cx="5526501" cy="1569660"/>
          </a:xfrm>
          <a:prstGeom prst="rect">
            <a:avLst/>
          </a:prstGeom>
        </p:spPr>
        <p:txBody>
          <a:bodyPr wrap="square">
            <a:spAutoFit/>
          </a:bodyPr>
          <a:lstStyle/>
          <a:p>
            <a:r>
              <a:rPr lang="pt-BR" sz="3200" b="1" dirty="0"/>
              <a:t>Notas estratégicas quanto aos usos políticos do conceito de lugar de fala</a:t>
            </a:r>
            <a:endParaRPr lang="pt-BR" sz="3200" dirty="0"/>
          </a:p>
        </p:txBody>
      </p:sp>
    </p:spTree>
    <p:extLst>
      <p:ext uri="{BB962C8B-B14F-4D97-AF65-F5344CB8AC3E}">
        <p14:creationId xmlns:p14="http://schemas.microsoft.com/office/powerpoint/2010/main" val="13001131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321358" y="5735782"/>
            <a:ext cx="8915400" cy="775804"/>
          </a:xfrm>
        </p:spPr>
        <p:txBody>
          <a:bodyPr/>
          <a:lstStyle/>
          <a:p>
            <a:pPr marL="0" indent="0">
              <a:buNone/>
            </a:pPr>
            <a:r>
              <a:rPr lang="pt-BR" dirty="0" smtClean="0"/>
              <a:t>J Mombaça</a:t>
            </a:r>
            <a:endParaRPr lang="pt-BR" dirty="0"/>
          </a:p>
        </p:txBody>
      </p:sp>
      <p:pic>
        <p:nvPicPr>
          <p:cNvPr id="4" name="Imagem 3"/>
          <p:cNvPicPr>
            <a:picLocks noChangeAspect="1"/>
          </p:cNvPicPr>
          <p:nvPr/>
        </p:nvPicPr>
        <p:blipFill>
          <a:blip r:embed="rId2"/>
          <a:stretch>
            <a:fillRect/>
          </a:stretch>
        </p:blipFill>
        <p:spPr>
          <a:xfrm>
            <a:off x="2429740" y="0"/>
            <a:ext cx="7946670" cy="5294313"/>
          </a:xfrm>
          <a:prstGeom prst="rect">
            <a:avLst/>
          </a:prstGeom>
        </p:spPr>
      </p:pic>
    </p:spTree>
    <p:extLst>
      <p:ext uri="{BB962C8B-B14F-4D97-AF65-F5344CB8AC3E}">
        <p14:creationId xmlns:p14="http://schemas.microsoft.com/office/powerpoint/2010/main" val="874709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15321" y="5754255"/>
            <a:ext cx="8915400" cy="618786"/>
          </a:xfrm>
        </p:spPr>
        <p:txBody>
          <a:bodyPr/>
          <a:lstStyle/>
          <a:p>
            <a:pPr marL="0" indent="0">
              <a:buNone/>
            </a:pPr>
            <a:r>
              <a:rPr lang="pt-BR" dirty="0" smtClean="0"/>
              <a:t>J Mombaça</a:t>
            </a:r>
            <a:endParaRPr lang="pt-BR" dirty="0"/>
          </a:p>
        </p:txBody>
      </p:sp>
      <p:pic>
        <p:nvPicPr>
          <p:cNvPr id="4" name="Imagem 3"/>
          <p:cNvPicPr>
            <a:picLocks noChangeAspect="1"/>
          </p:cNvPicPr>
          <p:nvPr/>
        </p:nvPicPr>
        <p:blipFill>
          <a:blip r:embed="rId2"/>
          <a:stretch>
            <a:fillRect/>
          </a:stretch>
        </p:blipFill>
        <p:spPr>
          <a:xfrm>
            <a:off x="126041" y="0"/>
            <a:ext cx="4778559" cy="5513722"/>
          </a:xfrm>
          <a:prstGeom prst="rect">
            <a:avLst/>
          </a:prstGeom>
        </p:spPr>
      </p:pic>
      <p:pic>
        <p:nvPicPr>
          <p:cNvPr id="5" name="Imagem 4"/>
          <p:cNvPicPr>
            <a:picLocks noChangeAspect="1"/>
          </p:cNvPicPr>
          <p:nvPr/>
        </p:nvPicPr>
        <p:blipFill>
          <a:blip r:embed="rId3"/>
          <a:stretch>
            <a:fillRect/>
          </a:stretch>
        </p:blipFill>
        <p:spPr>
          <a:xfrm>
            <a:off x="5205505" y="858983"/>
            <a:ext cx="6983855" cy="4654740"/>
          </a:xfrm>
          <a:prstGeom prst="rect">
            <a:avLst/>
          </a:prstGeom>
        </p:spPr>
      </p:pic>
    </p:spTree>
    <p:extLst>
      <p:ext uri="{BB962C8B-B14F-4D97-AF65-F5344CB8AC3E}">
        <p14:creationId xmlns:p14="http://schemas.microsoft.com/office/powerpoint/2010/main" val="1165102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173576" y="5800436"/>
            <a:ext cx="8915400" cy="628022"/>
          </a:xfrm>
        </p:spPr>
        <p:txBody>
          <a:bodyPr/>
          <a:lstStyle/>
          <a:p>
            <a:pPr marL="0" indent="0">
              <a:buNone/>
            </a:pPr>
            <a:r>
              <a:rPr lang="pt-BR" dirty="0" err="1" smtClean="0"/>
              <a:t>Vulcanica</a:t>
            </a:r>
            <a:r>
              <a:rPr lang="pt-BR" dirty="0" smtClean="0"/>
              <a:t> </a:t>
            </a:r>
            <a:r>
              <a:rPr lang="pt-BR" dirty="0" err="1" smtClean="0"/>
              <a:t>Pokaropa</a:t>
            </a:r>
            <a:endParaRPr lang="pt-BR" dirty="0"/>
          </a:p>
        </p:txBody>
      </p:sp>
      <p:pic>
        <p:nvPicPr>
          <p:cNvPr id="4" name="Imagem 3"/>
          <p:cNvPicPr>
            <a:picLocks noChangeAspect="1"/>
          </p:cNvPicPr>
          <p:nvPr/>
        </p:nvPicPr>
        <p:blipFill>
          <a:blip r:embed="rId2"/>
          <a:stretch>
            <a:fillRect/>
          </a:stretch>
        </p:blipFill>
        <p:spPr>
          <a:xfrm>
            <a:off x="73603" y="624110"/>
            <a:ext cx="7127298" cy="4751532"/>
          </a:xfrm>
          <a:prstGeom prst="rect">
            <a:avLst/>
          </a:prstGeom>
        </p:spPr>
      </p:pic>
      <p:pic>
        <p:nvPicPr>
          <p:cNvPr id="5" name="Imagem 4"/>
          <p:cNvPicPr>
            <a:picLocks noChangeAspect="1"/>
          </p:cNvPicPr>
          <p:nvPr/>
        </p:nvPicPr>
        <p:blipFill>
          <a:blip r:embed="rId3"/>
          <a:stretch>
            <a:fillRect/>
          </a:stretch>
        </p:blipFill>
        <p:spPr>
          <a:xfrm>
            <a:off x="7869526" y="0"/>
            <a:ext cx="3565092" cy="5400376"/>
          </a:xfrm>
          <a:prstGeom prst="rect">
            <a:avLst/>
          </a:prstGeom>
        </p:spPr>
      </p:pic>
    </p:spTree>
    <p:extLst>
      <p:ext uri="{BB962C8B-B14F-4D97-AF65-F5344CB8AC3E}">
        <p14:creationId xmlns:p14="http://schemas.microsoft.com/office/powerpoint/2010/main" val="300824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356906" y="5833534"/>
            <a:ext cx="8546571" cy="687289"/>
          </a:xfrm>
        </p:spPr>
        <p:txBody>
          <a:bodyPr/>
          <a:lstStyle/>
          <a:p>
            <a:r>
              <a:rPr lang="es-ES" dirty="0"/>
              <a:t>Katia </a:t>
            </a:r>
            <a:r>
              <a:rPr lang="es-ES" dirty="0" err="1"/>
              <a:t>Arnez</a:t>
            </a:r>
            <a:r>
              <a:rPr lang="es-ES" dirty="0" smtClean="0"/>
              <a:t>, </a:t>
            </a:r>
            <a:r>
              <a:rPr lang="es-ES" dirty="0"/>
              <a:t>Santa Cruz de la Sierra. </a:t>
            </a:r>
            <a:endParaRPr lang="pt-BR" dirty="0"/>
          </a:p>
        </p:txBody>
      </p:sp>
      <p:pic>
        <p:nvPicPr>
          <p:cNvPr id="4" name="Imagem 3"/>
          <p:cNvPicPr>
            <a:picLocks noChangeAspect="1"/>
          </p:cNvPicPr>
          <p:nvPr/>
        </p:nvPicPr>
        <p:blipFill>
          <a:blip r:embed="rId2"/>
          <a:stretch>
            <a:fillRect/>
          </a:stretch>
        </p:blipFill>
        <p:spPr>
          <a:xfrm>
            <a:off x="2356907" y="0"/>
            <a:ext cx="7913880" cy="5359400"/>
          </a:xfrm>
          <a:prstGeom prst="rect">
            <a:avLst/>
          </a:prstGeom>
        </p:spPr>
      </p:pic>
    </p:spTree>
    <p:extLst>
      <p:ext uri="{BB962C8B-B14F-4D97-AF65-F5344CB8AC3E}">
        <p14:creationId xmlns:p14="http://schemas.microsoft.com/office/powerpoint/2010/main" val="257864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01" r="5419"/>
          <a:stretch/>
        </p:blipFill>
        <p:spPr>
          <a:xfrm>
            <a:off x="6184318" y="387512"/>
            <a:ext cx="4141929" cy="5831763"/>
          </a:xfrm>
        </p:spPr>
      </p:pic>
      <p:pic>
        <p:nvPicPr>
          <p:cNvPr id="6" name="Imagem 5"/>
          <p:cNvPicPr>
            <a:picLocks noChangeAspect="1"/>
          </p:cNvPicPr>
          <p:nvPr/>
        </p:nvPicPr>
        <p:blipFill>
          <a:blip r:embed="rId3"/>
          <a:stretch>
            <a:fillRect/>
          </a:stretch>
        </p:blipFill>
        <p:spPr>
          <a:xfrm>
            <a:off x="794435" y="387512"/>
            <a:ext cx="4665410" cy="5831763"/>
          </a:xfrm>
          <a:prstGeom prst="rect">
            <a:avLst/>
          </a:prstGeom>
        </p:spPr>
      </p:pic>
    </p:spTree>
    <p:extLst>
      <p:ext uri="{BB962C8B-B14F-4D97-AF65-F5344CB8AC3E}">
        <p14:creationId xmlns:p14="http://schemas.microsoft.com/office/powerpoint/2010/main" val="29498432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89212" y="5909734"/>
            <a:ext cx="8915400" cy="644955"/>
          </a:xfrm>
        </p:spPr>
        <p:txBody>
          <a:bodyPr/>
          <a:lstStyle/>
          <a:p>
            <a:r>
              <a:rPr lang="pt-BR" i="1" dirty="0"/>
              <a:t>“Via </a:t>
            </a:r>
            <a:r>
              <a:rPr lang="pt-BR" i="1" dirty="0" err="1"/>
              <a:t>Crusis</a:t>
            </a:r>
            <a:r>
              <a:rPr lang="pt-BR" i="1" dirty="0"/>
              <a:t>”, de Ariel Nobre e </a:t>
            </a:r>
            <a:r>
              <a:rPr lang="pt-BR" i="1" dirty="0" err="1"/>
              <a:t>Tarcísio</a:t>
            </a:r>
            <a:r>
              <a:rPr lang="pt-BR" i="1" dirty="0"/>
              <a:t> </a:t>
            </a:r>
            <a:r>
              <a:rPr lang="pt-BR" i="1" dirty="0" err="1" smtClean="0"/>
              <a:t>Paniago</a:t>
            </a:r>
            <a:r>
              <a:rPr lang="pt-BR" i="1" dirty="0" smtClean="0"/>
              <a:t>, Brasil.</a:t>
            </a:r>
            <a:endParaRPr lang="pt-BR" dirty="0"/>
          </a:p>
        </p:txBody>
      </p:sp>
      <p:pic>
        <p:nvPicPr>
          <p:cNvPr id="4" name="Imagem 3"/>
          <p:cNvPicPr>
            <a:picLocks noChangeAspect="1"/>
          </p:cNvPicPr>
          <p:nvPr/>
        </p:nvPicPr>
        <p:blipFill>
          <a:blip r:embed="rId2"/>
          <a:stretch>
            <a:fillRect/>
          </a:stretch>
        </p:blipFill>
        <p:spPr>
          <a:xfrm>
            <a:off x="3117133" y="95370"/>
            <a:ext cx="6928546" cy="5264030"/>
          </a:xfrm>
          <a:prstGeom prst="rect">
            <a:avLst/>
          </a:prstGeom>
        </p:spPr>
      </p:pic>
    </p:spTree>
    <p:extLst>
      <p:ext uri="{BB962C8B-B14F-4D97-AF65-F5344CB8AC3E}">
        <p14:creationId xmlns:p14="http://schemas.microsoft.com/office/powerpoint/2010/main" val="3746426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89212" y="5342466"/>
            <a:ext cx="8915400" cy="568755"/>
          </a:xfrm>
        </p:spPr>
        <p:txBody>
          <a:bodyPr/>
          <a:lstStyle/>
          <a:p>
            <a:r>
              <a:rPr lang="pt-BR" dirty="0" smtClean="0"/>
              <a:t>Laerte, Brasil</a:t>
            </a:r>
            <a:endParaRPr lang="pt-BR" dirty="0"/>
          </a:p>
        </p:txBody>
      </p:sp>
      <p:pic>
        <p:nvPicPr>
          <p:cNvPr id="4" name="Imagem 3"/>
          <p:cNvPicPr>
            <a:picLocks noChangeAspect="1"/>
          </p:cNvPicPr>
          <p:nvPr/>
        </p:nvPicPr>
        <p:blipFill>
          <a:blip r:embed="rId2"/>
          <a:stretch>
            <a:fillRect/>
          </a:stretch>
        </p:blipFill>
        <p:spPr>
          <a:xfrm>
            <a:off x="261855" y="1643063"/>
            <a:ext cx="11564492" cy="3041370"/>
          </a:xfrm>
          <a:prstGeom prst="rect">
            <a:avLst/>
          </a:prstGeom>
        </p:spPr>
      </p:pic>
    </p:spTree>
    <p:extLst>
      <p:ext uri="{BB962C8B-B14F-4D97-AF65-F5344CB8AC3E}">
        <p14:creationId xmlns:p14="http://schemas.microsoft.com/office/powerpoint/2010/main" val="3287053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Odilon Esteves - Cintia - Queridos amigos.jpg"/>
          <p:cNvPicPr>
            <a:picLocks noChangeAspect="1"/>
          </p:cNvPicPr>
          <p:nvPr/>
        </p:nvPicPr>
        <p:blipFill>
          <a:blip r:embed="rId2" cstate="print"/>
          <a:stretch>
            <a:fillRect/>
          </a:stretch>
        </p:blipFill>
        <p:spPr>
          <a:xfrm>
            <a:off x="253999" y="3292431"/>
            <a:ext cx="2315613" cy="3508504"/>
          </a:xfrm>
          <a:prstGeom prst="rect">
            <a:avLst/>
          </a:prstGeom>
        </p:spPr>
      </p:pic>
      <p:pic>
        <p:nvPicPr>
          <p:cNvPr id="6" name="Imagem 5" descr="Sarita.jpg"/>
          <p:cNvPicPr>
            <a:picLocks noChangeAspect="1"/>
          </p:cNvPicPr>
          <p:nvPr/>
        </p:nvPicPr>
        <p:blipFill>
          <a:blip r:embed="rId3" cstate="print"/>
          <a:stretch>
            <a:fillRect/>
          </a:stretch>
        </p:blipFill>
        <p:spPr>
          <a:xfrm>
            <a:off x="4787596" y="2222428"/>
            <a:ext cx="2534754" cy="3641887"/>
          </a:xfrm>
          <a:prstGeom prst="rect">
            <a:avLst/>
          </a:prstGeom>
        </p:spPr>
      </p:pic>
      <p:sp>
        <p:nvSpPr>
          <p:cNvPr id="7" name="CaixaDeTexto 6"/>
          <p:cNvSpPr txBox="1"/>
          <p:nvPr/>
        </p:nvSpPr>
        <p:spPr>
          <a:xfrm>
            <a:off x="4679583" y="128138"/>
            <a:ext cx="7131417" cy="1384995"/>
          </a:xfrm>
          <a:prstGeom prst="rect">
            <a:avLst/>
          </a:prstGeom>
          <a:noFill/>
        </p:spPr>
        <p:txBody>
          <a:bodyPr wrap="square" rtlCol="0">
            <a:spAutoFit/>
          </a:bodyPr>
          <a:lstStyle/>
          <a:p>
            <a:r>
              <a:rPr lang="pt-BR" sz="2800" b="1" dirty="0" smtClean="0"/>
              <a:t>Personagens </a:t>
            </a:r>
            <a:r>
              <a:rPr lang="pt-BR" sz="2800" b="1" dirty="0"/>
              <a:t>travestis e </a:t>
            </a:r>
            <a:r>
              <a:rPr lang="pt-BR" sz="2800" b="1" dirty="0" smtClean="0"/>
              <a:t>transexuais</a:t>
            </a:r>
          </a:p>
          <a:p>
            <a:r>
              <a:rPr lang="pt-BR" sz="2800" b="1" dirty="0"/>
              <a:t>n</a:t>
            </a:r>
            <a:r>
              <a:rPr lang="pt-BR" sz="2800" b="1" dirty="0" smtClean="0"/>
              <a:t>a </a:t>
            </a:r>
            <a:r>
              <a:rPr lang="pt-BR" sz="2800" b="1" dirty="0" err="1" smtClean="0"/>
              <a:t>tv</a:t>
            </a:r>
            <a:r>
              <a:rPr lang="pt-BR" sz="2800" b="1" dirty="0" smtClean="0"/>
              <a:t> brasileira: entre silêncios e estereótipos! </a:t>
            </a:r>
            <a:endParaRPr lang="pt-BR" sz="2800" b="1" dirty="0"/>
          </a:p>
        </p:txBody>
      </p:sp>
      <p:sp>
        <p:nvSpPr>
          <p:cNvPr id="8" name="CaixaDeTexto 7"/>
          <p:cNvSpPr txBox="1"/>
          <p:nvPr/>
        </p:nvSpPr>
        <p:spPr>
          <a:xfrm>
            <a:off x="2673860" y="5816602"/>
            <a:ext cx="2143140" cy="830997"/>
          </a:xfrm>
          <a:prstGeom prst="rect">
            <a:avLst/>
          </a:prstGeom>
          <a:noFill/>
        </p:spPr>
        <p:txBody>
          <a:bodyPr wrap="square" rtlCol="0">
            <a:spAutoFit/>
          </a:bodyPr>
          <a:lstStyle/>
          <a:p>
            <a:r>
              <a:rPr lang="pt-BR" sz="1600" dirty="0"/>
              <a:t>Odilon Esteves</a:t>
            </a:r>
          </a:p>
          <a:p>
            <a:r>
              <a:rPr lang="pt-BR" sz="1600" dirty="0"/>
              <a:t>(Cíntia – Queridos Amigos)</a:t>
            </a:r>
          </a:p>
        </p:txBody>
      </p:sp>
      <p:sp>
        <p:nvSpPr>
          <p:cNvPr id="9" name="CaixaDeTexto 8"/>
          <p:cNvSpPr txBox="1"/>
          <p:nvPr/>
        </p:nvSpPr>
        <p:spPr>
          <a:xfrm>
            <a:off x="7322349" y="2222428"/>
            <a:ext cx="2710999" cy="584775"/>
          </a:xfrm>
          <a:prstGeom prst="rect">
            <a:avLst/>
          </a:prstGeom>
          <a:noFill/>
        </p:spPr>
        <p:txBody>
          <a:bodyPr wrap="none" rtlCol="0">
            <a:spAutoFit/>
          </a:bodyPr>
          <a:lstStyle/>
          <a:p>
            <a:r>
              <a:rPr lang="pt-BR" sz="1600" dirty="0"/>
              <a:t>Floriano Peixoto</a:t>
            </a:r>
          </a:p>
          <a:p>
            <a:r>
              <a:rPr lang="pt-BR" sz="1600" dirty="0"/>
              <a:t>(</a:t>
            </a:r>
            <a:r>
              <a:rPr lang="pt-BR" sz="1600" dirty="0" smtClean="0"/>
              <a:t>Sarita Explode Coração)</a:t>
            </a:r>
            <a:endParaRPr lang="pt-BR" sz="1600" dirty="0"/>
          </a:p>
        </p:txBody>
      </p:sp>
      <p:pic>
        <p:nvPicPr>
          <p:cNvPr id="10" name="Imagem 9" descr="Liu Arisson.jpg"/>
          <p:cNvPicPr>
            <a:picLocks noChangeAspect="1"/>
          </p:cNvPicPr>
          <p:nvPr/>
        </p:nvPicPr>
        <p:blipFill>
          <a:blip r:embed="rId4" cstate="print"/>
          <a:stretch>
            <a:fillRect/>
          </a:stretch>
        </p:blipFill>
        <p:spPr>
          <a:xfrm>
            <a:off x="2164252" y="8465"/>
            <a:ext cx="2187615" cy="3347052"/>
          </a:xfrm>
          <a:prstGeom prst="rect">
            <a:avLst/>
          </a:prstGeom>
        </p:spPr>
      </p:pic>
      <p:sp>
        <p:nvSpPr>
          <p:cNvPr id="11" name="Retângulo 10"/>
          <p:cNvSpPr/>
          <p:nvPr/>
        </p:nvSpPr>
        <p:spPr>
          <a:xfrm>
            <a:off x="567267" y="214291"/>
            <a:ext cx="2106593" cy="830997"/>
          </a:xfrm>
          <a:prstGeom prst="rect">
            <a:avLst/>
          </a:prstGeom>
        </p:spPr>
        <p:txBody>
          <a:bodyPr wrap="square">
            <a:spAutoFit/>
          </a:bodyPr>
          <a:lstStyle/>
          <a:p>
            <a:r>
              <a:rPr lang="pt-BR" sz="1600" dirty="0" err="1"/>
              <a:t>Lyu</a:t>
            </a:r>
            <a:r>
              <a:rPr lang="pt-BR" sz="1600" dirty="0"/>
              <a:t> </a:t>
            </a:r>
            <a:r>
              <a:rPr lang="pt-BR" sz="1600" dirty="0" err="1"/>
              <a:t>Arisson</a:t>
            </a:r>
            <a:endParaRPr lang="pt-BR" sz="1600" dirty="0"/>
          </a:p>
          <a:p>
            <a:r>
              <a:rPr lang="pt-BR" sz="1600" dirty="0"/>
              <a:t>(Yolanda </a:t>
            </a:r>
            <a:r>
              <a:rPr lang="pt-BR" sz="1600" dirty="0" smtClean="0"/>
              <a:t>–</a:t>
            </a:r>
          </a:p>
          <a:p>
            <a:r>
              <a:rPr lang="pt-BR" sz="1600" dirty="0" smtClean="0"/>
              <a:t>Ó </a:t>
            </a:r>
            <a:r>
              <a:rPr lang="pt-BR" sz="1600" dirty="0"/>
              <a:t>pai </a:t>
            </a:r>
            <a:r>
              <a:rPr lang="pt-BR" sz="1600" dirty="0" err="1"/>
              <a:t>ió</a:t>
            </a:r>
            <a:r>
              <a:rPr lang="pt-BR" sz="1600" dirty="0"/>
              <a:t>)</a:t>
            </a:r>
          </a:p>
        </p:txBody>
      </p:sp>
      <p:pic>
        <p:nvPicPr>
          <p:cNvPr id="4" name="Imagem 3"/>
          <p:cNvPicPr>
            <a:picLocks noChangeAspect="1"/>
          </p:cNvPicPr>
          <p:nvPr/>
        </p:nvPicPr>
        <p:blipFill rotWithShape="1">
          <a:blip r:embed="rId5"/>
          <a:srcRect l="67663" b="6010"/>
          <a:stretch/>
        </p:blipFill>
        <p:spPr>
          <a:xfrm>
            <a:off x="9569737" y="2922325"/>
            <a:ext cx="2570165" cy="3923783"/>
          </a:xfrm>
          <a:prstGeom prst="rect">
            <a:avLst/>
          </a:prstGeom>
        </p:spPr>
      </p:pic>
      <p:sp>
        <p:nvSpPr>
          <p:cNvPr id="12" name="Retângulo 11"/>
          <p:cNvSpPr/>
          <p:nvPr/>
        </p:nvSpPr>
        <p:spPr>
          <a:xfrm>
            <a:off x="6508178" y="6079758"/>
            <a:ext cx="3134191" cy="584775"/>
          </a:xfrm>
          <a:prstGeom prst="rect">
            <a:avLst/>
          </a:prstGeom>
        </p:spPr>
        <p:txBody>
          <a:bodyPr wrap="none">
            <a:spAutoFit/>
          </a:bodyPr>
          <a:lstStyle/>
          <a:p>
            <a:r>
              <a:rPr lang="pt-BR" sz="1600" dirty="0" smtClean="0"/>
              <a:t>Matheus </a:t>
            </a:r>
            <a:r>
              <a:rPr lang="pt-BR" sz="1600" dirty="0" err="1" smtClean="0"/>
              <a:t>Natchergaelle</a:t>
            </a:r>
            <a:endParaRPr lang="pt-BR" sz="1600" dirty="0"/>
          </a:p>
          <a:p>
            <a:r>
              <a:rPr lang="pt-BR" sz="1600" dirty="0" smtClean="0"/>
              <a:t>(Cintura Fina – Hilda Furacão)</a:t>
            </a:r>
          </a:p>
        </p:txBody>
      </p:sp>
    </p:spTree>
    <p:extLst>
      <p:ext uri="{BB962C8B-B14F-4D97-AF65-F5344CB8AC3E}">
        <p14:creationId xmlns:p14="http://schemas.microsoft.com/office/powerpoint/2010/main" val="1464204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7141" y="5139266"/>
            <a:ext cx="3225800" cy="584200"/>
          </a:xfrm>
        </p:spPr>
        <p:txBody>
          <a:bodyPr>
            <a:noAutofit/>
          </a:bodyPr>
          <a:lstStyle/>
          <a:p>
            <a:pPr marL="0" indent="0" algn="ctr">
              <a:buNone/>
            </a:pPr>
            <a:r>
              <a:rPr lang="pt-BR" sz="1600" dirty="0" smtClean="0">
                <a:solidFill>
                  <a:schemeClr val="tx1"/>
                </a:solidFill>
              </a:rPr>
              <a:t>Cláudia Raia</a:t>
            </a:r>
          </a:p>
          <a:p>
            <a:pPr marL="0" indent="0" algn="ctr">
              <a:buNone/>
            </a:pPr>
            <a:r>
              <a:rPr lang="pt-BR" sz="1600" dirty="0" smtClean="0">
                <a:solidFill>
                  <a:schemeClr val="tx1"/>
                </a:solidFill>
              </a:rPr>
              <a:t>(Ramona – Filhas da Mãe)</a:t>
            </a:r>
          </a:p>
        </p:txBody>
      </p:sp>
      <p:pic>
        <p:nvPicPr>
          <p:cNvPr id="4" name="Imagem 3"/>
          <p:cNvPicPr>
            <a:picLocks noChangeAspect="1"/>
          </p:cNvPicPr>
          <p:nvPr/>
        </p:nvPicPr>
        <p:blipFill>
          <a:blip r:embed="rId2"/>
          <a:stretch>
            <a:fillRect/>
          </a:stretch>
        </p:blipFill>
        <p:spPr>
          <a:xfrm>
            <a:off x="491929" y="1021588"/>
            <a:ext cx="3554276" cy="3883489"/>
          </a:xfrm>
          <a:prstGeom prst="rect">
            <a:avLst/>
          </a:prstGeom>
        </p:spPr>
      </p:pic>
      <p:pic>
        <p:nvPicPr>
          <p:cNvPr id="5" name="Imagem 4"/>
          <p:cNvPicPr>
            <a:picLocks noChangeAspect="1"/>
          </p:cNvPicPr>
          <p:nvPr/>
        </p:nvPicPr>
        <p:blipFill rotWithShape="1">
          <a:blip r:embed="rId3"/>
          <a:srcRect r="68634"/>
          <a:stretch/>
        </p:blipFill>
        <p:spPr>
          <a:xfrm>
            <a:off x="4936066" y="136525"/>
            <a:ext cx="2294467" cy="3790950"/>
          </a:xfrm>
          <a:prstGeom prst="rect">
            <a:avLst/>
          </a:prstGeom>
        </p:spPr>
      </p:pic>
      <p:sp>
        <p:nvSpPr>
          <p:cNvPr id="6" name="CaixaDeTexto 5"/>
          <p:cNvSpPr txBox="1"/>
          <p:nvPr/>
        </p:nvSpPr>
        <p:spPr>
          <a:xfrm>
            <a:off x="4936066" y="4165600"/>
            <a:ext cx="3244799" cy="646331"/>
          </a:xfrm>
          <a:prstGeom prst="rect">
            <a:avLst/>
          </a:prstGeom>
          <a:noFill/>
        </p:spPr>
        <p:txBody>
          <a:bodyPr wrap="none" rtlCol="0">
            <a:spAutoFit/>
          </a:bodyPr>
          <a:lstStyle/>
          <a:p>
            <a:r>
              <a:rPr lang="pt-BR" dirty="0" smtClean="0"/>
              <a:t>Luiz Salem </a:t>
            </a:r>
          </a:p>
          <a:p>
            <a:r>
              <a:rPr lang="pt-BR" dirty="0" smtClean="0"/>
              <a:t>(Ana Girafa – Aquele Beijo)</a:t>
            </a:r>
            <a:endParaRPr lang="pt-BR" dirty="0"/>
          </a:p>
        </p:txBody>
      </p:sp>
      <p:pic>
        <p:nvPicPr>
          <p:cNvPr id="7" name="Imagem 6"/>
          <p:cNvPicPr>
            <a:picLocks noChangeAspect="1"/>
          </p:cNvPicPr>
          <p:nvPr/>
        </p:nvPicPr>
        <p:blipFill rotWithShape="1">
          <a:blip r:embed="rId4"/>
          <a:srcRect l="26042" r="17708"/>
          <a:stretch/>
        </p:blipFill>
        <p:spPr>
          <a:xfrm>
            <a:off x="8585202" y="1710267"/>
            <a:ext cx="2837880" cy="3882376"/>
          </a:xfrm>
          <a:prstGeom prst="rect">
            <a:avLst/>
          </a:prstGeom>
        </p:spPr>
      </p:pic>
      <p:sp>
        <p:nvSpPr>
          <p:cNvPr id="8" name="CaixaDeTexto 7"/>
          <p:cNvSpPr txBox="1"/>
          <p:nvPr/>
        </p:nvSpPr>
        <p:spPr>
          <a:xfrm>
            <a:off x="8585202" y="5850467"/>
            <a:ext cx="3169457" cy="646331"/>
          </a:xfrm>
          <a:prstGeom prst="rect">
            <a:avLst/>
          </a:prstGeom>
          <a:noFill/>
        </p:spPr>
        <p:txBody>
          <a:bodyPr wrap="none" rtlCol="0">
            <a:spAutoFit/>
          </a:bodyPr>
          <a:lstStyle/>
          <a:p>
            <a:r>
              <a:rPr lang="pt-BR" dirty="0" smtClean="0"/>
              <a:t>Carol Duarte</a:t>
            </a:r>
          </a:p>
          <a:p>
            <a:r>
              <a:rPr lang="pt-BR" dirty="0" smtClean="0"/>
              <a:t>(Ivan – A Força do Querer)</a:t>
            </a:r>
            <a:endParaRPr lang="pt-BR" dirty="0"/>
          </a:p>
        </p:txBody>
      </p:sp>
    </p:spTree>
    <p:extLst>
      <p:ext uri="{BB962C8B-B14F-4D97-AF65-F5344CB8AC3E}">
        <p14:creationId xmlns:p14="http://schemas.microsoft.com/office/powerpoint/2010/main" val="923506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6536" y="209265"/>
            <a:ext cx="9887479" cy="1280890"/>
          </a:xfrm>
        </p:spPr>
        <p:txBody>
          <a:bodyPr>
            <a:normAutofit fontScale="90000"/>
          </a:bodyPr>
          <a:lstStyle/>
          <a:p>
            <a:r>
              <a:rPr lang="pt-BR" b="1" dirty="0" smtClean="0"/>
              <a:t>Personagem sim! </a:t>
            </a:r>
            <a:r>
              <a:rPr lang="pt-BR" b="1" dirty="0" err="1" smtClean="0"/>
              <a:t>Sujeitxs</a:t>
            </a:r>
            <a:r>
              <a:rPr lang="pt-BR" b="1" dirty="0" smtClean="0"/>
              <a:t> não</a:t>
            </a:r>
            <a:r>
              <a:rPr lang="pt-BR" b="1" dirty="0" smtClean="0"/>
              <a:t>!</a:t>
            </a:r>
            <a:br>
              <a:rPr lang="pt-BR" b="1" dirty="0" smtClean="0"/>
            </a:br>
            <a:r>
              <a:rPr lang="pt-BR" b="1" dirty="0" smtClean="0"/>
              <a:t>Cinema e personagens trans.</a:t>
            </a:r>
            <a:r>
              <a:rPr lang="pt-BR" b="1" dirty="0" smtClean="0"/>
              <a:t/>
            </a:r>
            <a:br>
              <a:rPr lang="pt-BR" b="1" dirty="0" smtClean="0"/>
            </a:br>
            <a:endParaRPr lang="pt-BR" b="1" dirty="0"/>
          </a:p>
        </p:txBody>
      </p:sp>
      <p:pic>
        <p:nvPicPr>
          <p:cNvPr id="5" name="Imagem 4"/>
          <p:cNvPicPr>
            <a:picLocks noChangeAspect="1"/>
          </p:cNvPicPr>
          <p:nvPr/>
        </p:nvPicPr>
        <p:blipFill rotWithShape="1">
          <a:blip r:embed="rId2"/>
          <a:srcRect l="45764" r="25555"/>
          <a:stretch/>
        </p:blipFill>
        <p:spPr>
          <a:xfrm>
            <a:off x="3292306" y="1239307"/>
            <a:ext cx="1910792" cy="3747560"/>
          </a:xfrm>
          <a:prstGeom prst="rect">
            <a:avLst/>
          </a:prstGeom>
        </p:spPr>
      </p:pic>
      <p:pic>
        <p:nvPicPr>
          <p:cNvPr id="6" name="Imagem 5"/>
          <p:cNvPicPr>
            <a:picLocks noChangeAspect="1"/>
          </p:cNvPicPr>
          <p:nvPr/>
        </p:nvPicPr>
        <p:blipFill rotWithShape="1">
          <a:blip r:embed="rId3"/>
          <a:srcRect l="47362" t="9875" r="7087"/>
          <a:stretch/>
        </p:blipFill>
        <p:spPr>
          <a:xfrm>
            <a:off x="16934" y="1675166"/>
            <a:ext cx="2776812" cy="4120531"/>
          </a:xfrm>
          <a:prstGeom prst="rect">
            <a:avLst/>
          </a:prstGeom>
        </p:spPr>
      </p:pic>
      <p:sp>
        <p:nvSpPr>
          <p:cNvPr id="7" name="CaixaDeTexto 6"/>
          <p:cNvSpPr txBox="1"/>
          <p:nvPr/>
        </p:nvSpPr>
        <p:spPr>
          <a:xfrm>
            <a:off x="3282287" y="5298844"/>
            <a:ext cx="1981632" cy="923330"/>
          </a:xfrm>
          <a:prstGeom prst="rect">
            <a:avLst/>
          </a:prstGeom>
          <a:noFill/>
        </p:spPr>
        <p:txBody>
          <a:bodyPr wrap="none" rtlCol="0">
            <a:spAutoFit/>
          </a:bodyPr>
          <a:lstStyle/>
          <a:p>
            <a:pPr algn="ctr"/>
            <a:r>
              <a:rPr lang="pt-BR" dirty="0" smtClean="0"/>
              <a:t>Rodrigo Santoro</a:t>
            </a:r>
          </a:p>
          <a:p>
            <a:pPr algn="ctr"/>
            <a:r>
              <a:rPr lang="pt-BR" dirty="0" smtClean="0"/>
              <a:t>(Lady Daiana</a:t>
            </a:r>
          </a:p>
          <a:p>
            <a:pPr algn="ctr"/>
            <a:r>
              <a:rPr lang="pt-BR" dirty="0" smtClean="0"/>
              <a:t>– </a:t>
            </a:r>
            <a:r>
              <a:rPr lang="pt-BR" dirty="0" err="1" smtClean="0"/>
              <a:t>Carandirú</a:t>
            </a:r>
            <a:r>
              <a:rPr lang="pt-BR" dirty="0" smtClean="0"/>
              <a:t>)</a:t>
            </a:r>
            <a:endParaRPr lang="pt-BR" dirty="0"/>
          </a:p>
        </p:txBody>
      </p:sp>
      <p:pic>
        <p:nvPicPr>
          <p:cNvPr id="8" name="Imagem 7"/>
          <p:cNvPicPr>
            <a:picLocks noChangeAspect="1"/>
          </p:cNvPicPr>
          <p:nvPr/>
        </p:nvPicPr>
        <p:blipFill rotWithShape="1">
          <a:blip r:embed="rId4"/>
          <a:srcRect l="17189" r="7951"/>
          <a:stretch/>
        </p:blipFill>
        <p:spPr>
          <a:xfrm>
            <a:off x="8542867" y="1591733"/>
            <a:ext cx="2870586" cy="4173697"/>
          </a:xfrm>
          <a:prstGeom prst="rect">
            <a:avLst/>
          </a:prstGeom>
        </p:spPr>
      </p:pic>
      <p:sp>
        <p:nvSpPr>
          <p:cNvPr id="9" name="CaixaDeTexto 8"/>
          <p:cNvSpPr txBox="1"/>
          <p:nvPr/>
        </p:nvSpPr>
        <p:spPr>
          <a:xfrm>
            <a:off x="8382000" y="5925292"/>
            <a:ext cx="3214341" cy="646331"/>
          </a:xfrm>
          <a:prstGeom prst="rect">
            <a:avLst/>
          </a:prstGeom>
          <a:noFill/>
        </p:spPr>
        <p:txBody>
          <a:bodyPr wrap="none" rtlCol="0">
            <a:spAutoFit/>
          </a:bodyPr>
          <a:lstStyle/>
          <a:p>
            <a:pPr algn="ctr"/>
            <a:r>
              <a:rPr lang="pt-BR" dirty="0" smtClean="0"/>
              <a:t>Tânia </a:t>
            </a:r>
            <a:r>
              <a:rPr lang="pt-BR" dirty="0" err="1" smtClean="0"/>
              <a:t>Granussi</a:t>
            </a:r>
            <a:endParaRPr lang="pt-BR" dirty="0" smtClean="0"/>
          </a:p>
          <a:p>
            <a:r>
              <a:rPr lang="pt-BR" dirty="0" smtClean="0"/>
              <a:t>Vanessa – A Febre do Rato</a:t>
            </a:r>
            <a:endParaRPr lang="pt-BR" dirty="0"/>
          </a:p>
        </p:txBody>
      </p:sp>
      <p:sp>
        <p:nvSpPr>
          <p:cNvPr id="10" name="CaixaDeTexto 9"/>
          <p:cNvSpPr txBox="1"/>
          <p:nvPr/>
        </p:nvSpPr>
        <p:spPr>
          <a:xfrm>
            <a:off x="597801" y="5887510"/>
            <a:ext cx="1824538" cy="646331"/>
          </a:xfrm>
          <a:prstGeom prst="rect">
            <a:avLst/>
          </a:prstGeom>
          <a:noFill/>
        </p:spPr>
        <p:txBody>
          <a:bodyPr wrap="none" rtlCol="0">
            <a:spAutoFit/>
          </a:bodyPr>
          <a:lstStyle/>
          <a:p>
            <a:pPr algn="ctr"/>
            <a:r>
              <a:rPr lang="pt-BR" dirty="0" smtClean="0"/>
              <a:t>Jorge Julião</a:t>
            </a:r>
          </a:p>
          <a:p>
            <a:pPr algn="ctr"/>
            <a:r>
              <a:rPr lang="pt-BR" dirty="0" smtClean="0"/>
              <a:t>(Lilica – Pixote)</a:t>
            </a:r>
            <a:endParaRPr lang="pt-BR" dirty="0"/>
          </a:p>
        </p:txBody>
      </p:sp>
      <p:pic>
        <p:nvPicPr>
          <p:cNvPr id="12" name="Imagem 11"/>
          <p:cNvPicPr>
            <a:picLocks noChangeAspect="1"/>
          </p:cNvPicPr>
          <p:nvPr/>
        </p:nvPicPr>
        <p:blipFill rotWithShape="1">
          <a:blip r:embed="rId5"/>
          <a:srcRect l="48635" t="20908" r="14775"/>
          <a:stretch/>
        </p:blipFill>
        <p:spPr>
          <a:xfrm>
            <a:off x="5634315" y="1239307"/>
            <a:ext cx="2457308" cy="3747560"/>
          </a:xfrm>
          <a:prstGeom prst="rect">
            <a:avLst/>
          </a:prstGeom>
        </p:spPr>
      </p:pic>
      <p:sp>
        <p:nvSpPr>
          <p:cNvPr id="13" name="CaixaDeTexto 12"/>
          <p:cNvSpPr txBox="1"/>
          <p:nvPr/>
        </p:nvSpPr>
        <p:spPr>
          <a:xfrm>
            <a:off x="5576579" y="5318818"/>
            <a:ext cx="2605200" cy="646331"/>
          </a:xfrm>
          <a:prstGeom prst="rect">
            <a:avLst/>
          </a:prstGeom>
          <a:noFill/>
        </p:spPr>
        <p:txBody>
          <a:bodyPr wrap="none" rtlCol="0">
            <a:spAutoFit/>
          </a:bodyPr>
          <a:lstStyle/>
          <a:p>
            <a:pPr algn="ctr"/>
            <a:r>
              <a:rPr lang="pt-BR" dirty="0" smtClean="0"/>
              <a:t>Flávio </a:t>
            </a:r>
            <a:r>
              <a:rPr lang="pt-BR" dirty="0" err="1" smtClean="0"/>
              <a:t>Bauraqui</a:t>
            </a:r>
            <a:endParaRPr lang="pt-BR" dirty="0" smtClean="0"/>
          </a:p>
          <a:p>
            <a:r>
              <a:rPr lang="pt-BR" dirty="0" err="1" smtClean="0"/>
              <a:t>Tabú</a:t>
            </a:r>
            <a:r>
              <a:rPr lang="pt-BR" dirty="0" smtClean="0"/>
              <a:t> – Madame Satã</a:t>
            </a:r>
            <a:endParaRPr lang="pt-BR" dirty="0"/>
          </a:p>
        </p:txBody>
      </p:sp>
    </p:spTree>
    <p:extLst>
      <p:ext uri="{BB962C8B-B14F-4D97-AF65-F5344CB8AC3E}">
        <p14:creationId xmlns:p14="http://schemas.microsoft.com/office/powerpoint/2010/main" val="3871960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15681" y="563934"/>
            <a:ext cx="6589199" cy="1280890"/>
          </a:xfrm>
        </p:spPr>
        <p:txBody>
          <a:bodyPr/>
          <a:lstStyle/>
          <a:p>
            <a:r>
              <a:rPr lang="pt-BR" dirty="0" smtClean="0"/>
              <a:t>Interrompendo vozes....</a:t>
            </a:r>
            <a:endParaRPr lang="pt-BR" dirty="0"/>
          </a:p>
        </p:txBody>
      </p:sp>
      <p:sp>
        <p:nvSpPr>
          <p:cNvPr id="3" name="Espaço Reservado para Conteúdo 2"/>
          <p:cNvSpPr>
            <a:spLocks noGrp="1"/>
          </p:cNvSpPr>
          <p:nvPr>
            <p:ph idx="1"/>
          </p:nvPr>
        </p:nvSpPr>
        <p:spPr>
          <a:xfrm>
            <a:off x="4974672" y="1447800"/>
            <a:ext cx="5657832" cy="5221560"/>
          </a:xfrm>
        </p:spPr>
        <p:txBody>
          <a:bodyPr>
            <a:normAutofit/>
          </a:bodyPr>
          <a:lstStyle/>
          <a:p>
            <a:r>
              <a:rPr lang="pt-BR" sz="2200" b="1" dirty="0"/>
              <a:t>Se o conceito de lugar de fala se converte numa ferramenta de interrupção de vozes hegemônicas, é porque ele está sendo operado em favor da possibilidade de emergências de vozes historicamente interrompidas;</a:t>
            </a:r>
          </a:p>
          <a:p>
            <a:r>
              <a:rPr lang="pt-BR" sz="2200" b="1" dirty="0"/>
              <a:t>Assim, quando os ativismos do lugar de fala desautorizam, eles estão, em última instância, desautorizando a matriz de autoridade que construiu o mundo como evento </a:t>
            </a:r>
            <a:r>
              <a:rPr lang="pt-BR" sz="2200" b="1" dirty="0" err="1"/>
              <a:t>epistemicida</a:t>
            </a:r>
            <a:r>
              <a:rPr lang="pt-BR" sz="2200" b="1" dirty="0"/>
              <a:t> (Jota MOMBAÇA, 2017).</a:t>
            </a:r>
          </a:p>
        </p:txBody>
      </p:sp>
      <p:pic>
        <p:nvPicPr>
          <p:cNvPr id="4" name="image1.jpeg"/>
          <p:cNvPicPr/>
          <p:nvPr/>
        </p:nvPicPr>
        <p:blipFill>
          <a:blip r:embed="rId2" cstate="print"/>
          <a:stretch>
            <a:fillRect/>
          </a:stretch>
        </p:blipFill>
        <p:spPr>
          <a:xfrm>
            <a:off x="330201" y="1570565"/>
            <a:ext cx="4623104" cy="3416301"/>
          </a:xfrm>
          <a:prstGeom prst="rect">
            <a:avLst/>
          </a:prstGeom>
        </p:spPr>
      </p:pic>
    </p:spTree>
    <p:extLst>
      <p:ext uri="{BB962C8B-B14F-4D97-AF65-F5344CB8AC3E}">
        <p14:creationId xmlns:p14="http://schemas.microsoft.com/office/powerpoint/2010/main" val="21245713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rotWithShape="1">
          <a:blip r:embed="rId2"/>
          <a:srcRect l="10557" r="44569"/>
          <a:stretch/>
        </p:blipFill>
        <p:spPr>
          <a:xfrm>
            <a:off x="4011819" y="211667"/>
            <a:ext cx="3741641" cy="4343400"/>
          </a:xfrm>
          <a:prstGeom prst="rect">
            <a:avLst/>
          </a:prstGeom>
        </p:spPr>
      </p:pic>
      <p:sp>
        <p:nvSpPr>
          <p:cNvPr id="5" name="CaixaDeTexto 4"/>
          <p:cNvSpPr txBox="1"/>
          <p:nvPr/>
        </p:nvSpPr>
        <p:spPr>
          <a:xfrm>
            <a:off x="4444999" y="4783666"/>
            <a:ext cx="3179075" cy="646331"/>
          </a:xfrm>
          <a:prstGeom prst="rect">
            <a:avLst/>
          </a:prstGeom>
          <a:noFill/>
        </p:spPr>
        <p:txBody>
          <a:bodyPr wrap="none" rtlCol="0">
            <a:spAutoFit/>
          </a:bodyPr>
          <a:lstStyle/>
          <a:p>
            <a:pPr algn="ctr"/>
            <a:r>
              <a:rPr lang="pt-BR" dirty="0" smtClean="0"/>
              <a:t>Igor Cotrim </a:t>
            </a:r>
          </a:p>
          <a:p>
            <a:r>
              <a:rPr lang="pt-BR" dirty="0" smtClean="0"/>
              <a:t>(Madona – Elvis e Madona</a:t>
            </a:r>
            <a:endParaRPr lang="pt-BR" dirty="0"/>
          </a:p>
        </p:txBody>
      </p:sp>
      <p:pic>
        <p:nvPicPr>
          <p:cNvPr id="6" name="Imagem 5"/>
          <p:cNvPicPr>
            <a:picLocks noChangeAspect="1"/>
          </p:cNvPicPr>
          <p:nvPr/>
        </p:nvPicPr>
        <p:blipFill>
          <a:blip r:embed="rId3"/>
          <a:stretch>
            <a:fillRect/>
          </a:stretch>
        </p:blipFill>
        <p:spPr>
          <a:xfrm>
            <a:off x="216428" y="306077"/>
            <a:ext cx="3473463" cy="5123920"/>
          </a:xfrm>
          <a:prstGeom prst="rect">
            <a:avLst/>
          </a:prstGeom>
        </p:spPr>
      </p:pic>
      <p:sp>
        <p:nvSpPr>
          <p:cNvPr id="7" name="CaixaDeTexto 6"/>
          <p:cNvSpPr txBox="1"/>
          <p:nvPr/>
        </p:nvSpPr>
        <p:spPr>
          <a:xfrm>
            <a:off x="634530" y="5506200"/>
            <a:ext cx="2637260" cy="646331"/>
          </a:xfrm>
          <a:prstGeom prst="rect">
            <a:avLst/>
          </a:prstGeom>
          <a:noFill/>
        </p:spPr>
        <p:txBody>
          <a:bodyPr wrap="none" rtlCol="0">
            <a:spAutoFit/>
          </a:bodyPr>
          <a:lstStyle/>
          <a:p>
            <a:pPr algn="ctr"/>
            <a:r>
              <a:rPr lang="pt-BR" dirty="0" smtClean="0"/>
              <a:t>Simone </a:t>
            </a:r>
            <a:r>
              <a:rPr lang="pt-BR" dirty="0" err="1" smtClean="0"/>
              <a:t>Spoladore</a:t>
            </a:r>
            <a:endParaRPr lang="pt-BR" dirty="0" smtClean="0"/>
          </a:p>
          <a:p>
            <a:r>
              <a:rPr lang="pt-BR" dirty="0" smtClean="0"/>
              <a:t>(Elvis – Elvis e Madona</a:t>
            </a:r>
            <a:endParaRPr lang="pt-BR" dirty="0"/>
          </a:p>
        </p:txBody>
      </p:sp>
      <p:pic>
        <p:nvPicPr>
          <p:cNvPr id="8" name="Imagem 7"/>
          <p:cNvPicPr>
            <a:picLocks noChangeAspect="1"/>
          </p:cNvPicPr>
          <p:nvPr/>
        </p:nvPicPr>
        <p:blipFill rotWithShape="1">
          <a:blip r:embed="rId4"/>
          <a:srcRect l="10049" r="41871"/>
          <a:stretch/>
        </p:blipFill>
        <p:spPr>
          <a:xfrm>
            <a:off x="8376003" y="380999"/>
            <a:ext cx="3643559" cy="5048997"/>
          </a:xfrm>
          <a:prstGeom prst="rect">
            <a:avLst/>
          </a:prstGeom>
        </p:spPr>
      </p:pic>
      <p:sp>
        <p:nvSpPr>
          <p:cNvPr id="9" name="Retângulo 8"/>
          <p:cNvSpPr/>
          <p:nvPr/>
        </p:nvSpPr>
        <p:spPr>
          <a:xfrm>
            <a:off x="8552730" y="5519273"/>
            <a:ext cx="3466832" cy="646331"/>
          </a:xfrm>
          <a:prstGeom prst="rect">
            <a:avLst/>
          </a:prstGeom>
        </p:spPr>
        <p:txBody>
          <a:bodyPr wrap="square">
            <a:spAutoFit/>
          </a:bodyPr>
          <a:lstStyle/>
          <a:p>
            <a:pPr algn="ctr"/>
            <a:r>
              <a:rPr lang="pt-BR" dirty="0" smtClean="0"/>
              <a:t>Carolina Ferraz</a:t>
            </a:r>
          </a:p>
          <a:p>
            <a:pPr algn="ctr"/>
            <a:r>
              <a:rPr lang="pt-BR" dirty="0" smtClean="0"/>
              <a:t>(Glória – A Glória e a Graça</a:t>
            </a:r>
          </a:p>
        </p:txBody>
      </p:sp>
    </p:spTree>
    <p:extLst>
      <p:ext uri="{BB962C8B-B14F-4D97-AF65-F5344CB8AC3E}">
        <p14:creationId xmlns:p14="http://schemas.microsoft.com/office/powerpoint/2010/main" val="20078190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6664" y="175374"/>
            <a:ext cx="11099800" cy="1280890"/>
          </a:xfrm>
        </p:spPr>
        <p:txBody>
          <a:bodyPr/>
          <a:lstStyle/>
          <a:p>
            <a:r>
              <a:rPr lang="pt-BR" b="1" dirty="0" smtClean="0">
                <a:solidFill>
                  <a:schemeClr val="tx1"/>
                </a:solidFill>
              </a:rPr>
              <a:t>No cinema internacional a situação permanece</a:t>
            </a:r>
            <a:endParaRPr lang="pt-BR" b="1" dirty="0">
              <a:solidFill>
                <a:schemeClr val="tx1"/>
              </a:solidFill>
            </a:endParaRPr>
          </a:p>
        </p:txBody>
      </p:sp>
      <p:sp>
        <p:nvSpPr>
          <p:cNvPr id="3" name="Espaço Reservado para Conteúdo 2"/>
          <p:cNvSpPr>
            <a:spLocks noGrp="1"/>
          </p:cNvSpPr>
          <p:nvPr>
            <p:ph idx="1"/>
          </p:nvPr>
        </p:nvSpPr>
        <p:spPr>
          <a:xfrm>
            <a:off x="-103191" y="5223935"/>
            <a:ext cx="4480455" cy="729622"/>
          </a:xfrm>
        </p:spPr>
        <p:txBody>
          <a:bodyPr>
            <a:normAutofit lnSpcReduction="10000"/>
          </a:bodyPr>
          <a:lstStyle/>
          <a:p>
            <a:pPr marL="0" indent="0" algn="ctr">
              <a:buNone/>
            </a:pPr>
            <a:r>
              <a:rPr lang="pt-BR" dirty="0" err="1" smtClean="0">
                <a:solidFill>
                  <a:schemeClr val="tx1"/>
                </a:solidFill>
              </a:rPr>
              <a:t>Terence</a:t>
            </a:r>
            <a:r>
              <a:rPr lang="pt-BR" dirty="0" smtClean="0">
                <a:solidFill>
                  <a:schemeClr val="tx1"/>
                </a:solidFill>
              </a:rPr>
              <a:t> </a:t>
            </a:r>
            <a:r>
              <a:rPr lang="pt-BR" dirty="0" err="1" smtClean="0">
                <a:solidFill>
                  <a:schemeClr val="tx1"/>
                </a:solidFill>
              </a:rPr>
              <a:t>Stamp</a:t>
            </a:r>
            <a:r>
              <a:rPr lang="pt-BR" dirty="0" smtClean="0">
                <a:solidFill>
                  <a:schemeClr val="tx1"/>
                </a:solidFill>
              </a:rPr>
              <a:t> (</a:t>
            </a:r>
            <a:r>
              <a:rPr lang="pt-BR" dirty="0" err="1" smtClean="0">
                <a:solidFill>
                  <a:schemeClr val="tx1"/>
                </a:solidFill>
              </a:rPr>
              <a:t>Bernadette</a:t>
            </a:r>
            <a:r>
              <a:rPr lang="pt-BR" dirty="0" smtClean="0">
                <a:solidFill>
                  <a:schemeClr val="tx1"/>
                </a:solidFill>
              </a:rPr>
              <a:t> –</a:t>
            </a:r>
          </a:p>
          <a:p>
            <a:pPr marL="0" indent="0" algn="ctr">
              <a:buNone/>
            </a:pPr>
            <a:r>
              <a:rPr lang="pt-BR" dirty="0" smtClean="0">
                <a:solidFill>
                  <a:schemeClr val="tx1"/>
                </a:solidFill>
              </a:rPr>
              <a:t>Priscila Rainha do Deserto)</a:t>
            </a:r>
            <a:endParaRPr lang="pt-BR" dirty="0">
              <a:solidFill>
                <a:schemeClr val="tx1"/>
              </a:solidFill>
            </a:endParaRPr>
          </a:p>
        </p:txBody>
      </p:sp>
      <p:pic>
        <p:nvPicPr>
          <p:cNvPr id="4" name="Imagem 3"/>
          <p:cNvPicPr>
            <a:picLocks noChangeAspect="1"/>
          </p:cNvPicPr>
          <p:nvPr/>
        </p:nvPicPr>
        <p:blipFill rotWithShape="1">
          <a:blip r:embed="rId2"/>
          <a:srcRect l="31907" t="2459" r="24304"/>
          <a:stretch/>
        </p:blipFill>
        <p:spPr>
          <a:xfrm>
            <a:off x="447138" y="1639019"/>
            <a:ext cx="3566059" cy="3491374"/>
          </a:xfrm>
          <a:prstGeom prst="rect">
            <a:avLst/>
          </a:prstGeom>
        </p:spPr>
      </p:pic>
      <p:sp>
        <p:nvSpPr>
          <p:cNvPr id="5" name="CaixaDeTexto 4"/>
          <p:cNvSpPr txBox="1"/>
          <p:nvPr/>
        </p:nvSpPr>
        <p:spPr>
          <a:xfrm>
            <a:off x="8805276" y="5239490"/>
            <a:ext cx="3369833" cy="646331"/>
          </a:xfrm>
          <a:prstGeom prst="rect">
            <a:avLst/>
          </a:prstGeom>
          <a:noFill/>
        </p:spPr>
        <p:txBody>
          <a:bodyPr wrap="none" rtlCol="0">
            <a:spAutoFit/>
          </a:bodyPr>
          <a:lstStyle/>
          <a:p>
            <a:pPr algn="ctr"/>
            <a:r>
              <a:rPr lang="pt-BR" dirty="0" smtClean="0"/>
              <a:t> Eddie </a:t>
            </a:r>
            <a:r>
              <a:rPr lang="pt-BR" dirty="0" err="1" smtClean="0"/>
              <a:t>Redmayne</a:t>
            </a:r>
            <a:r>
              <a:rPr lang="pt-BR" dirty="0" smtClean="0"/>
              <a:t> (Lili </a:t>
            </a:r>
            <a:r>
              <a:rPr lang="pt-BR" dirty="0" err="1" smtClean="0"/>
              <a:t>Elbe</a:t>
            </a:r>
            <a:r>
              <a:rPr lang="pt-BR" dirty="0" smtClean="0"/>
              <a:t> – </a:t>
            </a:r>
          </a:p>
          <a:p>
            <a:pPr algn="ctr"/>
            <a:r>
              <a:rPr lang="pt-BR" dirty="0" smtClean="0"/>
              <a:t>A Garota dinamarquesa)</a:t>
            </a:r>
            <a:endParaRPr lang="pt-BR" dirty="0"/>
          </a:p>
        </p:txBody>
      </p:sp>
      <p:pic>
        <p:nvPicPr>
          <p:cNvPr id="6" name="Imagem 5"/>
          <p:cNvPicPr>
            <a:picLocks noChangeAspect="1"/>
          </p:cNvPicPr>
          <p:nvPr/>
        </p:nvPicPr>
        <p:blipFill rotWithShape="1">
          <a:blip r:embed="rId3"/>
          <a:srcRect l="21293" r="11262"/>
          <a:stretch/>
        </p:blipFill>
        <p:spPr>
          <a:xfrm>
            <a:off x="8885762" y="1639019"/>
            <a:ext cx="3090332" cy="3494452"/>
          </a:xfrm>
          <a:prstGeom prst="rect">
            <a:avLst/>
          </a:prstGeom>
        </p:spPr>
      </p:pic>
      <p:sp>
        <p:nvSpPr>
          <p:cNvPr id="7" name="CaixaDeTexto 6"/>
          <p:cNvSpPr txBox="1"/>
          <p:nvPr/>
        </p:nvSpPr>
        <p:spPr>
          <a:xfrm>
            <a:off x="5016492" y="5604933"/>
            <a:ext cx="2865971" cy="646331"/>
          </a:xfrm>
          <a:prstGeom prst="rect">
            <a:avLst/>
          </a:prstGeom>
          <a:noFill/>
        </p:spPr>
        <p:txBody>
          <a:bodyPr wrap="square" rtlCol="0">
            <a:spAutoFit/>
          </a:bodyPr>
          <a:lstStyle/>
          <a:p>
            <a:pPr algn="ctr"/>
            <a:r>
              <a:rPr lang="pt-BR" dirty="0" err="1" smtClean="0"/>
              <a:t>Felicity</a:t>
            </a:r>
            <a:r>
              <a:rPr lang="pt-BR" dirty="0" smtClean="0"/>
              <a:t> </a:t>
            </a:r>
            <a:r>
              <a:rPr lang="pt-BR" dirty="0" err="1" smtClean="0"/>
              <a:t>Huffmann</a:t>
            </a:r>
            <a:endParaRPr lang="pt-BR" dirty="0" smtClean="0"/>
          </a:p>
          <a:p>
            <a:pPr algn="ctr"/>
            <a:r>
              <a:rPr lang="pt-BR" dirty="0" smtClean="0"/>
              <a:t>(</a:t>
            </a:r>
            <a:r>
              <a:rPr lang="pt-BR" dirty="0" err="1" smtClean="0"/>
              <a:t>Bree</a:t>
            </a:r>
            <a:r>
              <a:rPr lang="pt-BR" dirty="0" smtClean="0"/>
              <a:t> – Transamérica)</a:t>
            </a:r>
            <a:endParaRPr lang="pt-BR" dirty="0"/>
          </a:p>
        </p:txBody>
      </p:sp>
      <p:pic>
        <p:nvPicPr>
          <p:cNvPr id="8" name="Imagem 7"/>
          <p:cNvPicPr>
            <a:picLocks noChangeAspect="1"/>
          </p:cNvPicPr>
          <p:nvPr/>
        </p:nvPicPr>
        <p:blipFill rotWithShape="1">
          <a:blip r:embed="rId4"/>
          <a:srcRect l="30070" r="22866" b="14718"/>
          <a:stretch/>
        </p:blipFill>
        <p:spPr>
          <a:xfrm>
            <a:off x="4857536" y="1247075"/>
            <a:ext cx="3078055" cy="4186049"/>
          </a:xfrm>
          <a:prstGeom prst="rect">
            <a:avLst/>
          </a:prstGeom>
        </p:spPr>
      </p:pic>
    </p:spTree>
    <p:extLst>
      <p:ext uri="{BB962C8B-B14F-4D97-AF65-F5344CB8AC3E}">
        <p14:creationId xmlns:p14="http://schemas.microsoft.com/office/powerpoint/2010/main" val="39889678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7" name="Imagem 6"/>
          <p:cNvPicPr>
            <a:picLocks noChangeAspect="1"/>
          </p:cNvPicPr>
          <p:nvPr/>
        </p:nvPicPr>
        <p:blipFill rotWithShape="1">
          <a:blip r:embed="rId2"/>
          <a:srcRect l="10355" r="47155"/>
          <a:stretch/>
        </p:blipFill>
        <p:spPr>
          <a:xfrm>
            <a:off x="333559" y="1421155"/>
            <a:ext cx="2714448" cy="3590396"/>
          </a:xfrm>
          <a:prstGeom prst="rect">
            <a:avLst/>
          </a:prstGeom>
        </p:spPr>
      </p:pic>
      <p:sp>
        <p:nvSpPr>
          <p:cNvPr id="8" name="CaixaDeTexto 7"/>
          <p:cNvSpPr txBox="1"/>
          <p:nvPr/>
        </p:nvSpPr>
        <p:spPr>
          <a:xfrm>
            <a:off x="434004" y="5409826"/>
            <a:ext cx="2848857" cy="646331"/>
          </a:xfrm>
          <a:prstGeom prst="rect">
            <a:avLst/>
          </a:prstGeom>
          <a:noFill/>
        </p:spPr>
        <p:txBody>
          <a:bodyPr wrap="none" rtlCol="0">
            <a:spAutoFit/>
          </a:bodyPr>
          <a:lstStyle/>
          <a:p>
            <a:r>
              <a:rPr lang="pt-BR" dirty="0" smtClean="0"/>
              <a:t>Hilary Swank‎ (</a:t>
            </a:r>
            <a:r>
              <a:rPr lang="pt-BR" dirty="0" err="1" smtClean="0"/>
              <a:t>Brandon</a:t>
            </a:r>
            <a:r>
              <a:rPr lang="pt-BR" dirty="0" smtClean="0"/>
              <a:t> –</a:t>
            </a:r>
          </a:p>
          <a:p>
            <a:r>
              <a:rPr lang="pt-BR" dirty="0" smtClean="0"/>
              <a:t> Meninos não choram)</a:t>
            </a:r>
            <a:endParaRPr lang="pt-BR" dirty="0"/>
          </a:p>
        </p:txBody>
      </p:sp>
      <p:pic>
        <p:nvPicPr>
          <p:cNvPr id="9" name="Imagem 8"/>
          <p:cNvPicPr>
            <a:picLocks noChangeAspect="1"/>
          </p:cNvPicPr>
          <p:nvPr/>
        </p:nvPicPr>
        <p:blipFill rotWithShape="1">
          <a:blip r:embed="rId3"/>
          <a:srcRect l="28222" r="31556"/>
          <a:stretch/>
        </p:blipFill>
        <p:spPr>
          <a:xfrm>
            <a:off x="4436533" y="1238250"/>
            <a:ext cx="3064934" cy="4381500"/>
          </a:xfrm>
          <a:prstGeom prst="rect">
            <a:avLst/>
          </a:prstGeom>
        </p:spPr>
      </p:pic>
      <p:sp>
        <p:nvSpPr>
          <p:cNvPr id="10" name="Retângulo 9"/>
          <p:cNvSpPr/>
          <p:nvPr/>
        </p:nvSpPr>
        <p:spPr>
          <a:xfrm>
            <a:off x="4140200" y="5910724"/>
            <a:ext cx="3488267" cy="646331"/>
          </a:xfrm>
          <a:prstGeom prst="rect">
            <a:avLst/>
          </a:prstGeom>
        </p:spPr>
        <p:txBody>
          <a:bodyPr wrap="square">
            <a:spAutoFit/>
          </a:bodyPr>
          <a:lstStyle/>
          <a:p>
            <a:r>
              <a:rPr lang="pt-BR" dirty="0" err="1" smtClean="0"/>
              <a:t>Melvil</a:t>
            </a:r>
            <a:r>
              <a:rPr lang="pt-BR" dirty="0" smtClean="0"/>
              <a:t> </a:t>
            </a:r>
            <a:r>
              <a:rPr lang="pt-BR" dirty="0" err="1" smtClean="0"/>
              <a:t>Poupaud</a:t>
            </a:r>
            <a:r>
              <a:rPr lang="pt-BR" dirty="0" smtClean="0"/>
              <a:t> (Laurence -</a:t>
            </a:r>
          </a:p>
          <a:p>
            <a:pPr algn="ctr"/>
            <a:r>
              <a:rPr lang="pt-BR" dirty="0" smtClean="0"/>
              <a:t>Laurence </a:t>
            </a:r>
            <a:r>
              <a:rPr lang="pt-BR" dirty="0" err="1"/>
              <a:t>A</a:t>
            </a:r>
            <a:r>
              <a:rPr lang="pt-BR" dirty="0" err="1" smtClean="0"/>
              <a:t>nyways</a:t>
            </a:r>
            <a:endParaRPr lang="pt-BR" dirty="0"/>
          </a:p>
        </p:txBody>
      </p:sp>
      <p:pic>
        <p:nvPicPr>
          <p:cNvPr id="11" name="Imagem 10"/>
          <p:cNvPicPr>
            <a:picLocks noChangeAspect="1"/>
          </p:cNvPicPr>
          <p:nvPr/>
        </p:nvPicPr>
        <p:blipFill rotWithShape="1">
          <a:blip r:embed="rId4"/>
          <a:srcRect l="3926" t="11270" r="51333"/>
          <a:stretch/>
        </p:blipFill>
        <p:spPr>
          <a:xfrm>
            <a:off x="8655139" y="1421155"/>
            <a:ext cx="2586284" cy="3590396"/>
          </a:xfrm>
          <a:prstGeom prst="rect">
            <a:avLst/>
          </a:prstGeom>
        </p:spPr>
      </p:pic>
      <p:sp>
        <p:nvSpPr>
          <p:cNvPr id="12" name="CaixaDeTexto 11"/>
          <p:cNvSpPr txBox="1"/>
          <p:nvPr/>
        </p:nvSpPr>
        <p:spPr>
          <a:xfrm>
            <a:off x="8817658" y="5449059"/>
            <a:ext cx="2686954" cy="923330"/>
          </a:xfrm>
          <a:prstGeom prst="rect">
            <a:avLst/>
          </a:prstGeom>
          <a:noFill/>
        </p:spPr>
        <p:txBody>
          <a:bodyPr wrap="none" rtlCol="0">
            <a:spAutoFit/>
          </a:bodyPr>
          <a:lstStyle/>
          <a:p>
            <a:pPr algn="ctr"/>
            <a:r>
              <a:rPr lang="pt-BR" dirty="0" smtClean="0"/>
              <a:t>Woody </a:t>
            </a:r>
            <a:r>
              <a:rPr lang="pt-BR" dirty="0" err="1" smtClean="0"/>
              <a:t>Harrelson</a:t>
            </a:r>
            <a:endParaRPr lang="pt-BR" dirty="0"/>
          </a:p>
          <a:p>
            <a:pPr algn="ctr"/>
            <a:r>
              <a:rPr lang="pt-BR" dirty="0" smtClean="0"/>
              <a:t>(</a:t>
            </a:r>
            <a:r>
              <a:rPr lang="pt-BR" dirty="0" err="1" smtClean="0"/>
              <a:t>Galaxia</a:t>
            </a:r>
            <a:r>
              <a:rPr lang="pt-BR" dirty="0" smtClean="0"/>
              <a:t> – Tratamento</a:t>
            </a:r>
          </a:p>
          <a:p>
            <a:pPr algn="ctr"/>
            <a:r>
              <a:rPr lang="pt-BR" dirty="0" smtClean="0"/>
              <a:t> de Choque</a:t>
            </a:r>
            <a:endParaRPr lang="pt-BR" dirty="0"/>
          </a:p>
        </p:txBody>
      </p:sp>
    </p:spTree>
    <p:extLst>
      <p:ext uri="{BB962C8B-B14F-4D97-AF65-F5344CB8AC3E}">
        <p14:creationId xmlns:p14="http://schemas.microsoft.com/office/powerpoint/2010/main" val="4006912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Imagem 3"/>
          <p:cNvPicPr>
            <a:picLocks noChangeAspect="1"/>
          </p:cNvPicPr>
          <p:nvPr/>
        </p:nvPicPr>
        <p:blipFill rotWithShape="1">
          <a:blip r:embed="rId2"/>
          <a:srcRect l="9289" t="28647" r="8427" b="10172"/>
          <a:stretch/>
        </p:blipFill>
        <p:spPr>
          <a:xfrm>
            <a:off x="232634" y="973667"/>
            <a:ext cx="4398633" cy="4465109"/>
          </a:xfrm>
          <a:prstGeom prst="rect">
            <a:avLst/>
          </a:prstGeom>
        </p:spPr>
      </p:pic>
      <p:sp>
        <p:nvSpPr>
          <p:cNvPr id="8" name="CaixaDeTexto 7"/>
          <p:cNvSpPr txBox="1"/>
          <p:nvPr/>
        </p:nvSpPr>
        <p:spPr>
          <a:xfrm>
            <a:off x="990595" y="5740400"/>
            <a:ext cx="3334567" cy="369332"/>
          </a:xfrm>
          <a:prstGeom prst="rect">
            <a:avLst/>
          </a:prstGeom>
          <a:noFill/>
        </p:spPr>
        <p:txBody>
          <a:bodyPr wrap="none" rtlCol="0">
            <a:spAutoFit/>
          </a:bodyPr>
          <a:lstStyle/>
          <a:p>
            <a:r>
              <a:rPr lang="pt-BR" dirty="0" err="1" smtClean="0"/>
              <a:t>Zoé</a:t>
            </a:r>
            <a:r>
              <a:rPr lang="pt-BR" dirty="0" smtClean="0"/>
              <a:t> </a:t>
            </a:r>
            <a:r>
              <a:rPr lang="pt-BR" dirty="0" err="1" smtClean="0"/>
              <a:t>Héran</a:t>
            </a:r>
            <a:r>
              <a:rPr lang="pt-BR" dirty="0" smtClean="0"/>
              <a:t> (</a:t>
            </a:r>
            <a:r>
              <a:rPr lang="pt-BR" dirty="0" err="1" smtClean="0"/>
              <a:t>Laure</a:t>
            </a:r>
            <a:r>
              <a:rPr lang="pt-BR" dirty="0" smtClean="0"/>
              <a:t> – </a:t>
            </a:r>
            <a:r>
              <a:rPr lang="pt-BR" dirty="0" err="1" smtClean="0"/>
              <a:t>Tomboy</a:t>
            </a:r>
            <a:r>
              <a:rPr lang="pt-BR" dirty="0" smtClean="0"/>
              <a:t>)</a:t>
            </a:r>
            <a:endParaRPr lang="pt-BR" dirty="0"/>
          </a:p>
        </p:txBody>
      </p:sp>
      <p:sp>
        <p:nvSpPr>
          <p:cNvPr id="9" name="Retângulo 8"/>
          <p:cNvSpPr/>
          <p:nvPr/>
        </p:nvSpPr>
        <p:spPr>
          <a:xfrm>
            <a:off x="7028324" y="5759733"/>
            <a:ext cx="3504486" cy="646331"/>
          </a:xfrm>
          <a:prstGeom prst="rect">
            <a:avLst/>
          </a:prstGeom>
        </p:spPr>
        <p:txBody>
          <a:bodyPr wrap="none">
            <a:spAutoFit/>
          </a:bodyPr>
          <a:lstStyle/>
          <a:p>
            <a:pPr algn="ctr"/>
            <a:r>
              <a:rPr lang="pt-BR" dirty="0" smtClean="0"/>
              <a:t>Georges </a:t>
            </a:r>
            <a:r>
              <a:rPr lang="pt-BR" dirty="0" err="1" smtClean="0"/>
              <a:t>du</a:t>
            </a:r>
            <a:r>
              <a:rPr lang="pt-BR" dirty="0" smtClean="0"/>
              <a:t> </a:t>
            </a:r>
            <a:r>
              <a:rPr lang="pt-BR" dirty="0" err="1" smtClean="0"/>
              <a:t>Fresne</a:t>
            </a:r>
            <a:r>
              <a:rPr lang="pt-BR" dirty="0" smtClean="0"/>
              <a:t> (</a:t>
            </a:r>
            <a:r>
              <a:rPr lang="pt-BR" dirty="0" err="1" smtClean="0"/>
              <a:t>Ludovic</a:t>
            </a:r>
            <a:r>
              <a:rPr lang="pt-BR" dirty="0" smtClean="0"/>
              <a:t> –</a:t>
            </a:r>
          </a:p>
          <a:p>
            <a:pPr algn="ctr"/>
            <a:r>
              <a:rPr lang="pt-BR" dirty="0" smtClean="0"/>
              <a:t>Minha Vida em Cor de Rosa</a:t>
            </a:r>
            <a:endParaRPr lang="pt-BR" dirty="0"/>
          </a:p>
        </p:txBody>
      </p:sp>
      <p:pic>
        <p:nvPicPr>
          <p:cNvPr id="10" name="Imagem 9"/>
          <p:cNvPicPr>
            <a:picLocks noChangeAspect="1"/>
          </p:cNvPicPr>
          <p:nvPr/>
        </p:nvPicPr>
        <p:blipFill rotWithShape="1">
          <a:blip r:embed="rId3"/>
          <a:srcRect r="33727"/>
          <a:stretch/>
        </p:blipFill>
        <p:spPr>
          <a:xfrm>
            <a:off x="6057230" y="1032934"/>
            <a:ext cx="5115738" cy="4405842"/>
          </a:xfrm>
          <a:prstGeom prst="rect">
            <a:avLst/>
          </a:prstGeom>
        </p:spPr>
      </p:pic>
    </p:spTree>
    <p:extLst>
      <p:ext uri="{BB962C8B-B14F-4D97-AF65-F5344CB8AC3E}">
        <p14:creationId xmlns:p14="http://schemas.microsoft.com/office/powerpoint/2010/main" val="17317143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234643"/>
            <a:ext cx="8911687" cy="1280890"/>
          </a:xfrm>
        </p:spPr>
        <p:txBody>
          <a:bodyPr/>
          <a:lstStyle/>
          <a:p>
            <a:r>
              <a:rPr lang="pt-BR" b="1" dirty="0" smtClean="0"/>
              <a:t>Exceção</a:t>
            </a:r>
            <a:r>
              <a:rPr lang="pt-BR" dirty="0" smtClean="0"/>
              <a:t> </a:t>
            </a:r>
            <a:endParaRPr lang="pt-BR" dirty="0"/>
          </a:p>
        </p:txBody>
      </p:sp>
      <p:pic>
        <p:nvPicPr>
          <p:cNvPr id="4" name="Imagem 3"/>
          <p:cNvPicPr>
            <a:picLocks noChangeAspect="1"/>
          </p:cNvPicPr>
          <p:nvPr/>
        </p:nvPicPr>
        <p:blipFill rotWithShape="1">
          <a:blip r:embed="rId2"/>
          <a:srcRect r="57054"/>
          <a:stretch/>
        </p:blipFill>
        <p:spPr>
          <a:xfrm>
            <a:off x="9330268" y="1342184"/>
            <a:ext cx="2861732" cy="3752916"/>
          </a:xfrm>
          <a:prstGeom prst="rect">
            <a:avLst/>
          </a:prstGeom>
        </p:spPr>
      </p:pic>
      <p:sp>
        <p:nvSpPr>
          <p:cNvPr id="5" name="CaixaDeTexto 4"/>
          <p:cNvSpPr txBox="1"/>
          <p:nvPr/>
        </p:nvSpPr>
        <p:spPr>
          <a:xfrm>
            <a:off x="52921" y="5344947"/>
            <a:ext cx="2877711" cy="646331"/>
          </a:xfrm>
          <a:prstGeom prst="rect">
            <a:avLst/>
          </a:prstGeom>
          <a:noFill/>
        </p:spPr>
        <p:txBody>
          <a:bodyPr wrap="none" rtlCol="0">
            <a:spAutoFit/>
          </a:bodyPr>
          <a:lstStyle/>
          <a:p>
            <a:pPr algn="ctr"/>
            <a:r>
              <a:rPr lang="pt-BR" dirty="0" smtClean="0"/>
              <a:t>Caroline </a:t>
            </a:r>
            <a:r>
              <a:rPr lang="pt-BR" dirty="0" err="1" smtClean="0"/>
              <a:t>Cossey</a:t>
            </a:r>
            <a:r>
              <a:rPr lang="pt-BR" dirty="0" smtClean="0"/>
              <a:t> (007</a:t>
            </a:r>
          </a:p>
          <a:p>
            <a:pPr algn="ctr"/>
            <a:r>
              <a:rPr lang="pt-BR" dirty="0" smtClean="0"/>
              <a:t>Marcado</a:t>
            </a:r>
            <a:r>
              <a:rPr lang="pt-BR" dirty="0"/>
              <a:t> </a:t>
            </a:r>
            <a:r>
              <a:rPr lang="pt-BR" dirty="0" smtClean="0"/>
              <a:t>para a morte)</a:t>
            </a:r>
            <a:endParaRPr lang="pt-BR" dirty="0"/>
          </a:p>
        </p:txBody>
      </p:sp>
      <p:pic>
        <p:nvPicPr>
          <p:cNvPr id="6" name="Imagem 5"/>
          <p:cNvPicPr>
            <a:picLocks noChangeAspect="1"/>
          </p:cNvPicPr>
          <p:nvPr/>
        </p:nvPicPr>
        <p:blipFill rotWithShape="1">
          <a:blip r:embed="rId3"/>
          <a:srcRect l="37185" r="23279"/>
          <a:stretch/>
        </p:blipFill>
        <p:spPr>
          <a:xfrm>
            <a:off x="6559330" y="1354668"/>
            <a:ext cx="2402655" cy="3802822"/>
          </a:xfrm>
          <a:prstGeom prst="rect">
            <a:avLst/>
          </a:prstGeom>
        </p:spPr>
      </p:pic>
      <p:sp>
        <p:nvSpPr>
          <p:cNvPr id="7" name="Retângulo 6"/>
          <p:cNvSpPr/>
          <p:nvPr/>
        </p:nvSpPr>
        <p:spPr>
          <a:xfrm>
            <a:off x="9364770" y="5222359"/>
            <a:ext cx="2848857" cy="923330"/>
          </a:xfrm>
          <a:prstGeom prst="rect">
            <a:avLst/>
          </a:prstGeom>
        </p:spPr>
        <p:txBody>
          <a:bodyPr wrap="none">
            <a:spAutoFit/>
          </a:bodyPr>
          <a:lstStyle/>
          <a:p>
            <a:pPr algn="ctr"/>
            <a:r>
              <a:rPr lang="pt-BR" dirty="0" smtClean="0"/>
              <a:t>Daniela Vega</a:t>
            </a:r>
          </a:p>
          <a:p>
            <a:pPr algn="ctr"/>
            <a:r>
              <a:rPr lang="pt-BR" dirty="0" smtClean="0"/>
              <a:t>(Marina Vidal –</a:t>
            </a:r>
          </a:p>
          <a:p>
            <a:pPr algn="ctr"/>
            <a:r>
              <a:rPr lang="pt-BR" dirty="0" smtClean="0"/>
              <a:t>Uma Mulher Fantástica)</a:t>
            </a:r>
            <a:endParaRPr lang="pt-BR" dirty="0"/>
          </a:p>
        </p:txBody>
      </p:sp>
      <p:pic>
        <p:nvPicPr>
          <p:cNvPr id="8" name="Imagem 7"/>
          <p:cNvPicPr>
            <a:picLocks noChangeAspect="1"/>
          </p:cNvPicPr>
          <p:nvPr/>
        </p:nvPicPr>
        <p:blipFill>
          <a:blip r:embed="rId4"/>
          <a:stretch>
            <a:fillRect/>
          </a:stretch>
        </p:blipFill>
        <p:spPr>
          <a:xfrm>
            <a:off x="126080" y="1354667"/>
            <a:ext cx="2849315" cy="3795288"/>
          </a:xfrm>
          <a:prstGeom prst="rect">
            <a:avLst/>
          </a:prstGeom>
        </p:spPr>
      </p:pic>
      <p:pic>
        <p:nvPicPr>
          <p:cNvPr id="9" name="Imagem 8"/>
          <p:cNvPicPr>
            <a:picLocks noChangeAspect="1"/>
          </p:cNvPicPr>
          <p:nvPr/>
        </p:nvPicPr>
        <p:blipFill>
          <a:blip r:embed="rId5"/>
          <a:stretch>
            <a:fillRect/>
          </a:stretch>
        </p:blipFill>
        <p:spPr>
          <a:xfrm>
            <a:off x="3413719" y="1354667"/>
            <a:ext cx="2834673" cy="3835146"/>
          </a:xfrm>
          <a:prstGeom prst="rect">
            <a:avLst/>
          </a:prstGeom>
        </p:spPr>
      </p:pic>
      <p:sp>
        <p:nvSpPr>
          <p:cNvPr id="10" name="Retângulo 9"/>
          <p:cNvSpPr/>
          <p:nvPr/>
        </p:nvSpPr>
        <p:spPr>
          <a:xfrm>
            <a:off x="3300026" y="5344946"/>
            <a:ext cx="3062057" cy="646331"/>
          </a:xfrm>
          <a:prstGeom prst="rect">
            <a:avLst/>
          </a:prstGeom>
        </p:spPr>
        <p:txBody>
          <a:bodyPr wrap="none">
            <a:spAutoFit/>
          </a:bodyPr>
          <a:lstStyle/>
          <a:p>
            <a:r>
              <a:rPr lang="en-US" dirty="0" smtClean="0"/>
              <a:t>Harmony Santana (Eating</a:t>
            </a:r>
          </a:p>
          <a:p>
            <a:r>
              <a:rPr lang="en-US" dirty="0" smtClean="0"/>
              <a:t>Out: The Open Weekend)</a:t>
            </a:r>
            <a:endParaRPr lang="pt-BR" dirty="0"/>
          </a:p>
        </p:txBody>
      </p:sp>
      <p:sp>
        <p:nvSpPr>
          <p:cNvPr id="11" name="Retângulo 10"/>
          <p:cNvSpPr/>
          <p:nvPr/>
        </p:nvSpPr>
        <p:spPr>
          <a:xfrm>
            <a:off x="6559330" y="5299490"/>
            <a:ext cx="2518638" cy="923330"/>
          </a:xfrm>
          <a:prstGeom prst="rect">
            <a:avLst/>
          </a:prstGeom>
        </p:spPr>
        <p:txBody>
          <a:bodyPr wrap="none">
            <a:spAutoFit/>
          </a:bodyPr>
          <a:lstStyle/>
          <a:p>
            <a:pPr algn="ctr"/>
            <a:r>
              <a:rPr lang="en-US" dirty="0" smtClean="0"/>
              <a:t>Laverne Cox (Sophia</a:t>
            </a:r>
          </a:p>
          <a:p>
            <a:pPr algn="ctr"/>
            <a:r>
              <a:rPr lang="en-US" dirty="0" err="1" smtClean="0"/>
              <a:t>Burset</a:t>
            </a:r>
            <a:r>
              <a:rPr lang="en-US" dirty="0" smtClean="0"/>
              <a:t> - Orange Is</a:t>
            </a:r>
          </a:p>
          <a:p>
            <a:pPr algn="ctr"/>
            <a:r>
              <a:rPr lang="en-US" dirty="0" smtClean="0"/>
              <a:t>the New Black)</a:t>
            </a:r>
            <a:endParaRPr lang="pt-BR" dirty="0"/>
          </a:p>
        </p:txBody>
      </p:sp>
    </p:spTree>
    <p:extLst>
      <p:ext uri="{BB962C8B-B14F-4D97-AF65-F5344CB8AC3E}">
        <p14:creationId xmlns:p14="http://schemas.microsoft.com/office/powerpoint/2010/main" val="23493594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Alice Junior – Anne Mota</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2395104" y="1557481"/>
            <a:ext cx="9127095" cy="5111173"/>
          </a:xfrm>
          <a:prstGeom prst="rect">
            <a:avLst/>
          </a:prstGeom>
        </p:spPr>
      </p:pic>
    </p:spTree>
    <p:extLst>
      <p:ext uri="{BB962C8B-B14F-4D97-AF65-F5344CB8AC3E}">
        <p14:creationId xmlns:p14="http://schemas.microsoft.com/office/powerpoint/2010/main" val="1322544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Janet </a:t>
            </a:r>
            <a:r>
              <a:rPr lang="pt-BR" dirty="0" err="1" smtClean="0"/>
              <a:t>Mock</a:t>
            </a:r>
            <a:endParaRPr lang="pt-BR" dirty="0"/>
          </a:p>
        </p:txBody>
      </p:sp>
      <p:sp>
        <p:nvSpPr>
          <p:cNvPr id="3" name="Espaço Reservado para Conteúdo 2"/>
          <p:cNvSpPr>
            <a:spLocks noGrp="1"/>
          </p:cNvSpPr>
          <p:nvPr>
            <p:ph idx="1"/>
          </p:nvPr>
        </p:nvSpPr>
        <p:spPr>
          <a:xfrm>
            <a:off x="6011332" y="2133600"/>
            <a:ext cx="5493279" cy="3777622"/>
          </a:xfrm>
        </p:spPr>
        <p:txBody>
          <a:bodyPr/>
          <a:lstStyle/>
          <a:p>
            <a:r>
              <a:rPr lang="pt-BR" dirty="0"/>
              <a:t>Janet </a:t>
            </a:r>
            <a:r>
              <a:rPr lang="pt-BR" dirty="0" err="1"/>
              <a:t>Mock</a:t>
            </a:r>
            <a:r>
              <a:rPr lang="pt-BR" dirty="0"/>
              <a:t> entrou para a história da televisão neste domingo (</a:t>
            </a:r>
            <a:r>
              <a:rPr lang="pt-BR" dirty="0" smtClean="0"/>
              <a:t>8/07/2018): </a:t>
            </a:r>
            <a:r>
              <a:rPr lang="pt-BR" dirty="0"/>
              <a:t>ela se tornou a primeira negra transexual a escrever e dirigir um episódio de uma série de </a:t>
            </a:r>
            <a:r>
              <a:rPr lang="pt-BR" dirty="0" smtClean="0"/>
              <a:t>TV.</a:t>
            </a:r>
            <a:endParaRPr lang="pt-BR" dirty="0"/>
          </a:p>
        </p:txBody>
      </p:sp>
      <p:pic>
        <p:nvPicPr>
          <p:cNvPr id="4" name="Imagem 3"/>
          <p:cNvPicPr>
            <a:picLocks noChangeAspect="1"/>
          </p:cNvPicPr>
          <p:nvPr/>
        </p:nvPicPr>
        <p:blipFill>
          <a:blip r:embed="rId2"/>
          <a:stretch>
            <a:fillRect/>
          </a:stretch>
        </p:blipFill>
        <p:spPr>
          <a:xfrm>
            <a:off x="999067" y="1591733"/>
            <a:ext cx="3928533" cy="5238044"/>
          </a:xfrm>
          <a:prstGeom prst="rect">
            <a:avLst/>
          </a:prstGeom>
        </p:spPr>
      </p:pic>
    </p:spTree>
    <p:extLst>
      <p:ext uri="{BB962C8B-B14F-4D97-AF65-F5344CB8AC3E}">
        <p14:creationId xmlns:p14="http://schemas.microsoft.com/office/powerpoint/2010/main" val="4255905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Renata Carvalho</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a:picLocks noChangeAspect="1"/>
          </p:cNvPicPr>
          <p:nvPr/>
        </p:nvPicPr>
        <p:blipFill>
          <a:blip r:embed="rId2"/>
          <a:stretch>
            <a:fillRect/>
          </a:stretch>
        </p:blipFill>
        <p:spPr>
          <a:xfrm>
            <a:off x="2698457" y="1588654"/>
            <a:ext cx="7729398" cy="5153939"/>
          </a:xfrm>
          <a:prstGeom prst="rect">
            <a:avLst/>
          </a:prstGeom>
        </p:spPr>
      </p:pic>
    </p:spTree>
    <p:extLst>
      <p:ext uri="{BB962C8B-B14F-4D97-AF65-F5344CB8AC3E}">
        <p14:creationId xmlns:p14="http://schemas.microsoft.com/office/powerpoint/2010/main" val="3451731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Imagem 3"/>
          <p:cNvPicPr>
            <a:picLocks noChangeAspect="1"/>
          </p:cNvPicPr>
          <p:nvPr/>
        </p:nvPicPr>
        <p:blipFill rotWithShape="1">
          <a:blip r:embed="rId2"/>
          <a:srcRect l="33158" r="16851"/>
          <a:stretch/>
        </p:blipFill>
        <p:spPr>
          <a:xfrm>
            <a:off x="1009658" y="1436158"/>
            <a:ext cx="3166534" cy="3562350"/>
          </a:xfrm>
          <a:prstGeom prst="rect">
            <a:avLst/>
          </a:prstGeom>
        </p:spPr>
      </p:pic>
      <p:sp>
        <p:nvSpPr>
          <p:cNvPr id="5" name="CaixaDeTexto 4"/>
          <p:cNvSpPr txBox="1"/>
          <p:nvPr/>
        </p:nvSpPr>
        <p:spPr>
          <a:xfrm>
            <a:off x="1314530" y="5232400"/>
            <a:ext cx="2743059" cy="646331"/>
          </a:xfrm>
          <a:prstGeom prst="rect">
            <a:avLst/>
          </a:prstGeom>
          <a:noFill/>
        </p:spPr>
        <p:txBody>
          <a:bodyPr wrap="none" rtlCol="0">
            <a:spAutoFit/>
          </a:bodyPr>
          <a:lstStyle/>
          <a:p>
            <a:pPr algn="ctr"/>
            <a:r>
              <a:rPr lang="pt-BR" dirty="0" smtClean="0"/>
              <a:t>Ian Alexander</a:t>
            </a:r>
          </a:p>
          <a:p>
            <a:pPr algn="ctr"/>
            <a:r>
              <a:rPr lang="pt-BR" dirty="0" smtClean="0"/>
              <a:t>(Série The AO – </a:t>
            </a:r>
            <a:r>
              <a:rPr lang="pt-BR" dirty="0" err="1" smtClean="0"/>
              <a:t>Netiflix</a:t>
            </a:r>
            <a:r>
              <a:rPr lang="pt-BR" dirty="0" smtClean="0"/>
              <a:t>)</a:t>
            </a:r>
            <a:endParaRPr lang="pt-BR" dirty="0"/>
          </a:p>
        </p:txBody>
      </p:sp>
      <p:sp>
        <p:nvSpPr>
          <p:cNvPr id="6" name="Retângulo 5"/>
          <p:cNvSpPr/>
          <p:nvPr/>
        </p:nvSpPr>
        <p:spPr>
          <a:xfrm>
            <a:off x="6217260" y="5411802"/>
            <a:ext cx="4251485" cy="369332"/>
          </a:xfrm>
          <a:prstGeom prst="rect">
            <a:avLst/>
          </a:prstGeom>
        </p:spPr>
        <p:txBody>
          <a:bodyPr wrap="none">
            <a:spAutoFit/>
          </a:bodyPr>
          <a:lstStyle/>
          <a:p>
            <a:r>
              <a:rPr lang="pt-BR" dirty="0" smtClean="0"/>
              <a:t>Tom </a:t>
            </a:r>
            <a:r>
              <a:rPr lang="pt-BR" dirty="0" err="1" smtClean="0"/>
              <a:t>Phelan</a:t>
            </a:r>
            <a:r>
              <a:rPr lang="pt-BR" dirty="0" smtClean="0"/>
              <a:t> (Cole - Série The </a:t>
            </a:r>
            <a:r>
              <a:rPr lang="pt-BR" dirty="0" err="1" smtClean="0"/>
              <a:t>Fosters</a:t>
            </a:r>
            <a:r>
              <a:rPr lang="pt-BR" dirty="0" smtClean="0"/>
              <a:t>)</a:t>
            </a:r>
            <a:endParaRPr lang="pt-BR" dirty="0"/>
          </a:p>
        </p:txBody>
      </p:sp>
      <p:pic>
        <p:nvPicPr>
          <p:cNvPr id="7" name="Imagem 6"/>
          <p:cNvPicPr>
            <a:picLocks noChangeAspect="1"/>
          </p:cNvPicPr>
          <p:nvPr/>
        </p:nvPicPr>
        <p:blipFill rotWithShape="1">
          <a:blip r:embed="rId3"/>
          <a:srcRect l="20185" r="20371"/>
          <a:stretch/>
        </p:blipFill>
        <p:spPr>
          <a:xfrm>
            <a:off x="6625308" y="1436158"/>
            <a:ext cx="2823492" cy="3562350"/>
          </a:xfrm>
          <a:prstGeom prst="rect">
            <a:avLst/>
          </a:prstGeom>
        </p:spPr>
      </p:pic>
    </p:spTree>
    <p:extLst>
      <p:ext uri="{BB962C8B-B14F-4D97-AF65-F5344CB8AC3E}">
        <p14:creationId xmlns:p14="http://schemas.microsoft.com/office/powerpoint/2010/main" val="30877404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3418" y="158439"/>
            <a:ext cx="8911687" cy="1280890"/>
          </a:xfrm>
        </p:spPr>
        <p:txBody>
          <a:bodyPr/>
          <a:lstStyle/>
          <a:p>
            <a:r>
              <a:rPr lang="pt-BR" b="1" dirty="0" smtClean="0"/>
              <a:t>Documentários</a:t>
            </a:r>
            <a:endParaRPr lang="pt-BR" b="1" dirty="0"/>
          </a:p>
        </p:txBody>
      </p:sp>
      <p:pic>
        <p:nvPicPr>
          <p:cNvPr id="4" name="Imagem 3"/>
          <p:cNvPicPr>
            <a:picLocks noChangeAspect="1"/>
          </p:cNvPicPr>
          <p:nvPr/>
        </p:nvPicPr>
        <p:blipFill>
          <a:blip r:embed="rId2"/>
          <a:stretch>
            <a:fillRect/>
          </a:stretch>
        </p:blipFill>
        <p:spPr>
          <a:xfrm>
            <a:off x="711199" y="1176864"/>
            <a:ext cx="4182711" cy="2785750"/>
          </a:xfrm>
          <a:prstGeom prst="rect">
            <a:avLst/>
          </a:prstGeom>
        </p:spPr>
      </p:pic>
      <p:pic>
        <p:nvPicPr>
          <p:cNvPr id="5" name="Imagem 4"/>
          <p:cNvPicPr>
            <a:picLocks noChangeAspect="1"/>
          </p:cNvPicPr>
          <p:nvPr/>
        </p:nvPicPr>
        <p:blipFill>
          <a:blip r:embed="rId3"/>
          <a:stretch>
            <a:fillRect/>
          </a:stretch>
        </p:blipFill>
        <p:spPr>
          <a:xfrm>
            <a:off x="711199" y="4441295"/>
            <a:ext cx="7374468" cy="2304521"/>
          </a:xfrm>
          <a:prstGeom prst="rect">
            <a:avLst/>
          </a:prstGeom>
        </p:spPr>
      </p:pic>
      <p:pic>
        <p:nvPicPr>
          <p:cNvPr id="6" name="Imagem 5"/>
          <p:cNvPicPr>
            <a:picLocks noChangeAspect="1"/>
          </p:cNvPicPr>
          <p:nvPr/>
        </p:nvPicPr>
        <p:blipFill>
          <a:blip r:embed="rId4"/>
          <a:stretch>
            <a:fillRect/>
          </a:stretch>
        </p:blipFill>
        <p:spPr>
          <a:xfrm>
            <a:off x="5691530" y="296333"/>
            <a:ext cx="2459257" cy="3644745"/>
          </a:xfrm>
          <a:prstGeom prst="rect">
            <a:avLst/>
          </a:prstGeom>
        </p:spPr>
      </p:pic>
      <p:sp>
        <p:nvSpPr>
          <p:cNvPr id="8" name="CaixaDeTexto 7"/>
          <p:cNvSpPr txBox="1"/>
          <p:nvPr/>
        </p:nvSpPr>
        <p:spPr>
          <a:xfrm>
            <a:off x="5939261" y="3386666"/>
            <a:ext cx="2105587" cy="400110"/>
          </a:xfrm>
          <a:prstGeom prst="rect">
            <a:avLst/>
          </a:prstGeom>
          <a:noFill/>
        </p:spPr>
        <p:txBody>
          <a:bodyPr wrap="square" rtlCol="0">
            <a:spAutoFit/>
          </a:bodyPr>
          <a:lstStyle/>
          <a:p>
            <a:r>
              <a:rPr lang="pt-BR" sz="2000" b="1" dirty="0" smtClean="0">
                <a:solidFill>
                  <a:srgbClr val="FFC000"/>
                </a:solidFill>
              </a:rPr>
              <a:t>Tomba Homem</a:t>
            </a:r>
            <a:endParaRPr lang="pt-BR" sz="2000" b="1" dirty="0">
              <a:solidFill>
                <a:srgbClr val="FFC000"/>
              </a:solidFill>
            </a:endParaRPr>
          </a:p>
        </p:txBody>
      </p:sp>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8533" y="296334"/>
            <a:ext cx="2956004" cy="4154852"/>
          </a:xfrm>
          <a:prstGeom prst="rect">
            <a:avLst/>
          </a:prstGeom>
        </p:spPr>
      </p:pic>
    </p:spTree>
    <p:extLst>
      <p:ext uri="{BB962C8B-B14F-4D97-AF65-F5344CB8AC3E}">
        <p14:creationId xmlns:p14="http://schemas.microsoft.com/office/powerpoint/2010/main" val="194054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E9B0E2A-196E-407B-9A52-61DA71756EE8}"/>
              </a:ext>
            </a:extLst>
          </p:cNvPr>
          <p:cNvSpPr>
            <a:spLocks noGrp="1"/>
          </p:cNvSpPr>
          <p:nvPr>
            <p:ph type="title"/>
          </p:nvPr>
        </p:nvSpPr>
        <p:spPr>
          <a:xfrm>
            <a:off x="3606520" y="510293"/>
            <a:ext cx="6521928" cy="1143000"/>
          </a:xfrm>
        </p:spPr>
        <p:txBody>
          <a:bodyPr/>
          <a:lstStyle/>
          <a:p>
            <a:r>
              <a:rPr lang="pt-BR" b="1" dirty="0"/>
              <a:t>Infância universal!</a:t>
            </a:r>
          </a:p>
        </p:txBody>
      </p:sp>
      <p:sp>
        <p:nvSpPr>
          <p:cNvPr id="3" name="Espaço Reservado para Conteúdo 2">
            <a:extLst>
              <a:ext uri="{FF2B5EF4-FFF2-40B4-BE49-F238E27FC236}">
                <a16:creationId xmlns:a16="http://schemas.microsoft.com/office/drawing/2014/main" xmlns="" id="{C20E3C82-DC05-4F00-B96A-912CFD8BC1D0}"/>
              </a:ext>
            </a:extLst>
          </p:cNvPr>
          <p:cNvSpPr>
            <a:spLocks noGrp="1"/>
          </p:cNvSpPr>
          <p:nvPr>
            <p:ph idx="1"/>
          </p:nvPr>
        </p:nvSpPr>
        <p:spPr>
          <a:xfrm>
            <a:off x="5104656" y="1642534"/>
            <a:ext cx="6283011" cy="4800600"/>
          </a:xfrm>
        </p:spPr>
        <p:txBody>
          <a:bodyPr>
            <a:noAutofit/>
          </a:bodyPr>
          <a:lstStyle/>
          <a:p>
            <a:r>
              <a:rPr lang="pt-BR" sz="2400" dirty="0"/>
              <a:t>Os padrões de normalidade tomam como modelo a “infância universal” (DORNELES, 2010) e que deve servir de modelo para todas as outras. À medida que se afasta desse modelo – branco, cis heterossexual, magro, sem problemas de saúde física e mental e de classe média –, a criança passa por um processo em que é vista como representante de uma “infância perigosa” (Carlos RAMIREZ; Dora Lilia MARÍN-DÍAZ, 2007) por colocar as infâncias universais em risco.</a:t>
            </a:r>
          </a:p>
          <a:p>
            <a:endParaRPr lang="pt-BR" sz="2400" dirty="0"/>
          </a:p>
        </p:txBody>
      </p:sp>
      <p:pic>
        <p:nvPicPr>
          <p:cNvPr id="6" name="Imagem 5">
            <a:extLst>
              <a:ext uri="{FF2B5EF4-FFF2-40B4-BE49-F238E27FC236}">
                <a16:creationId xmlns:a16="http://schemas.microsoft.com/office/drawing/2014/main" xmlns="" id="{A416A8B0-B1B7-470B-AE76-27B0B2C64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268" y="1628799"/>
            <a:ext cx="3818206" cy="5002334"/>
          </a:xfrm>
          <a:prstGeom prst="rect">
            <a:avLst/>
          </a:prstGeom>
        </p:spPr>
      </p:pic>
    </p:spTree>
    <p:extLst>
      <p:ext uri="{BB962C8B-B14F-4D97-AF65-F5344CB8AC3E}">
        <p14:creationId xmlns:p14="http://schemas.microsoft.com/office/powerpoint/2010/main" val="38396207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88479" y="627363"/>
            <a:ext cx="6362292" cy="1280890"/>
          </a:xfrm>
        </p:spPr>
        <p:txBody>
          <a:bodyPr/>
          <a:lstStyle/>
          <a:p>
            <a:r>
              <a:rPr lang="pt-BR" b="1" dirty="0" smtClean="0"/>
              <a:t>Pessoas </a:t>
            </a:r>
            <a:r>
              <a:rPr lang="pt-BR" b="1" dirty="0" err="1" smtClean="0"/>
              <a:t>trans</a:t>
            </a:r>
            <a:r>
              <a:rPr lang="pt-BR" b="1" dirty="0" smtClean="0"/>
              <a:t> como protagonistas</a:t>
            </a:r>
            <a:endParaRPr lang="pt-BR" b="1" dirty="0"/>
          </a:p>
        </p:txBody>
      </p:sp>
      <p:sp>
        <p:nvSpPr>
          <p:cNvPr id="3" name="Espaço Reservado para Conteúdo 2"/>
          <p:cNvSpPr>
            <a:spLocks noGrp="1"/>
          </p:cNvSpPr>
          <p:nvPr>
            <p:ph idx="1"/>
          </p:nvPr>
        </p:nvSpPr>
        <p:spPr>
          <a:xfrm>
            <a:off x="4817531" y="5427131"/>
            <a:ext cx="6475412" cy="653422"/>
          </a:xfrm>
        </p:spPr>
        <p:txBody>
          <a:bodyPr>
            <a:normAutofit fontScale="92500"/>
          </a:bodyPr>
          <a:lstStyle/>
          <a:p>
            <a:r>
              <a:rPr lang="pt-BR" dirty="0" smtClean="0"/>
              <a:t>As Bahias e a cozinha mineira, banda paulista tem duas vocalistas </a:t>
            </a:r>
            <a:r>
              <a:rPr lang="pt-BR" dirty="0" err="1" smtClean="0"/>
              <a:t>trans</a:t>
            </a:r>
            <a:r>
              <a:rPr lang="pt-BR" dirty="0" smtClean="0"/>
              <a:t>, </a:t>
            </a:r>
            <a:r>
              <a:rPr lang="pt-BR" dirty="0" err="1" smtClean="0"/>
              <a:t>Assucena</a:t>
            </a:r>
            <a:r>
              <a:rPr lang="pt-BR" dirty="0" smtClean="0"/>
              <a:t> </a:t>
            </a:r>
            <a:r>
              <a:rPr lang="pt-BR" dirty="0" err="1" smtClean="0"/>
              <a:t>Assucena</a:t>
            </a:r>
            <a:r>
              <a:rPr lang="pt-BR" dirty="0" smtClean="0"/>
              <a:t> e Raquel Virgínia.</a:t>
            </a:r>
            <a:endParaRPr lang="pt-BR" dirty="0"/>
          </a:p>
        </p:txBody>
      </p:sp>
      <p:pic>
        <p:nvPicPr>
          <p:cNvPr id="4" name="Imagem 3"/>
          <p:cNvPicPr>
            <a:picLocks noChangeAspect="1"/>
          </p:cNvPicPr>
          <p:nvPr/>
        </p:nvPicPr>
        <p:blipFill>
          <a:blip r:embed="rId2"/>
          <a:stretch>
            <a:fillRect/>
          </a:stretch>
        </p:blipFill>
        <p:spPr>
          <a:xfrm>
            <a:off x="345016" y="1348983"/>
            <a:ext cx="4488392" cy="4624995"/>
          </a:xfrm>
          <a:prstGeom prst="rect">
            <a:avLst/>
          </a:prstGeom>
        </p:spPr>
      </p:pic>
    </p:spTree>
    <p:extLst>
      <p:ext uri="{BB962C8B-B14F-4D97-AF65-F5344CB8AC3E}">
        <p14:creationId xmlns:p14="http://schemas.microsoft.com/office/powerpoint/2010/main" val="31477912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a:xfrm>
            <a:off x="829732" y="4859864"/>
            <a:ext cx="10524067" cy="585689"/>
          </a:xfrm>
        </p:spPr>
        <p:txBody>
          <a:bodyPr/>
          <a:lstStyle/>
          <a:p>
            <a:r>
              <a:rPr lang="pt-BR" dirty="0" smtClean="0"/>
              <a:t>LINIKER                                                MC XUXU                                            VALÉRIA HOUSTON</a:t>
            </a:r>
            <a:endParaRPr lang="pt-BR" dirty="0"/>
          </a:p>
        </p:txBody>
      </p:sp>
      <p:pic>
        <p:nvPicPr>
          <p:cNvPr id="4" name="Imagem 3"/>
          <p:cNvPicPr>
            <a:picLocks noChangeAspect="1"/>
          </p:cNvPicPr>
          <p:nvPr/>
        </p:nvPicPr>
        <p:blipFill>
          <a:blip r:embed="rId2"/>
          <a:stretch>
            <a:fillRect/>
          </a:stretch>
        </p:blipFill>
        <p:spPr>
          <a:xfrm>
            <a:off x="1" y="0"/>
            <a:ext cx="4368799" cy="4259580"/>
          </a:xfrm>
          <a:prstGeom prst="rect">
            <a:avLst/>
          </a:prstGeom>
        </p:spPr>
      </p:pic>
      <p:pic>
        <p:nvPicPr>
          <p:cNvPr id="5" name="Imagem 4"/>
          <p:cNvPicPr>
            <a:picLocks noChangeAspect="1"/>
          </p:cNvPicPr>
          <p:nvPr/>
        </p:nvPicPr>
        <p:blipFill rotWithShape="1">
          <a:blip r:embed="rId3"/>
          <a:srcRect l="10230"/>
          <a:stretch/>
        </p:blipFill>
        <p:spPr>
          <a:xfrm>
            <a:off x="3546156" y="0"/>
            <a:ext cx="4832983" cy="4259580"/>
          </a:xfrm>
          <a:prstGeom prst="rect">
            <a:avLst/>
          </a:prstGeom>
        </p:spPr>
      </p:pic>
      <p:pic>
        <p:nvPicPr>
          <p:cNvPr id="7" name="Imagem 6"/>
          <p:cNvPicPr>
            <a:picLocks noChangeAspect="1"/>
          </p:cNvPicPr>
          <p:nvPr/>
        </p:nvPicPr>
        <p:blipFill rotWithShape="1">
          <a:blip r:embed="rId4"/>
          <a:srcRect l="14203" r="5182"/>
          <a:stretch/>
        </p:blipFill>
        <p:spPr>
          <a:xfrm>
            <a:off x="7499797" y="0"/>
            <a:ext cx="4395870" cy="4259580"/>
          </a:xfrm>
          <a:prstGeom prst="rect">
            <a:avLst/>
          </a:prstGeom>
        </p:spPr>
      </p:pic>
    </p:spTree>
    <p:extLst>
      <p:ext uri="{BB962C8B-B14F-4D97-AF65-F5344CB8AC3E}">
        <p14:creationId xmlns:p14="http://schemas.microsoft.com/office/powerpoint/2010/main" val="11733788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5765800" y="2133600"/>
            <a:ext cx="5738812" cy="3777622"/>
          </a:xfrm>
        </p:spPr>
        <p:txBody>
          <a:bodyPr>
            <a:normAutofit lnSpcReduction="10000"/>
          </a:bodyPr>
          <a:lstStyle/>
          <a:p>
            <a:r>
              <a:rPr lang="pt-BR" dirty="0" smtClean="0"/>
              <a:t>MEL GONÇALVES</a:t>
            </a:r>
          </a:p>
          <a:p>
            <a:endParaRPr lang="pt-BR" dirty="0"/>
          </a:p>
          <a:p>
            <a:endParaRPr lang="pt-BR" dirty="0" smtClean="0"/>
          </a:p>
          <a:p>
            <a:endParaRPr lang="pt-BR" dirty="0"/>
          </a:p>
          <a:p>
            <a:endParaRPr lang="pt-BR" dirty="0" smtClean="0"/>
          </a:p>
          <a:p>
            <a:endParaRPr lang="pt-BR" dirty="0"/>
          </a:p>
          <a:p>
            <a:endParaRPr lang="pt-BR" dirty="0" smtClean="0"/>
          </a:p>
          <a:p>
            <a:endParaRPr lang="pt-BR" dirty="0"/>
          </a:p>
          <a:p>
            <a:endParaRPr lang="pt-BR" dirty="0" smtClean="0"/>
          </a:p>
          <a:p>
            <a:r>
              <a:rPr lang="pt-BR" dirty="0" smtClean="0"/>
              <a:t>TITICA</a:t>
            </a:r>
            <a:endParaRPr lang="pt-BR" dirty="0"/>
          </a:p>
        </p:txBody>
      </p:sp>
      <p:pic>
        <p:nvPicPr>
          <p:cNvPr id="5" name="Imagem 4"/>
          <p:cNvPicPr>
            <a:picLocks noChangeAspect="1"/>
          </p:cNvPicPr>
          <p:nvPr/>
        </p:nvPicPr>
        <p:blipFill rotWithShape="1">
          <a:blip r:embed="rId2"/>
          <a:srcRect l="37541"/>
          <a:stretch/>
        </p:blipFill>
        <p:spPr>
          <a:xfrm>
            <a:off x="704064" y="0"/>
            <a:ext cx="4639733" cy="3614820"/>
          </a:xfrm>
          <a:prstGeom prst="rect">
            <a:avLst/>
          </a:prstGeom>
        </p:spPr>
      </p:pic>
      <p:pic>
        <p:nvPicPr>
          <p:cNvPr id="6" name="Imagem 5"/>
          <p:cNvPicPr>
            <a:picLocks noChangeAspect="1"/>
          </p:cNvPicPr>
          <p:nvPr/>
        </p:nvPicPr>
        <p:blipFill rotWithShape="1">
          <a:blip r:embed="rId3"/>
          <a:srcRect l="15615" r="17566" b="46098"/>
          <a:stretch/>
        </p:blipFill>
        <p:spPr>
          <a:xfrm>
            <a:off x="704065" y="3115204"/>
            <a:ext cx="4639733" cy="3742796"/>
          </a:xfrm>
          <a:prstGeom prst="rect">
            <a:avLst/>
          </a:prstGeom>
        </p:spPr>
      </p:pic>
    </p:spTree>
    <p:extLst>
      <p:ext uri="{BB962C8B-B14F-4D97-AF65-F5344CB8AC3E}">
        <p14:creationId xmlns:p14="http://schemas.microsoft.com/office/powerpoint/2010/main" val="2773763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35213" y="905933"/>
            <a:ext cx="8915399" cy="518648"/>
          </a:xfrm>
        </p:spPr>
        <p:txBody>
          <a:bodyPr>
            <a:normAutofit fontScale="90000"/>
          </a:bodyPr>
          <a:lstStyle/>
          <a:p>
            <a:r>
              <a:rPr lang="pt-BR" dirty="0" smtClean="0"/>
              <a:t>Pessoas </a:t>
            </a:r>
            <a:r>
              <a:rPr lang="pt-BR" dirty="0" err="1" smtClean="0"/>
              <a:t>trans</a:t>
            </a:r>
            <a:r>
              <a:rPr lang="pt-BR" dirty="0" smtClean="0"/>
              <a:t> no esporte</a:t>
            </a:r>
            <a:endParaRPr lang="pt-BR" dirty="0"/>
          </a:p>
        </p:txBody>
      </p:sp>
      <p:sp>
        <p:nvSpPr>
          <p:cNvPr id="3" name="Subtítulo 2"/>
          <p:cNvSpPr>
            <a:spLocks noGrp="1"/>
          </p:cNvSpPr>
          <p:nvPr>
            <p:ph type="subTitle" idx="1"/>
          </p:nvPr>
        </p:nvSpPr>
        <p:spPr>
          <a:xfrm>
            <a:off x="2589213" y="5179418"/>
            <a:ext cx="8915399" cy="1126283"/>
          </a:xfrm>
        </p:spPr>
        <p:txBody>
          <a:bodyPr>
            <a:normAutofit fontScale="92500" lnSpcReduction="10000"/>
          </a:bodyPr>
          <a:lstStyle/>
          <a:p>
            <a:pPr fontAlgn="base"/>
            <a:r>
              <a:rPr lang="pt-BR" dirty="0">
                <a:solidFill>
                  <a:schemeClr val="tx1"/>
                </a:solidFill>
              </a:rPr>
              <a:t>"Minha adolescência foi complicada. No recreio, sem amigos, ficava em um banco esperando o sinal tocar. Na saída, apanhava muito. Ninguém me dava assistência. Tive a maturidade para saber que tudo passaria e que não estava errada ser o que eu sentia e pensava ser", conta </a:t>
            </a:r>
            <a:r>
              <a:rPr lang="pt-BR" dirty="0" smtClean="0">
                <a:solidFill>
                  <a:schemeClr val="tx1"/>
                </a:solidFill>
              </a:rPr>
              <a:t>Jessica </a:t>
            </a:r>
            <a:r>
              <a:rPr lang="pt-BR" dirty="0" err="1" smtClean="0">
                <a:solidFill>
                  <a:schemeClr val="tx1"/>
                </a:solidFill>
              </a:rPr>
              <a:t>Millaman</a:t>
            </a:r>
            <a:r>
              <a:rPr lang="pt-BR" dirty="0" smtClean="0">
                <a:solidFill>
                  <a:schemeClr val="tx1"/>
                </a:solidFill>
              </a:rPr>
              <a:t>.</a:t>
            </a:r>
            <a:endParaRPr lang="pt-BR" dirty="0">
              <a:solidFill>
                <a:schemeClr val="tx1"/>
              </a:solidFill>
            </a:endParaRPr>
          </a:p>
          <a:p>
            <a:endParaRPr lang="pt-BR" dirty="0">
              <a:solidFill>
                <a:schemeClr val="tx1"/>
              </a:solidFill>
            </a:endParaRPr>
          </a:p>
        </p:txBody>
      </p:sp>
      <p:pic>
        <p:nvPicPr>
          <p:cNvPr id="4" name="Imagem 3"/>
          <p:cNvPicPr>
            <a:picLocks noChangeAspect="1"/>
          </p:cNvPicPr>
          <p:nvPr/>
        </p:nvPicPr>
        <p:blipFill>
          <a:blip r:embed="rId2"/>
          <a:stretch>
            <a:fillRect/>
          </a:stretch>
        </p:blipFill>
        <p:spPr>
          <a:xfrm>
            <a:off x="2589213" y="1617133"/>
            <a:ext cx="5054600" cy="3369733"/>
          </a:xfrm>
          <a:prstGeom prst="rect">
            <a:avLst/>
          </a:prstGeom>
        </p:spPr>
      </p:pic>
    </p:spTree>
    <p:extLst>
      <p:ext uri="{BB962C8B-B14F-4D97-AF65-F5344CB8AC3E}">
        <p14:creationId xmlns:p14="http://schemas.microsoft.com/office/powerpoint/2010/main" val="21896141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1011768" y="4817533"/>
            <a:ext cx="3619499" cy="898955"/>
          </a:xfrm>
        </p:spPr>
        <p:txBody>
          <a:bodyPr/>
          <a:lstStyle/>
          <a:p>
            <a:r>
              <a:rPr lang="pt-BR" dirty="0"/>
              <a:t>Maratonista Chris </a:t>
            </a:r>
            <a:r>
              <a:rPr lang="pt-BR" dirty="0" err="1"/>
              <a:t>Mosier</a:t>
            </a:r>
            <a:endParaRPr lang="pt-BR" dirty="0"/>
          </a:p>
        </p:txBody>
      </p:sp>
      <p:pic>
        <p:nvPicPr>
          <p:cNvPr id="4" name="Imagem 3"/>
          <p:cNvPicPr>
            <a:picLocks noChangeAspect="1"/>
          </p:cNvPicPr>
          <p:nvPr/>
        </p:nvPicPr>
        <p:blipFill rotWithShape="1">
          <a:blip r:embed="rId2"/>
          <a:srcRect r="37098"/>
          <a:stretch/>
        </p:blipFill>
        <p:spPr>
          <a:xfrm>
            <a:off x="944035" y="514044"/>
            <a:ext cx="4440766" cy="4024090"/>
          </a:xfrm>
          <a:prstGeom prst="rect">
            <a:avLst/>
          </a:prstGeom>
        </p:spPr>
      </p:pic>
      <p:pic>
        <p:nvPicPr>
          <p:cNvPr id="6" name="Imagem 5"/>
          <p:cNvPicPr>
            <a:picLocks noChangeAspect="1"/>
          </p:cNvPicPr>
          <p:nvPr/>
        </p:nvPicPr>
        <p:blipFill>
          <a:blip r:embed="rId3"/>
          <a:stretch>
            <a:fillRect/>
          </a:stretch>
        </p:blipFill>
        <p:spPr>
          <a:xfrm>
            <a:off x="6658716" y="514044"/>
            <a:ext cx="3395766" cy="4243184"/>
          </a:xfrm>
          <a:prstGeom prst="rect">
            <a:avLst/>
          </a:prstGeom>
        </p:spPr>
      </p:pic>
      <p:sp>
        <p:nvSpPr>
          <p:cNvPr id="7" name="Retângulo 6"/>
          <p:cNvSpPr/>
          <p:nvPr/>
        </p:nvSpPr>
        <p:spPr>
          <a:xfrm>
            <a:off x="6658716" y="4957002"/>
            <a:ext cx="4932151" cy="923330"/>
          </a:xfrm>
          <a:prstGeom prst="rect">
            <a:avLst/>
          </a:prstGeom>
        </p:spPr>
        <p:txBody>
          <a:bodyPr wrap="square">
            <a:spAutoFit/>
          </a:bodyPr>
          <a:lstStyle/>
          <a:p>
            <a:r>
              <a:rPr lang="pt-BR" dirty="0" smtClean="0"/>
              <a:t>A tenista americana </a:t>
            </a:r>
            <a:r>
              <a:rPr lang="pt-BR" b="1" dirty="0" smtClean="0"/>
              <a:t>Renée Richards </a:t>
            </a:r>
            <a:r>
              <a:rPr lang="pt-BR" dirty="0" smtClean="0"/>
              <a:t>fez cirurgia de readequação genital em 1975 e chegou a 20ª do ranking  feminino.</a:t>
            </a:r>
            <a:endParaRPr lang="pt-BR" dirty="0"/>
          </a:p>
        </p:txBody>
      </p:sp>
    </p:spTree>
    <p:extLst>
      <p:ext uri="{BB962C8B-B14F-4D97-AF65-F5344CB8AC3E}">
        <p14:creationId xmlns:p14="http://schemas.microsoft.com/office/powerpoint/2010/main" val="312657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89212" y="5655733"/>
            <a:ext cx="8915400" cy="915889"/>
          </a:xfrm>
        </p:spPr>
        <p:txBody>
          <a:bodyPr/>
          <a:lstStyle/>
          <a:p>
            <a:r>
              <a:rPr lang="pt-BR" dirty="0">
                <a:solidFill>
                  <a:schemeClr val="tx1"/>
                </a:solidFill>
              </a:rPr>
              <a:t>A atleta transexual </a:t>
            </a:r>
            <a:r>
              <a:rPr lang="pt-BR" b="1" dirty="0">
                <a:solidFill>
                  <a:schemeClr val="tx1"/>
                </a:solidFill>
              </a:rPr>
              <a:t>Carol </a:t>
            </a:r>
            <a:r>
              <a:rPr lang="pt-BR" b="1" dirty="0" err="1">
                <a:solidFill>
                  <a:schemeClr val="tx1"/>
                </a:solidFill>
              </a:rPr>
              <a:t>Lissarassa</a:t>
            </a:r>
            <a:r>
              <a:rPr lang="pt-BR" b="1" dirty="0">
                <a:solidFill>
                  <a:schemeClr val="tx1"/>
                </a:solidFill>
              </a:rPr>
              <a:t> </a:t>
            </a:r>
            <a:r>
              <a:rPr lang="pt-BR" dirty="0">
                <a:solidFill>
                  <a:schemeClr val="tx1"/>
                </a:solidFill>
              </a:rPr>
              <a:t>foi barrada de disputar o torneio de vôlei de praia de Cruz Alta do Circuito Verão Sesc, que aconteceu no último domingo (25), na liga feminina</a:t>
            </a:r>
          </a:p>
        </p:txBody>
      </p:sp>
      <p:pic>
        <p:nvPicPr>
          <p:cNvPr id="4" name="Imagem 3"/>
          <p:cNvPicPr>
            <a:picLocks noChangeAspect="1"/>
          </p:cNvPicPr>
          <p:nvPr/>
        </p:nvPicPr>
        <p:blipFill>
          <a:blip r:embed="rId2"/>
          <a:stretch>
            <a:fillRect/>
          </a:stretch>
        </p:blipFill>
        <p:spPr>
          <a:xfrm>
            <a:off x="2589211" y="838200"/>
            <a:ext cx="6575015" cy="4561417"/>
          </a:xfrm>
          <a:prstGeom prst="rect">
            <a:avLst/>
          </a:prstGeom>
        </p:spPr>
      </p:pic>
    </p:spTree>
    <p:extLst>
      <p:ext uri="{BB962C8B-B14F-4D97-AF65-F5344CB8AC3E}">
        <p14:creationId xmlns:p14="http://schemas.microsoft.com/office/powerpoint/2010/main" val="2934783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89212" y="4896156"/>
            <a:ext cx="8915400" cy="1015065"/>
          </a:xfrm>
        </p:spPr>
        <p:txBody>
          <a:bodyPr/>
          <a:lstStyle/>
          <a:p>
            <a:r>
              <a:rPr lang="pt-BR" b="1" dirty="0" err="1">
                <a:solidFill>
                  <a:schemeClr val="tx1"/>
                </a:solidFill>
              </a:rPr>
              <a:t>Jaiyah</a:t>
            </a:r>
            <a:r>
              <a:rPr lang="pt-BR" b="1" dirty="0">
                <a:solidFill>
                  <a:schemeClr val="tx1"/>
                </a:solidFill>
              </a:rPr>
              <a:t> </a:t>
            </a:r>
            <a:r>
              <a:rPr lang="pt-BR" b="1" dirty="0" err="1">
                <a:solidFill>
                  <a:schemeClr val="tx1"/>
                </a:solidFill>
              </a:rPr>
              <a:t>Saelua</a:t>
            </a:r>
            <a:r>
              <a:rPr lang="pt-BR" dirty="0">
                <a:solidFill>
                  <a:schemeClr val="tx1"/>
                </a:solidFill>
              </a:rPr>
              <a:t> jogou por Samoa Americana nas eliminatórias da </a:t>
            </a:r>
            <a:r>
              <a:rPr lang="pt-BR" dirty="0" smtClean="0">
                <a:solidFill>
                  <a:schemeClr val="tx1"/>
                </a:solidFill>
              </a:rPr>
              <a:t>Copa de 2014, antes de fazer sua transição para o gênero feminino.</a:t>
            </a:r>
          </a:p>
          <a:p>
            <a:endParaRPr lang="pt-BR" dirty="0"/>
          </a:p>
        </p:txBody>
      </p:sp>
      <p:pic>
        <p:nvPicPr>
          <p:cNvPr id="4" name="Imagem 3"/>
          <p:cNvPicPr>
            <a:picLocks noChangeAspect="1"/>
          </p:cNvPicPr>
          <p:nvPr/>
        </p:nvPicPr>
        <p:blipFill>
          <a:blip r:embed="rId2"/>
          <a:stretch>
            <a:fillRect/>
          </a:stretch>
        </p:blipFill>
        <p:spPr>
          <a:xfrm>
            <a:off x="2438400" y="508000"/>
            <a:ext cx="6032501" cy="4021667"/>
          </a:xfrm>
          <a:prstGeom prst="rect">
            <a:avLst/>
          </a:prstGeom>
        </p:spPr>
      </p:pic>
    </p:spTree>
    <p:extLst>
      <p:ext uri="{BB962C8B-B14F-4D97-AF65-F5344CB8AC3E}">
        <p14:creationId xmlns:p14="http://schemas.microsoft.com/office/powerpoint/2010/main" val="17790194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589212" y="5139266"/>
            <a:ext cx="8915400" cy="771955"/>
          </a:xfrm>
        </p:spPr>
        <p:txBody>
          <a:bodyPr>
            <a:noAutofit/>
          </a:bodyPr>
          <a:lstStyle/>
          <a:p>
            <a:r>
              <a:rPr lang="pt-BR" b="1" dirty="0" smtClean="0">
                <a:solidFill>
                  <a:schemeClr val="tx1"/>
                </a:solidFill>
              </a:rPr>
              <a:t>Chris </a:t>
            </a:r>
            <a:r>
              <a:rPr lang="pt-BR" b="1" dirty="0" err="1">
                <a:solidFill>
                  <a:schemeClr val="tx1"/>
                </a:solidFill>
              </a:rPr>
              <a:t>Mosier</a:t>
            </a:r>
            <a:r>
              <a:rPr lang="pt-BR" b="1" dirty="0">
                <a:solidFill>
                  <a:schemeClr val="tx1"/>
                </a:solidFill>
              </a:rPr>
              <a:t> </a:t>
            </a:r>
            <a:r>
              <a:rPr lang="pt-BR" dirty="0">
                <a:solidFill>
                  <a:schemeClr val="tx1"/>
                </a:solidFill>
              </a:rPr>
              <a:t>foi o primeiro </a:t>
            </a:r>
            <a:r>
              <a:rPr lang="pt-BR" dirty="0" smtClean="0">
                <a:solidFill>
                  <a:schemeClr val="tx1"/>
                </a:solidFill>
              </a:rPr>
              <a:t>homem </a:t>
            </a:r>
            <a:r>
              <a:rPr lang="pt-BR" dirty="0" err="1" smtClean="0">
                <a:solidFill>
                  <a:schemeClr val="tx1"/>
                </a:solidFill>
              </a:rPr>
              <a:t>trans</a:t>
            </a:r>
            <a:r>
              <a:rPr lang="pt-BR" dirty="0" smtClean="0">
                <a:solidFill>
                  <a:schemeClr val="tx1"/>
                </a:solidFill>
              </a:rPr>
              <a:t> </a:t>
            </a:r>
            <a:r>
              <a:rPr lang="pt-BR" dirty="0">
                <a:solidFill>
                  <a:schemeClr val="tx1"/>
                </a:solidFill>
              </a:rPr>
              <a:t>a se qualificar, em 2015, para a equipe dos Estados Unidos no Mundial de </a:t>
            </a:r>
            <a:r>
              <a:rPr lang="pt-BR" dirty="0" err="1">
                <a:solidFill>
                  <a:schemeClr val="tx1"/>
                </a:solidFill>
              </a:rPr>
              <a:t>duatlo</a:t>
            </a:r>
            <a:r>
              <a:rPr lang="pt-BR" dirty="0">
                <a:solidFill>
                  <a:schemeClr val="tx1"/>
                </a:solidFill>
              </a:rPr>
              <a:t> (ciclismo e corrida), no ano seguinte, na Espanha. Ele iniciou sua transição em 2010 e desde então tornou-se ativista para inclusão de atletas </a:t>
            </a:r>
            <a:r>
              <a:rPr lang="pt-BR" dirty="0" err="1">
                <a:solidFill>
                  <a:schemeClr val="tx1"/>
                </a:solidFill>
              </a:rPr>
              <a:t>transgêneros</a:t>
            </a:r>
            <a:r>
              <a:rPr lang="pt-BR" dirty="0">
                <a:solidFill>
                  <a:schemeClr val="tx1"/>
                </a:solidFill>
              </a:rPr>
              <a:t> em diversas ligas esportivas.</a:t>
            </a:r>
          </a:p>
        </p:txBody>
      </p:sp>
      <p:pic>
        <p:nvPicPr>
          <p:cNvPr id="4" name="Imagem 3"/>
          <p:cNvPicPr>
            <a:picLocks noChangeAspect="1"/>
          </p:cNvPicPr>
          <p:nvPr/>
        </p:nvPicPr>
        <p:blipFill>
          <a:blip r:embed="rId2"/>
          <a:stretch>
            <a:fillRect/>
          </a:stretch>
        </p:blipFill>
        <p:spPr>
          <a:xfrm>
            <a:off x="220133" y="465666"/>
            <a:ext cx="6654800" cy="4436533"/>
          </a:xfrm>
          <a:prstGeom prst="rect">
            <a:avLst/>
          </a:prstGeom>
        </p:spPr>
      </p:pic>
    </p:spTree>
    <p:extLst>
      <p:ext uri="{BB962C8B-B14F-4D97-AF65-F5344CB8AC3E}">
        <p14:creationId xmlns:p14="http://schemas.microsoft.com/office/powerpoint/2010/main" val="24697482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918025" y="6029864"/>
            <a:ext cx="10603839" cy="726747"/>
          </a:xfrm>
        </p:spPr>
        <p:txBody>
          <a:bodyPr/>
          <a:lstStyle/>
          <a:p>
            <a:pPr marL="0" indent="0">
              <a:buNone/>
            </a:pPr>
            <a:r>
              <a:rPr lang="pt-BR" dirty="0" smtClean="0"/>
              <a:t>    </a:t>
            </a:r>
            <a:r>
              <a:rPr lang="pt-BR" dirty="0" err="1" smtClean="0"/>
              <a:t>Claúdia</a:t>
            </a:r>
            <a:r>
              <a:rPr lang="pt-BR" dirty="0" smtClean="0"/>
              <a:t> Andrade                                 Isabelle </a:t>
            </a:r>
            <a:r>
              <a:rPr lang="pt-BR" dirty="0" err="1" smtClean="0"/>
              <a:t>Neris</a:t>
            </a:r>
            <a:r>
              <a:rPr lang="pt-BR" dirty="0" smtClean="0"/>
              <a:t>                                           Tiffany</a:t>
            </a:r>
            <a:endParaRPr lang="pt-BR" dirty="0"/>
          </a:p>
        </p:txBody>
      </p:sp>
      <p:pic>
        <p:nvPicPr>
          <p:cNvPr id="4" name="Imagem 3"/>
          <p:cNvPicPr>
            <a:picLocks noChangeAspect="1"/>
          </p:cNvPicPr>
          <p:nvPr/>
        </p:nvPicPr>
        <p:blipFill>
          <a:blip r:embed="rId2"/>
          <a:stretch>
            <a:fillRect/>
          </a:stretch>
        </p:blipFill>
        <p:spPr>
          <a:xfrm>
            <a:off x="495336" y="589438"/>
            <a:ext cx="3697106" cy="5155006"/>
          </a:xfrm>
          <a:prstGeom prst="rect">
            <a:avLst/>
          </a:prstGeom>
        </p:spPr>
      </p:pic>
      <p:pic>
        <p:nvPicPr>
          <p:cNvPr id="5" name="Imagem 4"/>
          <p:cNvPicPr>
            <a:picLocks noChangeAspect="1"/>
          </p:cNvPicPr>
          <p:nvPr/>
        </p:nvPicPr>
        <p:blipFill rotWithShape="1">
          <a:blip r:embed="rId3"/>
          <a:srcRect l="35436" r="25472"/>
          <a:stretch/>
        </p:blipFill>
        <p:spPr>
          <a:xfrm>
            <a:off x="4330463" y="589438"/>
            <a:ext cx="3582568" cy="5155006"/>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l="32075" r="19104"/>
          <a:stretch/>
        </p:blipFill>
        <p:spPr>
          <a:xfrm>
            <a:off x="8017226" y="589438"/>
            <a:ext cx="3775069" cy="5155006"/>
          </a:xfrm>
          <a:prstGeom prst="rect">
            <a:avLst/>
          </a:prstGeom>
        </p:spPr>
      </p:pic>
    </p:spTree>
    <p:extLst>
      <p:ext uri="{BB962C8B-B14F-4D97-AF65-F5344CB8AC3E}">
        <p14:creationId xmlns:p14="http://schemas.microsoft.com/office/powerpoint/2010/main" val="3047913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Joan Rouchgarden.jpg"/>
          <p:cNvPicPr>
            <a:picLocks noGrp="1" noChangeAspect="1"/>
          </p:cNvPicPr>
          <p:nvPr>
            <p:ph idx="1"/>
          </p:nvPr>
        </p:nvPicPr>
        <p:blipFill rotWithShape="1">
          <a:blip r:embed="rId2" cstate="print"/>
          <a:srcRect r="53055"/>
          <a:stretch/>
        </p:blipFill>
        <p:spPr>
          <a:xfrm>
            <a:off x="2564843" y="480184"/>
            <a:ext cx="3124757" cy="3594375"/>
          </a:xfrm>
        </p:spPr>
      </p:pic>
      <p:sp>
        <p:nvSpPr>
          <p:cNvPr id="5" name="Retângulo 4"/>
          <p:cNvSpPr/>
          <p:nvPr/>
        </p:nvSpPr>
        <p:spPr>
          <a:xfrm>
            <a:off x="6000228" y="3614187"/>
            <a:ext cx="4405305" cy="461665"/>
          </a:xfrm>
          <a:prstGeom prst="rect">
            <a:avLst/>
          </a:prstGeom>
        </p:spPr>
        <p:txBody>
          <a:bodyPr wrap="square">
            <a:spAutoFit/>
          </a:bodyPr>
          <a:lstStyle/>
          <a:p>
            <a:r>
              <a:rPr lang="pt-BR" sz="2400" b="1" dirty="0"/>
              <a:t>Joan </a:t>
            </a:r>
            <a:r>
              <a:rPr lang="pt-BR" sz="2400" b="1" dirty="0" err="1"/>
              <a:t>Rouchgarden</a:t>
            </a:r>
            <a:r>
              <a:rPr lang="pt-BR" sz="2400" b="1" dirty="0"/>
              <a:t> - EUA </a:t>
            </a:r>
            <a:endParaRPr lang="pt-BR" sz="2400" dirty="0"/>
          </a:p>
        </p:txBody>
      </p:sp>
      <p:sp>
        <p:nvSpPr>
          <p:cNvPr id="6" name="Retângulo 5"/>
          <p:cNvSpPr/>
          <p:nvPr/>
        </p:nvSpPr>
        <p:spPr>
          <a:xfrm>
            <a:off x="2483441" y="4388810"/>
            <a:ext cx="8421625" cy="2246769"/>
          </a:xfrm>
          <a:prstGeom prst="rect">
            <a:avLst/>
          </a:prstGeom>
        </p:spPr>
        <p:txBody>
          <a:bodyPr wrap="square">
            <a:spAutoFit/>
          </a:bodyPr>
          <a:lstStyle/>
          <a:p>
            <a:pPr algn="just"/>
            <a:r>
              <a:rPr lang="pt-BR" sz="2000" dirty="0"/>
              <a:t>Joan </a:t>
            </a:r>
            <a:r>
              <a:rPr lang="pt-BR" sz="2000" dirty="0" err="1"/>
              <a:t>Rouchgarden</a:t>
            </a:r>
            <a:r>
              <a:rPr lang="pt-BR" sz="2000" dirty="0"/>
              <a:t> é Cientista da Universidade de Stanford – </a:t>
            </a:r>
            <a:r>
              <a:rPr lang="pt-BR" sz="2000" dirty="0" err="1"/>
              <a:t>San</a:t>
            </a:r>
            <a:r>
              <a:rPr lang="pt-BR" sz="2000" dirty="0"/>
              <a:t> Francisco. Fez a cirurgia de redesignação sexual em 1998. Escreveu o livro Arco Íris Evolutivo: Diversidade, Gênero e Sexualidade na Natureza e nas Pessoas. </a:t>
            </a:r>
          </a:p>
          <a:p>
            <a:pPr algn="just"/>
            <a:r>
              <a:rPr lang="pt-BR" sz="2000" dirty="0"/>
              <a:t>A pesquisadora afirma que a transexualidade é comum em muitas espécies de vertebrados e que comportamentos LGBT existem desde o início da humanidade.</a:t>
            </a:r>
          </a:p>
        </p:txBody>
      </p:sp>
    </p:spTree>
    <p:extLst>
      <p:ext uri="{BB962C8B-B14F-4D97-AF65-F5344CB8AC3E}">
        <p14:creationId xmlns:p14="http://schemas.microsoft.com/office/powerpoint/2010/main" val="187311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Cacho">
  <a:themeElements>
    <a:clrScheme name="Cach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ach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13547</TotalTime>
  <Words>5481</Words>
  <Application>Microsoft Office PowerPoint</Application>
  <PresentationFormat>Widescreen</PresentationFormat>
  <Paragraphs>354</Paragraphs>
  <Slides>103</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103</vt:i4>
      </vt:variant>
    </vt:vector>
  </HeadingPairs>
  <TitlesOfParts>
    <vt:vector size="109" baseType="lpstr">
      <vt:lpstr>Arial</vt:lpstr>
      <vt:lpstr>Calibri</vt:lpstr>
      <vt:lpstr>Century Gothic</vt:lpstr>
      <vt:lpstr>Times New Roman</vt:lpstr>
      <vt:lpstr>Wingdings 3</vt:lpstr>
      <vt:lpstr>Cacho</vt:lpstr>
      <vt:lpstr>Diversidade sexual e racial e identidade de gênero: buscando diálogos no espaço universitário.</vt:lpstr>
      <vt:lpstr>O lugar da pesquisadora</vt:lpstr>
      <vt:lpstr>Luana!</vt:lpstr>
      <vt:lpstr>Eu posso falar por mim mesma!</vt:lpstr>
      <vt:lpstr>EPISTEMICÍDIO TRANS!</vt:lpstr>
      <vt:lpstr>Do apagamento a objetificação!</vt:lpstr>
      <vt:lpstr>Apresentação do PowerPoint</vt:lpstr>
      <vt:lpstr>Interrompendo vozes....</vt:lpstr>
      <vt:lpstr>Infância universal!</vt:lpstr>
      <vt:lpstr>Infância Perigosa</vt:lpstr>
      <vt:lpstr>Guerra contra uma criança!</vt:lpstr>
      <vt:lpstr>Quem defende as crianças trans?</vt:lpstr>
      <vt:lpstr>Gênero e família nuclear</vt:lpstr>
      <vt:lpstr>Múltiplos corpos! Múltiplos gêneros!</vt:lpstr>
      <vt:lpstr>Apresentação do PowerPoint</vt:lpstr>
      <vt:lpstr>MUXES - México</vt:lpstr>
      <vt:lpstr>Hijras</vt:lpstr>
      <vt:lpstr>Fa'afafine - Polinésia</vt:lpstr>
      <vt:lpstr>Colonização e cisgeneridade heterossexual</vt:lpstr>
      <vt:lpstr>Cristianismo e transfobia</vt:lpstr>
      <vt:lpstr>GEORGE CATLIN, DANCE TO THE BERDACHE SAUKIE, 1861 – 1869, ÓLEO SOBRE CARTÃO.</vt:lpstr>
      <vt:lpstr>Apresentação do PowerPoint</vt:lpstr>
      <vt:lpstr>Apresentação do PowerPoint</vt:lpstr>
      <vt:lpstr>- No Brasil,  em  1576   o  português Pero de Magalhães de Gândavo relatou que  os  índios se  entregavam  ao  vício  (da sodomia)  como  se  neles  não houvesse razão de homens: “Algumas índias há que não conhecem homem algum de nenhuma qualidade, nem   o  consentirão ainda  que  por  isso  as  matem.  Estas  deixam  todo  o exercício de  mulheres e imitam  os  homens e seguem seus ofícios como se não fossem fêmeas. Trazem os cabelos cortados da mesma  maneira  que  os machos e vão  à  guerra  com  seus  arcos  e  flechas  e  à  caça,  preservando sempre na companhia dos homens. E cada uma tem mulher que a serve, com quem diz que é casada” (Luiz MOTT, 2005).  </vt:lpstr>
      <vt:lpstr>Travestilidade negra no Brasil Império</vt:lpstr>
      <vt:lpstr>Nome social no Brasil Império</vt:lpstr>
      <vt:lpstr>Vigiadas pela polícia!</vt:lpstr>
      <vt:lpstr>Apresentação do PowerPoint</vt:lpstr>
      <vt:lpstr>Sim elxs existem: transexistências em África</vt:lpstr>
      <vt:lpstr>Transexistências em África</vt:lpstr>
      <vt:lpstr>Divindades africanas  De acordo com Pierre Verger (1999) e Raymundo Nina RODRIGUES (2010) a lista de divindades trans africanas é bastante extensa, na qual incluem-se Obatalá, Mawu-Lisa e Nana Buluku no reino de Daomé, Mwari na etnia Shona, Aku e Awo no reino de AKan e Hapi, deus/a do Rio Nilo, no antigo Egito. Verger (1999) e Rodrigues (2010), utilizam o vocábulo Andrógino para se referir a essas divindades.</vt:lpstr>
      <vt:lpstr>Hapi</vt:lpstr>
      <vt:lpstr> DIVAS E DIVINAS!  </vt:lpstr>
      <vt:lpstr>Sagradas e poderosas! </vt:lpstr>
      <vt:lpstr>Apresentação do PowerPoint</vt:lpstr>
      <vt:lpstr>Apresentação do PowerPoint</vt:lpstr>
      <vt:lpstr>OXUMARÊ</vt:lpstr>
      <vt:lpstr>Divindades trans Gregas </vt:lpstr>
      <vt:lpstr>Apresentação do PowerPoint</vt:lpstr>
      <vt:lpstr>Símbolo de Fertilidade</vt:lpstr>
      <vt:lpstr>Andróginos</vt:lpstr>
      <vt:lpstr>Divindades trans asiáticas</vt:lpstr>
      <vt:lpstr>Apresentação do PowerPoint</vt:lpstr>
      <vt:lpstr>Ardhanarishvara</vt:lpstr>
      <vt:lpstr>Travesti de carne e osso nas artes visuais</vt:lpstr>
      <vt:lpstr>A travesti espiã da corte de Luiz XV</vt:lpstr>
      <vt:lpstr>Mary Jones, O Homem Monstro</vt:lpstr>
      <vt:lpstr>A desumanização de Mary Jones, construída sobretudo pelo sistema judicial, com a ajuda de jornalistas e ilustradores brancos, procurava destacar o fato de que “ela era alguém que a sociedade branca temia: negra, desviante de gênero, trabalhadora do sexo e, provavelmente, o pior de tudo, livre. (Michael LYONS, 2017, n.p.). A exposição de Mary Jones não é um caso isolado. A partir do século XIX, com a popularização dos jornais impressos e da fotografia , especialmente nas grandes cidades da Inglaterra e dos EUA, aumenta a produção e divulgação de imagens de pessoas trans femininas com a intenção de reafirmar a cisgeneridade heterossexual branca como a única possível.</vt:lpstr>
      <vt:lpstr>Em abril de 1870, em Londres, Fanny Park e Stella Bouton, foram presas, saindo de um teatro. O oficial de polícia, que as investigava a cerca de um ano, disse: “Eu tenho todos os motivos para acreditar que vocês são homens em trajes femininos”. Levadas a julgamento, o caso, em plena época vitoriana, causou escândalo, sendo assunto de destaque nos principais jornais da capital inglesa.</vt:lpstr>
      <vt:lpstr>Apresentação do PowerPoint</vt:lpstr>
      <vt:lpstr>Arte Shunga  Um dos raros exemplos de estilos artísticos que evitou hierarquizar os corpos trans femininos é identificado no Japão, no século XVIII. Chamadas de wakashu, as pessoas trans femininas, de acordo Asato Ikeda (2016), curadora da exposição A Third Gender: Beautiful Youths in Japanese Prints (Um terceiro gênero: belas jovens em gravuras japonesas), que aconteceu de maio a novembro de 2016 no Royal Ontario Museum, no Canadá, explica que elas compreendiam um gênero próprio, definido pelo sexo biológico, idade, aparência externa e o papel sexual que desempenhavam (Tradução minha). </vt:lpstr>
      <vt:lpstr>Transar não é pecado!</vt:lpstr>
      <vt:lpstr>Kitagawa Utamaro, Xilogravura, 1803.</vt:lpstr>
      <vt:lpstr>Ishikawa Toyonobu Folio, Xilogravura, 1730 -1740.</vt:lpstr>
      <vt:lpstr>Baton, perucas e algemas! O lugar da travesti no século XX</vt:lpstr>
      <vt:lpstr>QUAL ERA REALMENTE O CRIME? O SIMPLES FATO DE EXPRESSAR UMA IDENTIDADE DE GÊNERO TRAVESTI BASTAVA PARA SEREM PRESAS.</vt:lpstr>
      <vt:lpstr>Pajubá e gilete contra a ditadura! “Polícia já tem plano conjunto contra travestis”  (O Estado de São Paulo)</vt:lpstr>
      <vt:lpstr>Plumas, paetês e silicone industrial!</vt:lpstr>
      <vt:lpstr>Bonecas, enxutos e transviados na Tv!</vt:lpstr>
      <vt:lpstr>“A mulher mais bonita do Brasil é Homem”!</vt:lpstr>
      <vt:lpstr>Com a gilete entre os dedos elas criam o movimento LGBT! </vt:lpstr>
      <vt:lpstr>Marsha P. Johnson (1945 – 1992)</vt:lpstr>
      <vt:lpstr>Sylvia Rivera (1951 – 2002)</vt:lpstr>
      <vt:lpstr>Corpos trans nas artes visuais</vt:lpstr>
      <vt:lpstr>Barbie e Can transexual</vt:lpstr>
      <vt:lpstr>Imanni da Silva</vt:lpstr>
      <vt:lpstr>Apresentação do PowerPoint</vt:lpstr>
      <vt:lpstr>Linn da Quebrada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Personagem sim! Sujeitxs não! Cinema e personagens trans. </vt:lpstr>
      <vt:lpstr>Apresentação do PowerPoint</vt:lpstr>
      <vt:lpstr>No cinema internacional a situação permanece</vt:lpstr>
      <vt:lpstr>Apresentação do PowerPoint</vt:lpstr>
      <vt:lpstr>Apresentação do PowerPoint</vt:lpstr>
      <vt:lpstr>Exceção </vt:lpstr>
      <vt:lpstr>Alice Junior – Anne Mota</vt:lpstr>
      <vt:lpstr>Janet Mock</vt:lpstr>
      <vt:lpstr>Renata Carvalho</vt:lpstr>
      <vt:lpstr>Apresentação do PowerPoint</vt:lpstr>
      <vt:lpstr>Documentários</vt:lpstr>
      <vt:lpstr>Pessoas trans como protagonistas</vt:lpstr>
      <vt:lpstr>Apresentação do PowerPoint</vt:lpstr>
      <vt:lpstr>Apresentação do PowerPoint</vt:lpstr>
      <vt:lpstr>Pessoas trans no esporte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Dia Mundial da Lembrança Trans!</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Megg Rayara Gomes de Oliveira</dc:creator>
  <cp:lastModifiedBy>Megg Rayara Gomes de Oliveira</cp:lastModifiedBy>
  <cp:revision>114</cp:revision>
  <dcterms:created xsi:type="dcterms:W3CDTF">2018-05-19T23:19:02Z</dcterms:created>
  <dcterms:modified xsi:type="dcterms:W3CDTF">2021-10-04T13:37:32Z</dcterms:modified>
</cp:coreProperties>
</file>