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Slides/notesSlide3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8.xml" ContentType="application/vnd.openxmlformats-officedocument.presentationml.notesSlide+xml"/>
  <Override PartName="/ppt/notesSlides/notesSlide7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8.xml" ContentType="application/vnd.openxmlformats-officedocument.presentationml.notesSlide+xml"/>
  <Override PartName="/ppt/notesSlides/notesSlide11.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_rels/notesSlide5.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68.xml.rels" ContentType="application/vnd.openxmlformats-package.relationships+xml"/>
  <Override PartName="/ppt/notesSlides/_rels/notesSlide11.xml.rels" ContentType="application/vnd.openxmlformats-package.relationships+xml"/>
  <Override PartName="/ppt/notesSlides/_rels/notesSlide7.xml.rels" ContentType="application/vnd.openxmlformats-package.relationships+xml"/>
  <Override PartName="/ppt/notesSlides/_rels/notesSlide30.xml.rels" ContentType="application/vnd.openxmlformats-package.relationships+xml"/>
  <Override PartName="/ppt/notesSlides/_rels/notesSlide8.xml.rels" ContentType="application/vnd.openxmlformats-package.relationships+xml"/>
  <Override PartName="/ppt/notesSlides/_rels/notesSlide31.xml.rels" ContentType="application/vnd.openxmlformats-package.relationships+xml"/>
  <Override PartName="/ppt/notesSlides/_rels/notesSlide9.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66.xml.rels" ContentType="application/vnd.openxmlformats-package.relationships+xml"/>
  <Override PartName="/ppt/notesSlides/_rels/notesSlide69.xml.rels" ContentType="application/vnd.openxmlformats-package.relationships+xml"/>
  <Override PartName="/ppt/notesSlides/_rels/notesSlide70.xml.rels" ContentType="application/vnd.openxmlformats-package.relationships+xml"/>
  <Override PartName="/ppt/notesSlides/_rels/notesSlide71.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66.xml" ContentType="application/vnd.openxmlformats-officedocument.presentationml.notesSlide+xml"/>
  <Override PartName="/ppt/notesSlides/notesSlide6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6.jpeg" ContentType="image/jpeg"/>
  <Override PartName="/ppt/media/image9.jpeg" ContentType="image/jpeg"/>
  <Override PartName="/ppt/media/image59.png" ContentType="image/png"/>
  <Override PartName="/ppt/media/image3.png" ContentType="image/png"/>
  <Override PartName="/ppt/media/image45.jpeg" ContentType="image/jpeg"/>
  <Override PartName="/ppt/media/image4.png" ContentType="image/png"/>
  <Override PartName="/ppt/media/image71.png" ContentType="image/png"/>
  <Override PartName="/ppt/media/image5.png" ContentType="image/png"/>
  <Override PartName="/ppt/media/image41.png" ContentType="image/png"/>
  <Override PartName="/ppt/media/image8.jpeg" ContentType="image/jpeg"/>
  <Override PartName="/ppt/media/image6.png" ContentType="image/png"/>
  <Override PartName="/ppt/media/image73.png" ContentType="image/png"/>
  <Override PartName="/ppt/media/image7.png" ContentType="image/png"/>
  <Override PartName="/ppt/media/image10.png" ContentType="image/png"/>
  <Override PartName="/ppt/media/image66.png" ContentType="image/png"/>
  <Override PartName="/ppt/media/image11.jpeg" ContentType="image/jpeg"/>
  <Override PartName="/ppt/media/image12.png" ContentType="image/png"/>
  <Override PartName="/ppt/media/image19.png" ContentType="image/png"/>
  <Override PartName="/ppt/media/image86.png" ContentType="image/png"/>
  <Override PartName="/ppt/media/image13.jpeg" ContentType="image/jpeg"/>
  <Override PartName="/ppt/media/image14.png" ContentType="image/png"/>
  <Override PartName="/ppt/media/image15.jpeg" ContentType="image/jpe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jpeg" ContentType="image/jpeg"/>
  <Override PartName="/ppt/media/image28.gif" ContentType="image/gif"/>
  <Override PartName="/ppt/media/image23.jpeg" ContentType="image/jpeg"/>
  <Override PartName="/ppt/media/image24.png" ContentType="image/png"/>
  <Override PartName="/ppt/media/image25.png" ContentType="image/png"/>
  <Override PartName="/ppt/media/image64.jpeg" ContentType="image/jpeg"/>
  <Override PartName="/ppt/media/image26.png" ContentType="image/png"/>
  <Override PartName="/ppt/media/image116.jpeg" ContentType="image/jpeg"/>
  <Override PartName="/ppt/media/image27.jpeg" ContentType="image/jpeg"/>
  <Override PartName="/ppt/media/image101.png" ContentType="image/png"/>
  <Override PartName="/ppt/media/image29.png" ContentType="image/png"/>
  <Override PartName="/ppt/media/image32.png" ContentType="image/png"/>
  <Override PartName="/ppt/media/image30.jpeg" ContentType="image/jpeg"/>
  <Override PartName="/ppt/media/image52.gif" ContentType="image/gif"/>
  <Override PartName="/ppt/media/image31.png" ContentType="image/png"/>
  <Override PartName="/ppt/media/image48.jpeg" ContentType="image/jpeg"/>
  <Override PartName="/ppt/media/image33.png" ContentType="image/png"/>
  <Override PartName="/ppt/media/image34.png" ContentType="image/png"/>
  <Override PartName="/ppt/media/image35.png" ContentType="image/png"/>
  <Override PartName="/ppt/media/image65.jpeg" ContentType="image/jpeg"/>
  <Override PartName="/ppt/media/image36.png" ContentType="image/png"/>
  <Override PartName="/ppt/media/image37.png" ContentType="image/png"/>
  <Override PartName="/ppt/media/image38.jpeg" ContentType="image/jpeg"/>
  <Override PartName="/ppt/media/image39.jpeg" ContentType="image/jpeg"/>
  <Override PartName="/ppt/media/image40.gif" ContentType="image/gif"/>
  <Override PartName="/ppt/media/image42.png" ContentType="image/png"/>
  <Override PartName="/ppt/media/image50.png" ContentType="image/png"/>
  <Override PartName="/ppt/media/image43.jpeg" ContentType="image/jpeg"/>
  <Override PartName="/ppt/media/image60.png" ContentType="image/png"/>
  <Override PartName="/ppt/media/image44.jpeg" ContentType="image/jpeg"/>
  <Override PartName="/ppt/media/image46.jpeg" ContentType="image/jpeg"/>
  <Override PartName="/ppt/media/image47.jpeg" ContentType="image/jpeg"/>
  <Override PartName="/ppt/media/image49.jpeg" ContentType="image/jpeg"/>
  <Override PartName="/ppt/media/image51.jpeg" ContentType="image/jpeg"/>
  <Override PartName="/ppt/media/image53.jpeg" ContentType="image/jpeg"/>
  <Override PartName="/ppt/media/image54.png" ContentType="image/png"/>
  <Override PartName="/ppt/media/image55.jpeg" ContentType="image/jpeg"/>
  <Override PartName="/ppt/media/image61.png" ContentType="image/png"/>
  <Override PartName="/ppt/media/image62.png" ContentType="image/png"/>
  <Override PartName="/ppt/media/image63.png" ContentType="image/png"/>
  <Override PartName="/ppt/media/image108.png" ContentType="image/png"/>
  <Override PartName="/ppt/media/image67.gif" ContentType="image/gif"/>
  <Override PartName="/ppt/media/image68.png" ContentType="image/png"/>
  <Override PartName="/ppt/media/image69.jpeg" ContentType="image/jpeg"/>
  <Override PartName="/ppt/media/image70.jpeg" ContentType="image/jpeg"/>
  <Override PartName="/ppt/media/image113.png" ContentType="image/png"/>
  <Override PartName="/ppt/media/image72.gif" ContentType="image/gif"/>
  <Override PartName="/ppt/media/image74.jpeg" ContentType="image/jpeg"/>
  <Override PartName="/ppt/media/image75.png" ContentType="image/png"/>
  <Override PartName="/ppt/media/image76.png" ContentType="image/png"/>
  <Override PartName="/ppt/media/image77.jpeg" ContentType="image/jpeg"/>
  <Override PartName="/ppt/media/image78.png" ContentType="image/png"/>
  <Override PartName="/ppt/media/image79.png" ContentType="image/png"/>
  <Override PartName="/ppt/media/image80.png" ContentType="image/png"/>
  <Override PartName="/ppt/media/image81.png" ContentType="image/png"/>
  <Override PartName="/ppt/media/image111.png" ContentType="image/png"/>
  <Override PartName="/ppt/media/image82.jpeg" ContentType="image/jpeg"/>
  <Override PartName="/ppt/media/image83.png" ContentType="image/png"/>
  <Override PartName="/ppt/media/image84.png" ContentType="image/png"/>
  <Override PartName="/ppt/media/image85.png" ContentType="image/png"/>
  <Override PartName="/ppt/media/image87.png" ContentType="image/png"/>
  <Override PartName="/ppt/media/image88.gif" ContentType="image/gif"/>
  <Override PartName="/ppt/media/image89.png" ContentType="image/png"/>
  <Override PartName="/ppt/media/image90.png" ContentType="image/png"/>
  <Override PartName="/ppt/media/image91.jpeg" ContentType="image/jpe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0.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9.png" ContentType="image/png"/>
  <Override PartName="/ppt/media/image110.jpeg" ContentType="image/jpeg"/>
  <Override PartName="/ppt/media/image112.png" ContentType="image/png"/>
  <Override PartName="/ppt/media/image114.jpeg" ContentType="image/jpeg"/>
  <Override PartName="/ppt/media/image115.png" ContentType="image/png"/>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body"/>
          </p:nvPr>
        </p:nvSpPr>
        <p:spPr>
          <a:xfrm>
            <a:off x="756000" y="5078520"/>
            <a:ext cx="6047640" cy="4811040"/>
          </a:xfrm>
          <a:prstGeom prst="rect">
            <a:avLst/>
          </a:prstGeom>
        </p:spPr>
        <p:txBody>
          <a:bodyPr lIns="0" rIns="0" tIns="0" bIns="0"/>
          <a:p>
            <a:r>
              <a:rPr b="0" lang="pt-BR" sz="2000" spc="-1" strike="noStrike">
                <a:solidFill>
                  <a:srgbClr val="000000"/>
                </a:solidFill>
                <a:uFill>
                  <a:solidFill>
                    <a:srgbClr val="ffffff"/>
                  </a:solidFill>
                </a:uFill>
                <a:latin typeface="Arial"/>
              </a:rPr>
              <a:t>Clique para editar o formato de notas</a:t>
            </a:r>
            <a:endParaRPr b="0" lang="pt-BR" sz="2000" spc="-1" strike="noStrike">
              <a:solidFill>
                <a:srgbClr val="000000"/>
              </a:solidFill>
              <a:uFill>
                <a:solidFill>
                  <a:srgbClr val="ffffff"/>
                </a:solidFill>
              </a:uFill>
              <a:latin typeface="Arial"/>
            </a:endParaRPr>
          </a:p>
        </p:txBody>
      </p:sp>
      <p:sp>
        <p:nvSpPr>
          <p:cNvPr id="118" name="PlaceHolder 2"/>
          <p:cNvSpPr>
            <a:spLocks noGrp="1"/>
          </p:cNvSpPr>
          <p:nvPr>
            <p:ph type="hdr"/>
          </p:nvPr>
        </p:nvSpPr>
        <p:spPr>
          <a:xfrm>
            <a:off x="0" y="0"/>
            <a:ext cx="3280680" cy="534240"/>
          </a:xfrm>
          <a:prstGeom prst="rect">
            <a:avLst/>
          </a:prstGeom>
        </p:spPr>
        <p:txBody>
          <a:bodyPr lIns="0" rIns="0" tIns="0" bIns="0"/>
          <a:p>
            <a:r>
              <a:rPr b="0" lang="pt-BR" sz="1400" spc="-1" strike="noStrike">
                <a:solidFill>
                  <a:srgbClr val="000000"/>
                </a:solidFill>
                <a:uFill>
                  <a:solidFill>
                    <a:srgbClr val="ffffff"/>
                  </a:solidFill>
                </a:uFill>
                <a:latin typeface="Times New Roman"/>
              </a:rPr>
              <a:t>&lt;cabeçalho&gt;</a:t>
            </a:r>
            <a:endParaRPr b="0" lang="pt-BR" sz="1400" spc="-1" strike="noStrike">
              <a:solidFill>
                <a:srgbClr val="000000"/>
              </a:solidFill>
              <a:uFill>
                <a:solidFill>
                  <a:srgbClr val="ffffff"/>
                </a:solidFill>
              </a:uFill>
              <a:latin typeface="Times New Roman"/>
            </a:endParaRPr>
          </a:p>
        </p:txBody>
      </p:sp>
      <p:sp>
        <p:nvSpPr>
          <p:cNvPr id="119" name="PlaceHolder 3"/>
          <p:cNvSpPr>
            <a:spLocks noGrp="1"/>
          </p:cNvSpPr>
          <p:nvPr>
            <p:ph type="dt"/>
          </p:nvPr>
        </p:nvSpPr>
        <p:spPr>
          <a:xfrm>
            <a:off x="4278960" y="0"/>
            <a:ext cx="3280680" cy="534240"/>
          </a:xfrm>
          <a:prstGeom prst="rect">
            <a:avLst/>
          </a:prstGeom>
        </p:spPr>
        <p:txBody>
          <a:bodyPr lIns="0" rIns="0" tIns="0" bIns="0"/>
          <a:p>
            <a:pPr algn="r"/>
            <a:r>
              <a:rPr b="0" lang="pt-BR" sz="1400" spc="-1" strike="noStrike">
                <a:solidFill>
                  <a:srgbClr val="000000"/>
                </a:solidFill>
                <a:uFill>
                  <a:solidFill>
                    <a:srgbClr val="ffffff"/>
                  </a:solidFill>
                </a:uFill>
                <a:latin typeface="Times New Roman"/>
              </a:rPr>
              <a:t>&lt;data/hora&gt;</a:t>
            </a:r>
            <a:endParaRPr b="0" lang="pt-BR" sz="1400" spc="-1" strike="noStrike">
              <a:solidFill>
                <a:srgbClr val="000000"/>
              </a:solidFill>
              <a:uFill>
                <a:solidFill>
                  <a:srgbClr val="ffffff"/>
                </a:solidFill>
              </a:uFill>
              <a:latin typeface="Times New Roman"/>
            </a:endParaRPr>
          </a:p>
        </p:txBody>
      </p:sp>
      <p:sp>
        <p:nvSpPr>
          <p:cNvPr id="120" name="PlaceHolder 4"/>
          <p:cNvSpPr>
            <a:spLocks noGrp="1"/>
          </p:cNvSpPr>
          <p:nvPr>
            <p:ph type="ftr"/>
          </p:nvPr>
        </p:nvSpPr>
        <p:spPr>
          <a:xfrm>
            <a:off x="0" y="10157400"/>
            <a:ext cx="3280680" cy="534240"/>
          </a:xfrm>
          <a:prstGeom prst="rect">
            <a:avLst/>
          </a:prstGeom>
        </p:spPr>
        <p:txBody>
          <a:bodyPr lIns="0" rIns="0" tIns="0" bIns="0" anchor="b"/>
          <a:p>
            <a:r>
              <a:rPr b="0" lang="pt-BR" sz="1400" spc="-1" strike="noStrike">
                <a:solidFill>
                  <a:srgbClr val="000000"/>
                </a:solidFill>
                <a:uFill>
                  <a:solidFill>
                    <a:srgbClr val="ffffff"/>
                  </a:solidFill>
                </a:uFill>
                <a:latin typeface="Times New Roman"/>
              </a:rPr>
              <a:t>&lt;rodapé&gt;</a:t>
            </a:r>
            <a:endParaRPr b="0" lang="pt-BR" sz="1400" spc="-1" strike="noStrike">
              <a:solidFill>
                <a:srgbClr val="000000"/>
              </a:solidFill>
              <a:uFill>
                <a:solidFill>
                  <a:srgbClr val="ffffff"/>
                </a:solidFill>
              </a:uFill>
              <a:latin typeface="Times New Roman"/>
            </a:endParaRPr>
          </a:p>
        </p:txBody>
      </p:sp>
      <p:sp>
        <p:nvSpPr>
          <p:cNvPr id="121" name="PlaceHolder 5"/>
          <p:cNvSpPr>
            <a:spLocks noGrp="1"/>
          </p:cNvSpPr>
          <p:nvPr>
            <p:ph type="sldNum"/>
          </p:nvPr>
        </p:nvSpPr>
        <p:spPr>
          <a:xfrm>
            <a:off x="4278960" y="10157400"/>
            <a:ext cx="3280680" cy="534240"/>
          </a:xfrm>
          <a:prstGeom prst="rect">
            <a:avLst/>
          </a:prstGeom>
        </p:spPr>
        <p:txBody>
          <a:bodyPr lIns="0" rIns="0" tIns="0" bIns="0" anchor="b"/>
          <a:p>
            <a:pPr algn="r"/>
            <a:fld id="{0C224226-A374-486C-A7B8-750AE0833AB5}"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66"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98455C09-21B2-42EC-BBFD-645BDC9AE143}"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68"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FDA03497-CF0B-45FB-9DCD-2478FAD75E6B}"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70"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F2D87298-69A1-4861-9F24-2D4235A8FFFB}"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72"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7ACA45A8-4975-40D4-8EE3-14B8B543A1EE}"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74"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FAE70510-6992-4B10-9AE3-623AE1DA630E}"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76"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9F8995B1-11C9-4673-BE30-4B090533EE57}"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78"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3DC887B2-5DC4-4E2A-A517-81E33720B450}"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80"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A5BF2FD0-E967-422A-AE54-1490F53913AC}"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56"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326C994B-A384-41AF-B5B2-70D4787BB0D7}"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58"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A306E4C8-D58B-4524-B22C-1472ADBF2FDE}"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82"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AC5AB4A5-1862-4CF3-8CC9-AC41B4077B45}"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84"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1A5BC4C5-2141-492B-B725-9A2E9ADB6F41}"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86"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4604E466-C98C-43E0-B10A-31C56A854D3E}"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60"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D9F03B3F-894C-402E-8BFC-3DB00B275972}"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88"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2F51A628-82D1-42AC-860D-6D44FF866738}"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90"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EC72A463-F192-4669-9D87-0E9C9494F622}" type="slidenum">
              <a:rPr b="0" lang="pt-BR" sz="1400" spc="-1" strike="noStrike">
                <a:solidFill>
                  <a:srgbClr val="000000"/>
                </a:solidFill>
                <a:uFill>
                  <a:solidFill>
                    <a:srgbClr val="ffffff"/>
                  </a:solidFill>
                </a:uFill>
                <a:latin typeface="Arial"/>
                <a:ea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62"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A606C71F-D1FD-4C6A-8067-D7A030A69256}"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body"/>
          </p:nvPr>
        </p:nvSpPr>
        <p:spPr>
          <a:xfrm>
            <a:off x="709560" y="4861080"/>
            <a:ext cx="5679720" cy="4605120"/>
          </a:xfrm>
          <a:prstGeom prst="rect">
            <a:avLst/>
          </a:prstGeom>
        </p:spPr>
        <p:txBody>
          <a:bodyPr tIns="91440" bIns="91440"/>
          <a:p>
            <a:endParaRPr b="0" lang="pt-BR" sz="2000" spc="-1" strike="noStrike">
              <a:solidFill>
                <a:srgbClr val="000000"/>
              </a:solidFill>
              <a:uFill>
                <a:solidFill>
                  <a:srgbClr val="ffffff"/>
                </a:solidFill>
              </a:uFill>
              <a:latin typeface="Arial"/>
            </a:endParaRPr>
          </a:p>
        </p:txBody>
      </p:sp>
      <p:sp>
        <p:nvSpPr>
          <p:cNvPr id="464" name="TextShape 2"/>
          <p:cNvSpPr txBox="1"/>
          <p:nvPr/>
        </p:nvSpPr>
        <p:spPr>
          <a:xfrm>
            <a:off x="4021200" y="9720360"/>
            <a:ext cx="3076200" cy="512280"/>
          </a:xfrm>
          <a:prstGeom prst="rect">
            <a:avLst/>
          </a:prstGeom>
          <a:noFill/>
          <a:ln>
            <a:noFill/>
          </a:ln>
        </p:spPr>
        <p:txBody>
          <a:bodyPr lIns="94320" rIns="94320" tIns="47160" bIns="47160" anchor="b"/>
          <a:p>
            <a:pPr>
              <a:lnSpc>
                <a:spcPct val="100000"/>
              </a:lnSpc>
            </a:pPr>
            <a:fld id="{A68F9F21-1691-4EFC-A034-51DD0E1DF6D3}"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pic>
        <p:nvPicPr>
          <p:cNvPr id="37" name="" descr=""/>
          <p:cNvPicPr/>
          <p:nvPr/>
        </p:nvPicPr>
        <p:blipFill>
          <a:blip r:embed="rId2"/>
          <a:stretch/>
        </p:blipFill>
        <p:spPr>
          <a:xfrm>
            <a:off x="3602880" y="1604520"/>
            <a:ext cx="4984920" cy="3977280"/>
          </a:xfrm>
          <a:prstGeom prst="rect">
            <a:avLst/>
          </a:prstGeom>
          <a:ln>
            <a:noFill/>
          </a:ln>
        </p:spPr>
      </p:pic>
      <p:pic>
        <p:nvPicPr>
          <p:cNvPr id="38" name="" descr=""/>
          <p:cNvPicPr/>
          <p:nvPr/>
        </p:nvPicPr>
        <p:blipFill>
          <a:blip r:embed="rId3"/>
          <a:stretch/>
        </p:blipFill>
        <p:spPr>
          <a:xfrm>
            <a:off x="3602880" y="1604520"/>
            <a:ext cx="498492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45"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47"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49"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50" name="PlaceHolder 3"/>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54"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55" name="PlaceHolder 3"/>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56" name="PlaceHolder 4"/>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60"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63"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64" name="PlaceHolder 4"/>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66" name="PlaceHolder 2"/>
          <p:cNvSpPr>
            <a:spLocks noGrp="1"/>
          </p:cNvSpPr>
          <p:nvPr>
            <p:ph type="body"/>
          </p:nvPr>
        </p:nvSpPr>
        <p:spPr>
          <a:xfrm>
            <a:off x="609480" y="160452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67" name="PlaceHolder 3"/>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69"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70"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71"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72" name="PlaceHolder 5"/>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74"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75" name="PlaceHolder 3"/>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pic>
        <p:nvPicPr>
          <p:cNvPr id="76" name="" descr=""/>
          <p:cNvPicPr/>
          <p:nvPr/>
        </p:nvPicPr>
        <p:blipFill>
          <a:blip r:embed="rId2"/>
          <a:stretch/>
        </p:blipFill>
        <p:spPr>
          <a:xfrm>
            <a:off x="3602880" y="1604520"/>
            <a:ext cx="4984920" cy="3977280"/>
          </a:xfrm>
          <a:prstGeom prst="rect">
            <a:avLst/>
          </a:prstGeom>
          <a:ln>
            <a:noFill/>
          </a:ln>
        </p:spPr>
      </p:pic>
      <p:pic>
        <p:nvPicPr>
          <p:cNvPr id="77" name="" descr=""/>
          <p:cNvPicPr/>
          <p:nvPr/>
        </p:nvPicPr>
        <p:blipFill>
          <a:blip r:embed="rId3"/>
          <a:stretch/>
        </p:blipFill>
        <p:spPr>
          <a:xfrm>
            <a:off x="3602880" y="1604520"/>
            <a:ext cx="498492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84"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86"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88"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93"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94" name="PlaceHolder 3"/>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95" name="PlaceHolder 4"/>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97"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98"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99"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01"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03" name="PlaceHolder 4"/>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05" name="PlaceHolder 2"/>
          <p:cNvSpPr>
            <a:spLocks noGrp="1"/>
          </p:cNvSpPr>
          <p:nvPr>
            <p:ph type="body"/>
          </p:nvPr>
        </p:nvSpPr>
        <p:spPr>
          <a:xfrm>
            <a:off x="609480" y="160452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06" name="PlaceHolder 3"/>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10"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11" name="PlaceHolder 5"/>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13" name="PlaceHolder 2"/>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14" name="PlaceHolder 3"/>
          <p:cNvSpPr>
            <a:spLocks noGrp="1"/>
          </p:cNvSpPr>
          <p:nvPr>
            <p:ph type="body"/>
          </p:nvPr>
        </p:nvSpPr>
        <p:spPr>
          <a:xfrm>
            <a:off x="609480" y="1604520"/>
            <a:ext cx="1097244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pic>
        <p:nvPicPr>
          <p:cNvPr id="115" name="" descr=""/>
          <p:cNvPicPr/>
          <p:nvPr/>
        </p:nvPicPr>
        <p:blipFill>
          <a:blip r:embed="rId2"/>
          <a:stretch/>
        </p:blipFill>
        <p:spPr>
          <a:xfrm>
            <a:off x="3602880" y="1604520"/>
            <a:ext cx="4984920" cy="3977280"/>
          </a:xfrm>
          <a:prstGeom prst="rect">
            <a:avLst/>
          </a:prstGeom>
          <a:ln>
            <a:noFill/>
          </a:ln>
        </p:spPr>
      </p:pic>
      <p:pic>
        <p:nvPicPr>
          <p:cNvPr id="116" name="" descr=""/>
          <p:cNvPicPr/>
          <p:nvPr/>
        </p:nvPicPr>
        <p:blipFill>
          <a:blip r:embed="rId3"/>
          <a:stretch/>
        </p:blipFill>
        <p:spPr>
          <a:xfrm>
            <a:off x="3602880" y="1604520"/>
            <a:ext cx="4984920" cy="397728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p:spPr>
        <p:txBody>
          <a:bodyPr lIns="0" rIns="0" tIns="0" bIns="0" anchor="ctr"/>
          <a:p>
            <a:endParaRPr b="0" lang="pt-BR" sz="1400" spc="-1" strike="noStrike">
              <a:solidFill>
                <a:srgbClr val="000000"/>
              </a:solidFill>
              <a:uFill>
                <a:solidFill>
                  <a:srgbClr val="ffffff"/>
                </a:solidFill>
              </a:uFill>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b="0" lang="pt-BR" sz="14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838080" y="6356520"/>
            <a:ext cx="27428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1" name="PlaceHolder 2"/>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2" name="PlaceHolder 3"/>
          <p:cNvSpPr>
            <a:spLocks noGrp="1"/>
          </p:cNvSpPr>
          <p:nvPr>
            <p:ph type="sldNum"/>
          </p:nvPr>
        </p:nvSpPr>
        <p:spPr>
          <a:xfrm>
            <a:off x="8610480" y="6356520"/>
            <a:ext cx="2742840" cy="364680"/>
          </a:xfrm>
          <a:prstGeom prst="rect">
            <a:avLst/>
          </a:prstGeom>
        </p:spPr>
        <p:txBody>
          <a:bodyPr anchor="ctr"/>
          <a:p>
            <a:pPr algn="r">
              <a:lnSpc>
                <a:spcPct val="100000"/>
              </a:lnSpc>
            </a:pPr>
            <a:fld id="{DE21D0E1-3629-443F-A799-C79A5CC21B10}"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3" name="PlaceHolder 4"/>
          <p:cNvSpPr>
            <a:spLocks noGrp="1"/>
          </p:cNvSpPr>
          <p:nvPr>
            <p:ph type="title"/>
          </p:nvPr>
        </p:nvSpPr>
        <p:spPr>
          <a:xfrm>
            <a:off x="609480" y="273600"/>
            <a:ext cx="10972440" cy="1144800"/>
          </a:xfrm>
          <a:prstGeom prst="rect">
            <a:avLst/>
          </a:prstGeom>
        </p:spPr>
        <p:txBody>
          <a:bodyPr lIns="0" rIns="0" tIns="0" bIns="0" anchor="ctr"/>
          <a:p>
            <a:r>
              <a:rPr b="0" lang="pt-BR" sz="1400" spc="-1" strike="noStrike">
                <a:solidFill>
                  <a:srgbClr val="000000"/>
                </a:solidFill>
                <a:uFill>
                  <a:solidFill>
                    <a:srgbClr val="ffffff"/>
                  </a:solidFill>
                </a:uFill>
                <a:latin typeface="Arial"/>
              </a:rPr>
              <a:t>Clique para editar o formato do texto do título</a:t>
            </a:r>
            <a:endParaRPr b="0" lang="pt-BR" sz="1400" spc="-1" strike="noStrike">
              <a:solidFill>
                <a:srgbClr val="000000"/>
              </a:solidFill>
              <a:uFill>
                <a:solidFill>
                  <a:srgbClr val="ffffff"/>
                </a:solidFill>
              </a:uFill>
              <a:latin typeface="Arial"/>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pt-BR" sz="1400" spc="-1" strike="noStrike">
                <a:solidFill>
                  <a:srgbClr val="000000"/>
                </a:solidFill>
                <a:uFill>
                  <a:solidFill>
                    <a:srgbClr val="ffffff"/>
                  </a:solidFill>
                </a:uFill>
                <a:latin typeface="Arial"/>
              </a:rPr>
              <a:t>Clique para editar o formato do texto da estrutura de tópicos</a:t>
            </a:r>
            <a:endParaRPr b="0" lang="pt-BR"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pt-BR" sz="1400" spc="-1" strike="noStrike">
                <a:solidFill>
                  <a:srgbClr val="000000"/>
                </a:solidFill>
                <a:uFill>
                  <a:solidFill>
                    <a:srgbClr val="ffffff"/>
                  </a:solidFill>
                </a:uFill>
                <a:latin typeface="Arial"/>
              </a:rPr>
              <a:t>2.º nível da estrutura de tópicos</a:t>
            </a:r>
            <a:endParaRPr b="0" lang="pt-BR"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pt-BR" sz="1400" spc="-1" strike="noStrike">
                <a:solidFill>
                  <a:srgbClr val="000000"/>
                </a:solidFill>
                <a:uFill>
                  <a:solidFill>
                    <a:srgbClr val="ffffff"/>
                  </a:solidFill>
                </a:uFill>
                <a:latin typeface="Arial"/>
              </a:rPr>
              <a:t>3.º nível da estrutura de tópicos</a:t>
            </a:r>
            <a:endParaRPr b="0" lang="pt-BR"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pt-BR" sz="1400" spc="-1" strike="noStrike">
                <a:solidFill>
                  <a:srgbClr val="000000"/>
                </a:solidFill>
                <a:uFill>
                  <a:solidFill>
                    <a:srgbClr val="ffffff"/>
                  </a:solidFill>
                </a:uFill>
                <a:latin typeface="Arial"/>
              </a:rPr>
              <a:t>4.º nível da estrutura de tópicos</a:t>
            </a:r>
            <a:endParaRPr b="0" lang="pt-BR"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5.º nível da estrutura de tópicos</a:t>
            </a:r>
            <a:endParaRPr b="0" lang="pt-BR"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6.º nível da estrutura de tópicos</a:t>
            </a:r>
            <a:endParaRPr b="0" lang="pt-BR"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7.º nível da estrutura de tópicos</a:t>
            </a:r>
            <a:endParaRPr b="0" lang="pt-BR"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p>
            <a:endParaRPr b="0" lang="pt-BR" sz="1400" spc="-1" strike="noStrike">
              <a:solidFill>
                <a:srgbClr val="000000"/>
              </a:solidFill>
              <a:uFill>
                <a:solidFill>
                  <a:srgbClr val="ffffff"/>
                </a:solidFill>
              </a:uFill>
              <a:latin typeface="Arial"/>
            </a:endParaRPr>
          </a:p>
        </p:txBody>
      </p:sp>
      <p:sp>
        <p:nvSpPr>
          <p:cNvPr id="40" name="PlaceHolder 2"/>
          <p:cNvSpPr>
            <a:spLocks noGrp="1"/>
          </p:cNvSpPr>
          <p:nvPr>
            <p:ph type="body"/>
          </p:nvPr>
        </p:nvSpPr>
        <p:spPr>
          <a:xfrm>
            <a:off x="838080" y="1825560"/>
            <a:ext cx="10515240" cy="4350960"/>
          </a:xfrm>
          <a:prstGeom prst="rect">
            <a:avLst/>
          </a:prstGeom>
        </p:spPr>
        <p:txBody>
          <a:bodyPr/>
          <a:p>
            <a:pPr marL="432000" indent="-324000">
              <a:buClr>
                <a:srgbClr val="000000"/>
              </a:buClr>
              <a:buSzPct val="45000"/>
              <a:buFont typeface="Wingdings" charset="2"/>
              <a:buChar char=""/>
            </a:pPr>
            <a:r>
              <a:rPr b="0" lang="pt-BR" sz="2800" spc="-1" strike="noStrike">
                <a:solidFill>
                  <a:srgbClr val="000000"/>
                </a:solidFill>
                <a:uFill>
                  <a:solidFill>
                    <a:srgbClr val="ffffff"/>
                  </a:solidFill>
                </a:uFill>
                <a:latin typeface="Arial"/>
              </a:rPr>
              <a:t>Clique para editar o formato do texto da estrutura de tópicos</a:t>
            </a:r>
            <a:endParaRPr b="0" lang="pt-BR" sz="28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pt-BR" sz="2800" spc="-1" strike="noStrike">
                <a:solidFill>
                  <a:srgbClr val="000000"/>
                </a:solidFill>
                <a:uFill>
                  <a:solidFill>
                    <a:srgbClr val="ffffff"/>
                  </a:solidFill>
                </a:uFill>
                <a:latin typeface="Arial"/>
              </a:rPr>
              <a:t>2.º nível da estrutura de tópicos</a:t>
            </a:r>
            <a:endParaRPr b="0" lang="pt-BR"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pt-BR" sz="2800" spc="-1" strike="noStrike">
                <a:solidFill>
                  <a:srgbClr val="000000"/>
                </a:solidFill>
                <a:uFill>
                  <a:solidFill>
                    <a:srgbClr val="ffffff"/>
                  </a:solidFill>
                </a:uFill>
                <a:latin typeface="Arial"/>
              </a:rPr>
              <a:t>3.º nível da estrutura de tópicos</a:t>
            </a:r>
            <a:endParaRPr b="0" lang="pt-BR" sz="28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pt-BR" sz="2800" spc="-1" strike="noStrike">
                <a:solidFill>
                  <a:srgbClr val="000000"/>
                </a:solidFill>
                <a:uFill>
                  <a:solidFill>
                    <a:srgbClr val="ffffff"/>
                  </a:solidFill>
                </a:uFill>
                <a:latin typeface="Arial"/>
              </a:rPr>
              <a:t>4.º nível da estrutura de tópicos</a:t>
            </a:r>
            <a:endParaRPr b="0" lang="pt-BR" sz="28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pt-BR" sz="2800" spc="-1" strike="noStrike">
                <a:solidFill>
                  <a:srgbClr val="000000"/>
                </a:solidFill>
                <a:uFill>
                  <a:solidFill>
                    <a:srgbClr val="ffffff"/>
                  </a:solidFill>
                </a:uFill>
                <a:latin typeface="Arial"/>
              </a:rPr>
              <a:t>5.º nível da estrutura de tópicos</a:t>
            </a:r>
            <a:endParaRPr b="0" lang="pt-BR" sz="28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pt-BR" sz="2800" spc="-1" strike="noStrike">
                <a:solidFill>
                  <a:srgbClr val="000000"/>
                </a:solidFill>
                <a:uFill>
                  <a:solidFill>
                    <a:srgbClr val="ffffff"/>
                  </a:solidFill>
                </a:uFill>
                <a:latin typeface="Arial"/>
              </a:rPr>
              <a:t>6.º nível da estrutura de tópicos</a:t>
            </a:r>
            <a:endParaRPr b="0" lang="pt-BR" sz="28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pt-BR" sz="2800" spc="-1" strike="noStrike">
                <a:solidFill>
                  <a:srgbClr val="000000"/>
                </a:solidFill>
                <a:uFill>
                  <a:solidFill>
                    <a:srgbClr val="ffffff"/>
                  </a:solidFill>
                </a:uFill>
                <a:latin typeface="Arial"/>
              </a:rPr>
              <a:t>7.º nível da estrutura de tópicos</a:t>
            </a:r>
            <a:endParaRPr b="0" lang="pt-BR" sz="2800" spc="-1" strike="noStrike">
              <a:solidFill>
                <a:srgbClr val="000000"/>
              </a:solidFill>
              <a:uFill>
                <a:solidFill>
                  <a:srgbClr val="ffffff"/>
                </a:solidFill>
              </a:uFill>
              <a:latin typeface="Arial"/>
            </a:endParaRPr>
          </a:p>
        </p:txBody>
      </p:sp>
      <p:sp>
        <p:nvSpPr>
          <p:cNvPr id="41" name="PlaceHolder 3"/>
          <p:cNvSpPr>
            <a:spLocks noGrp="1"/>
          </p:cNvSpPr>
          <p:nvPr>
            <p:ph type="dt"/>
          </p:nvPr>
        </p:nvSpPr>
        <p:spPr>
          <a:xfrm>
            <a:off x="838080" y="6356520"/>
            <a:ext cx="27428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8610480" y="6356520"/>
            <a:ext cx="2742840" cy="364680"/>
          </a:xfrm>
          <a:prstGeom prst="rect">
            <a:avLst/>
          </a:prstGeom>
        </p:spPr>
        <p:txBody>
          <a:bodyPr anchor="ctr"/>
          <a:p>
            <a:pPr algn="r">
              <a:lnSpc>
                <a:spcPct val="100000"/>
              </a:lnSpc>
            </a:pPr>
            <a:fld id="{18D0235C-1045-4F20-9AB8-45DC678DB0A8}"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1523880" y="1122480"/>
            <a:ext cx="9143640" cy="2387160"/>
          </a:xfrm>
          <a:prstGeom prst="rect">
            <a:avLst/>
          </a:prstGeom>
        </p:spPr>
        <p:txBody>
          <a:bodyPr anchor="b"/>
          <a:p>
            <a:endParaRPr b="0" lang="pt-BR" sz="1400" spc="-1" strike="noStrike">
              <a:solidFill>
                <a:srgbClr val="000000"/>
              </a:solidFill>
              <a:uFill>
                <a:solidFill>
                  <a:srgbClr val="ffffff"/>
                </a:solidFill>
              </a:uFill>
              <a:latin typeface="Arial"/>
            </a:endParaRPr>
          </a:p>
        </p:txBody>
      </p:sp>
      <p:sp>
        <p:nvSpPr>
          <p:cNvPr id="79" name="PlaceHolder 2"/>
          <p:cNvSpPr>
            <a:spLocks noGrp="1"/>
          </p:cNvSpPr>
          <p:nvPr>
            <p:ph type="dt"/>
          </p:nvPr>
        </p:nvSpPr>
        <p:spPr>
          <a:xfrm>
            <a:off x="838080" y="6356520"/>
            <a:ext cx="27428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80" name="PlaceHolder 3"/>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81" name="PlaceHolder 4"/>
          <p:cNvSpPr>
            <a:spLocks noGrp="1"/>
          </p:cNvSpPr>
          <p:nvPr>
            <p:ph type="sldNum"/>
          </p:nvPr>
        </p:nvSpPr>
        <p:spPr>
          <a:xfrm>
            <a:off x="8610480" y="6356520"/>
            <a:ext cx="2742840" cy="364680"/>
          </a:xfrm>
          <a:prstGeom prst="rect">
            <a:avLst/>
          </a:prstGeom>
        </p:spPr>
        <p:txBody>
          <a:bodyPr anchor="ctr"/>
          <a:p>
            <a:pPr algn="r">
              <a:lnSpc>
                <a:spcPct val="100000"/>
              </a:lnSpc>
            </a:pPr>
            <a:fld id="{9C087C5E-FF48-47CF-9D0E-34643AC84937}"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82"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pt-BR" sz="1400" spc="-1" strike="noStrike">
                <a:solidFill>
                  <a:srgbClr val="000000"/>
                </a:solidFill>
                <a:uFill>
                  <a:solidFill>
                    <a:srgbClr val="ffffff"/>
                  </a:solidFill>
                </a:uFill>
                <a:latin typeface="Arial"/>
              </a:rPr>
              <a:t>Clique para editar o formato do texto da estrutura de tópicos</a:t>
            </a:r>
            <a:endParaRPr b="0" lang="pt-BR"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pt-BR" sz="1400" spc="-1" strike="noStrike">
                <a:solidFill>
                  <a:srgbClr val="000000"/>
                </a:solidFill>
                <a:uFill>
                  <a:solidFill>
                    <a:srgbClr val="ffffff"/>
                  </a:solidFill>
                </a:uFill>
                <a:latin typeface="Arial"/>
              </a:rPr>
              <a:t>2.º nível da estrutura de tópicos</a:t>
            </a:r>
            <a:endParaRPr b="0" lang="pt-BR"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pt-BR" sz="1400" spc="-1" strike="noStrike">
                <a:solidFill>
                  <a:srgbClr val="000000"/>
                </a:solidFill>
                <a:uFill>
                  <a:solidFill>
                    <a:srgbClr val="ffffff"/>
                  </a:solidFill>
                </a:uFill>
                <a:latin typeface="Arial"/>
              </a:rPr>
              <a:t>3.º nível da estrutura de tópicos</a:t>
            </a:r>
            <a:endParaRPr b="0" lang="pt-BR"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pt-BR" sz="1400" spc="-1" strike="noStrike">
                <a:solidFill>
                  <a:srgbClr val="000000"/>
                </a:solidFill>
                <a:uFill>
                  <a:solidFill>
                    <a:srgbClr val="ffffff"/>
                  </a:solidFill>
                </a:uFill>
                <a:latin typeface="Arial"/>
              </a:rPr>
              <a:t>4.º nível da estrutura de tópicos</a:t>
            </a:r>
            <a:endParaRPr b="0" lang="pt-BR"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5.º nível da estrutura de tópicos</a:t>
            </a:r>
            <a:endParaRPr b="0" lang="pt-BR"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6.º nível da estrutura de tópicos</a:t>
            </a:r>
            <a:endParaRPr b="0" lang="pt-BR"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pt-BR" sz="2000" spc="-1" strike="noStrike">
                <a:solidFill>
                  <a:srgbClr val="000000"/>
                </a:solidFill>
                <a:uFill>
                  <a:solidFill>
                    <a:srgbClr val="ffffff"/>
                  </a:solidFill>
                </a:uFill>
                <a:latin typeface="Arial"/>
              </a:rPr>
              <a:t>7.º nível da estrutura de tópicos</a:t>
            </a:r>
            <a:endParaRPr b="0" lang="pt-BR"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hyperlink" Target="mailto:paulacarina@ufpr.br" TargetMode="External"/><Relationship Id="rId3" Type="http://schemas.openxmlformats.org/officeDocument/2006/relationships/hyperlink" Target="mailto:aulacarina@ufpr.br" TargetMode="External"/><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13.jpeg"/><Relationship Id="rId10"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hyperlink" Target="https://sucupira.capes.gov.br/sucupira/public/index.jsf" TargetMode="External"/><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hyperlink" Target="https://revistas.ufpr.br/direito/article/view/1793/1490" TargetMode="External"/><Relationship Id="rId2" Type="http://schemas.openxmlformats.org/officeDocument/2006/relationships/hyperlink" Target="http://dx.doi.org/10.5380/rfdufpr.v36i0" TargetMode="External"/><Relationship Id="rId3" Type="http://schemas.openxmlformats.org/officeDocument/2006/relationships/image" Target="../media/image25.pn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jpe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8.gif"/><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slideLayout" Target="../slideLayouts/slideLayout13.xml"/><Relationship Id="rId6"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40.gif"/><Relationship Id="rId2" Type="http://schemas.openxmlformats.org/officeDocument/2006/relationships/slideLayout" Target="../slideLayouts/slideLayout13.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jpeg"/><Relationship Id="rId6" Type="http://schemas.openxmlformats.org/officeDocument/2006/relationships/image" Target="../media/image52.gif"/><Relationship Id="rId7" Type="http://schemas.openxmlformats.org/officeDocument/2006/relationships/image" Target="../media/image53.jpeg"/><Relationship Id="rId8" Type="http://schemas.openxmlformats.org/officeDocument/2006/relationships/image" Target="../media/image54.png"/><Relationship Id="rId9" Type="http://schemas.openxmlformats.org/officeDocument/2006/relationships/image" Target="../media/image55.jpeg"/><Relationship Id="rId10" Type="http://schemas.openxmlformats.org/officeDocument/2006/relationships/image" Target="../media/image56.jpe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3.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gif"/><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png"/><Relationship Id="rId7" Type="http://schemas.openxmlformats.org/officeDocument/2006/relationships/image" Target="../media/image72.gif"/><Relationship Id="rId8" Type="http://schemas.openxmlformats.org/officeDocument/2006/relationships/image" Target="../media/image73.png"/><Relationship Id="rId9" Type="http://schemas.openxmlformats.org/officeDocument/2006/relationships/image" Target="../media/image74.jpeg"/><Relationship Id="rId10" Type="http://schemas.openxmlformats.org/officeDocument/2006/relationships/hyperlink" Target="http://www.peri&#243;dicos.capes.gov.br/" TargetMode="External"/><Relationship Id="rId11" Type="http://schemas.openxmlformats.org/officeDocument/2006/relationships/image" Target="../media/image75.png"/><Relationship Id="rId1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hyperlink" Target="http://www.intranet.ufpr.br/" TargetMode="External"/><Relationship Id="rId2" Type="http://schemas.openxmlformats.org/officeDocument/2006/relationships/hyperlink" Target="http://www.portal.ufpr.br/" TargetMode="External"/><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hyperlink" Target="http://www.intranet.ufpr.br/" TargetMode="External"/><Relationship Id="rId2" Type="http://schemas.openxmlformats.org/officeDocument/2006/relationships/hyperlink" Target="http://www.portal.ufpr.br/" TargetMode="External"/><Relationship Id="rId3" Type="http://schemas.openxmlformats.org/officeDocument/2006/relationships/image" Target="../media/image80.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hyperlink" Target="https://www.capes.gov.br/images/documentos/Documentos_de_area_2017/42_cagr_docarea_2016.pdf" TargetMode="External"/><Relationship Id="rId2" Type="http://schemas.openxmlformats.org/officeDocument/2006/relationships/image" Target="../media/image18.png"/><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hyperlink" Target="https://connect.ebsco.com/s/article/Pesquisa-com-Operadores-Booleanos?language=en_US" TargetMode="External"/><Relationship Id="rId2" Type="http://schemas.openxmlformats.org/officeDocument/2006/relationships/image" Target="../media/image86.png"/><Relationship Id="rId3"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gif"/><Relationship Id="rId3"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3.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hyperlink" Target="http://digitalscholar.org/" TargetMode="External"/><Relationship Id="rId2" Type="http://schemas.openxmlformats.org/officeDocument/2006/relationships/hyperlink" Target="http://digitalscholar.org/" TargetMode="External"/><Relationship Id="rId3" Type="http://schemas.openxmlformats.org/officeDocument/2006/relationships/hyperlink" Target="https://rrchnm.org/" TargetMode="External"/><Relationship Id="rId4" Type="http://schemas.openxmlformats.org/officeDocument/2006/relationships/hyperlink" Target="https://rrchnm.org/" TargetMode="External"/><Relationship Id="rId5" Type="http://schemas.openxmlformats.org/officeDocument/2006/relationships/hyperlink" Target="https://rrchnm.org/" TargetMode="External"/><Relationship Id="rId6" Type="http://schemas.openxmlformats.org/officeDocument/2006/relationships/hyperlink" Target="https://rrchnm.org/" TargetMode="External"/><Relationship Id="rId7" Type="http://schemas.openxmlformats.org/officeDocument/2006/relationships/hyperlink" Target="https://rrchnm.org/" TargetMode="External"/><Relationship Id="rId8" Type="http://schemas.openxmlformats.org/officeDocument/2006/relationships/hyperlink" Target="https://rrchnm.org/" TargetMode="External"/><Relationship Id="rId9" Type="http://schemas.openxmlformats.org/officeDocument/2006/relationships/hyperlink" Target="https://rrchnm.org/" TargetMode="External"/><Relationship Id="rId10" Type="http://schemas.openxmlformats.org/officeDocument/2006/relationships/hyperlink" Target="https://mellon.org/" TargetMode="External"/><Relationship Id="rId11" Type="http://schemas.openxmlformats.org/officeDocument/2006/relationships/hyperlink" Target="https://mellon.org/" TargetMode="External"/><Relationship Id="rId12" Type="http://schemas.openxmlformats.org/officeDocument/2006/relationships/hyperlink" Target="https://mellon.org/" TargetMode="External"/><Relationship Id="rId13" Type="http://schemas.openxmlformats.org/officeDocument/2006/relationships/hyperlink" Target="https://www.imls.gov/" TargetMode="External"/><Relationship Id="rId14" Type="http://schemas.openxmlformats.org/officeDocument/2006/relationships/hyperlink" Target="https://www.imls.gov/" TargetMode="External"/><Relationship Id="rId15" Type="http://schemas.openxmlformats.org/officeDocument/2006/relationships/hyperlink" Target="https://www.imls.gov/" TargetMode="External"/><Relationship Id="rId16" Type="http://schemas.openxmlformats.org/officeDocument/2006/relationships/hyperlink" Target="https://www.imls.gov/" TargetMode="External"/><Relationship Id="rId17" Type="http://schemas.openxmlformats.org/officeDocument/2006/relationships/hyperlink" Target="https://www.imls.gov/" TargetMode="External"/><Relationship Id="rId18" Type="http://schemas.openxmlformats.org/officeDocument/2006/relationships/hyperlink" Target="https://www.imls.gov/" TargetMode="External"/><Relationship Id="rId19" Type="http://schemas.openxmlformats.org/officeDocument/2006/relationships/hyperlink" Target="https://www.imls.gov/" TargetMode="External"/><Relationship Id="rId20" Type="http://schemas.openxmlformats.org/officeDocument/2006/relationships/hyperlink" Target="https://www.imls.gov/" TargetMode="External"/><Relationship Id="rId21" Type="http://schemas.openxmlformats.org/officeDocument/2006/relationships/hyperlink" Target="https://sloan.org/" TargetMode="External"/><Relationship Id="rId22" Type="http://schemas.openxmlformats.org/officeDocument/2006/relationships/hyperlink" Target="https://sloan.org/" TargetMode="External"/><Relationship Id="rId23" Type="http://schemas.openxmlformats.org/officeDocument/2006/relationships/hyperlink" Target="https://sloan.org/" TargetMode="External"/><Relationship Id="rId24" Type="http://schemas.openxmlformats.org/officeDocument/2006/relationships/image" Target="../media/image94.png"/><Relationship Id="rId25" Type="http://schemas.openxmlformats.org/officeDocument/2006/relationships/image" Target="../media/image95.png"/><Relationship Id="rId26" Type="http://schemas.openxmlformats.org/officeDocument/2006/relationships/image" Target="../media/image96.png"/><Relationship Id="rId27" Type="http://schemas.openxmlformats.org/officeDocument/2006/relationships/image" Target="../media/image97.png"/><Relationship Id="rId28" Type="http://schemas.openxmlformats.org/officeDocument/2006/relationships/image" Target="../media/image98.png"/><Relationship Id="rId29" Type="http://schemas.openxmlformats.org/officeDocument/2006/relationships/image" Target="../media/image99.png"/><Relationship Id="rId30" Type="http://schemas.openxmlformats.org/officeDocument/2006/relationships/slideLayout" Target="../slideLayouts/slideLayout13.xml"/><Relationship Id="rId31"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hyperlink" Target="https://acervodigital.ufpr.br/handle/1884/60472" TargetMode="External"/><Relationship Id="rId2" Type="http://schemas.openxmlformats.org/officeDocument/2006/relationships/hyperlink" Target="https://acervodigital.ufpr.br/handle/1884/60472" TargetMode="External"/><Relationship Id="rId3" Type="http://schemas.openxmlformats.org/officeDocument/2006/relationships/hyperlink" Target="https://acervodigital.ufpr.br/handle/1884/60472" TargetMode="External"/><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slideLayout" Target="../slideLayouts/slideLayout13.xml"/><Relationship Id="rId10"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slideLayout" Target="../slideLayouts/slideLayout13.xml"/><Relationship Id="rId4"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13.xml"/><Relationship Id="rId4"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hyperlink" Target="http://dspace.c3sl.ufpr.br/dspace/bitstream/handle/1884/25877/EBETTONI_Dissertacao.pdf?sequence=1" TargetMode="External"/><Relationship Id="rId2" Type="http://schemas.openxmlformats.org/officeDocument/2006/relationships/hyperlink" Target="https://www.capes.gov.br/images/documentos/Documentos_de_area_2017/42_cagr_docarea_2016.pdf" TargetMode="External"/><Relationship Id="rId3"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hyperlink" Target="http://www.zotero.org/" TargetMode="External"/><Relationship Id="rId2" Type="http://schemas.openxmlformats.org/officeDocument/2006/relationships/hyperlink" Target="http://www.mendeley.com/" TargetMode="External"/><Relationship Id="rId3" Type="http://schemas.openxmlformats.org/officeDocument/2006/relationships/hyperlink" Target="http://200.145.6.238/handle/11449/123338" TargetMode="External"/><Relationship Id="rId4"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hyperlink" Target="http://citeseerx.ist.psu.edu/viewdoc/download?doi=10.1.1.97.5311&amp;rep=rep1&amp;type=pdf" TargetMode="External"/><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hyperlink" Target="http://www.scielo.br/scielo.php?script=sci_arttext&amp;pid=S1413-99362011000400003&amp;lang=pt" TargetMode="External"/><Relationship Id="rId2" Type="http://schemas.openxmlformats.org/officeDocument/2006/relationships/hyperlink" Target="http://www.eca.usp.br/departam/cbd/lina/recurso2/bases.htm" TargetMode="External"/><Relationship Id="rId3" Type="http://schemas.openxmlformats.org/officeDocument/2006/relationships/hyperlink" Target="https://revistas.ufpr.br/index.php/rinc/pages/view/estatisticas" TargetMode="External"/><Relationship Id="rId4"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hyperlink" Target="mailto:referenciaag@ufpr.br" TargetMode="External"/><Relationship Id="rId2" Type="http://schemas.openxmlformats.org/officeDocument/2006/relationships/hyperlink" Target="https://www.facebook.com/bibliotecacienciasagrariasufpr/" TargetMode="External"/><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hyperlink" Target="mailto:paulacarina@ufpr.br" TargetMode="External"/><Relationship Id="rId3" Type="http://schemas.openxmlformats.org/officeDocument/2006/relationships/slideLayout" Target="../slideLayouts/slideLayout26.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Imagem 10" descr=""/>
          <p:cNvPicPr/>
          <p:nvPr/>
        </p:nvPicPr>
        <p:blipFill>
          <a:blip r:embed="rId1"/>
          <a:stretch/>
        </p:blipFill>
        <p:spPr>
          <a:xfrm>
            <a:off x="0" y="-12600"/>
            <a:ext cx="12191760" cy="4638600"/>
          </a:xfrm>
          <a:prstGeom prst="rect">
            <a:avLst/>
          </a:prstGeom>
          <a:ln>
            <a:noFill/>
          </a:ln>
        </p:spPr>
      </p:pic>
      <p:sp>
        <p:nvSpPr>
          <p:cNvPr id="123" name="CustomShape 1"/>
          <p:cNvSpPr/>
          <p:nvPr/>
        </p:nvSpPr>
        <p:spPr>
          <a:xfrm>
            <a:off x="6980400" y="4822920"/>
            <a:ext cx="5204160" cy="1945080"/>
          </a:xfrm>
          <a:prstGeom prst="rect">
            <a:avLst/>
          </a:prstGeom>
          <a:noFill/>
          <a:ln>
            <a:noFill/>
          </a:ln>
        </p:spPr>
        <p:style>
          <a:lnRef idx="0"/>
          <a:fillRef idx="0"/>
          <a:effectRef idx="0"/>
          <a:fontRef idx="minor"/>
        </p:style>
        <p:txBody>
          <a:bodyPr/>
          <a:p>
            <a:pPr algn="r">
              <a:lnSpc>
                <a:spcPct val="80000"/>
              </a:lnSpc>
            </a:pPr>
            <a:r>
              <a:rPr b="1" lang="pt-BR" sz="2400" spc="-1" strike="noStrike">
                <a:solidFill>
                  <a:srgbClr val="002060"/>
                </a:solidFill>
                <a:uFill>
                  <a:solidFill>
                    <a:srgbClr val="ffffff"/>
                  </a:solidFill>
                </a:uFill>
                <a:latin typeface="Arial"/>
                <a:ea typeface="Arial"/>
              </a:rPr>
              <a:t>Paula Carina de Araújo</a:t>
            </a:r>
            <a:endParaRPr b="0" lang="pt-BR" sz="1800" spc="-1" strike="noStrike">
              <a:solidFill>
                <a:srgbClr val="000000"/>
              </a:solidFill>
              <a:uFill>
                <a:solidFill>
                  <a:srgbClr val="ffffff"/>
                </a:solidFill>
              </a:uFill>
              <a:latin typeface="Arial"/>
            </a:endParaRPr>
          </a:p>
          <a:p>
            <a:pPr algn="r">
              <a:lnSpc>
                <a:spcPct val="100000"/>
              </a:lnSpc>
            </a:pPr>
            <a:r>
              <a:rPr b="0" lang="pt-BR" sz="1400" spc="-1" strike="noStrike" u="sng">
                <a:solidFill>
                  <a:srgbClr val="0563c1"/>
                </a:solidFill>
                <a:uFill>
                  <a:solidFill>
                    <a:srgbClr val="ffffff"/>
                  </a:solidFill>
                </a:uFill>
                <a:latin typeface="Arial"/>
                <a:ea typeface="Arial"/>
                <a:hlinkClick r:id="rId2"/>
              </a:rPr>
              <a:t>p</a:t>
            </a:r>
            <a:r>
              <a:rPr b="0" lang="pt-BR" sz="1400" spc="-1" strike="noStrike" u="sng">
                <a:solidFill>
                  <a:srgbClr val="0563c1"/>
                </a:solidFill>
                <a:uFill>
                  <a:solidFill>
                    <a:srgbClr val="ffffff"/>
                  </a:solidFill>
                </a:uFill>
                <a:latin typeface="Arial"/>
                <a:ea typeface="Arial"/>
                <a:hlinkClick r:id="rId3"/>
              </a:rPr>
              <a:t>aulacarina@ufpr.br</a:t>
            </a:r>
            <a:r>
              <a:rPr b="0" lang="pt-BR" sz="1400" spc="-1" strike="noStrike">
                <a:solidFill>
                  <a:srgbClr val="002060"/>
                </a:solidFill>
                <a:uFill>
                  <a:solidFill>
                    <a:srgbClr val="ffffff"/>
                  </a:solidFill>
                </a:uFill>
                <a:latin typeface="Arial"/>
                <a:ea typeface="Arial"/>
              </a:rPr>
              <a:t> </a:t>
            </a:r>
            <a:endParaRPr b="0" lang="pt-BR" sz="1800" spc="-1" strike="noStrike">
              <a:solidFill>
                <a:srgbClr val="000000"/>
              </a:solidFill>
              <a:uFill>
                <a:solidFill>
                  <a:srgbClr val="ffffff"/>
                </a:solidFill>
              </a:uFill>
              <a:latin typeface="Arial"/>
            </a:endParaRPr>
          </a:p>
          <a:p>
            <a:pPr algn="r">
              <a:lnSpc>
                <a:spcPct val="100000"/>
              </a:lnSpc>
            </a:pPr>
            <a:r>
              <a:rPr b="0" lang="pt-BR" sz="1400" spc="-1" strike="noStrike">
                <a:solidFill>
                  <a:srgbClr val="002060"/>
                </a:solidFill>
                <a:uFill>
                  <a:solidFill>
                    <a:srgbClr val="ffffff"/>
                  </a:solidFill>
                </a:uFill>
                <a:latin typeface="Arial"/>
                <a:ea typeface="Arial"/>
              </a:rPr>
              <a:t>Setor de Referência e Informação</a:t>
            </a:r>
            <a:endParaRPr b="0" lang="pt-BR" sz="1800" spc="-1" strike="noStrike">
              <a:solidFill>
                <a:srgbClr val="000000"/>
              </a:solidFill>
              <a:uFill>
                <a:solidFill>
                  <a:srgbClr val="ffffff"/>
                </a:solidFill>
              </a:uFill>
              <a:latin typeface="Arial"/>
            </a:endParaRPr>
          </a:p>
          <a:p>
            <a:pPr algn="r">
              <a:lnSpc>
                <a:spcPct val="100000"/>
              </a:lnSpc>
            </a:pPr>
            <a:r>
              <a:rPr b="0" lang="pt-BR" sz="1400" spc="-1" strike="noStrike">
                <a:solidFill>
                  <a:srgbClr val="002060"/>
                </a:solidFill>
                <a:uFill>
                  <a:solidFill>
                    <a:srgbClr val="ffffff"/>
                  </a:solidFill>
                </a:uFill>
                <a:latin typeface="Arial"/>
                <a:ea typeface="Arial"/>
              </a:rPr>
              <a:t>Biblioteca de Ciências Agrárias (AG)</a:t>
            </a:r>
            <a:endParaRPr b="0" lang="pt-BR" sz="1800" spc="-1" strike="noStrike">
              <a:solidFill>
                <a:srgbClr val="000000"/>
              </a:solidFill>
              <a:uFill>
                <a:solidFill>
                  <a:srgbClr val="ffffff"/>
                </a:solidFill>
              </a:uFill>
              <a:latin typeface="Arial"/>
            </a:endParaRPr>
          </a:p>
          <a:p>
            <a:pPr algn="r">
              <a:lnSpc>
                <a:spcPct val="100000"/>
              </a:lnSpc>
            </a:pPr>
            <a:r>
              <a:rPr b="0" lang="pt-BR" sz="1400" spc="-1" strike="noStrike">
                <a:solidFill>
                  <a:srgbClr val="002060"/>
                </a:solidFill>
                <a:uFill>
                  <a:solidFill>
                    <a:srgbClr val="ffffff"/>
                  </a:solidFill>
                </a:uFill>
                <a:latin typeface="Arial"/>
                <a:ea typeface="Arial"/>
              </a:rPr>
              <a:t>Sistema de Bibliotecas (SiBi)</a:t>
            </a:r>
            <a:endParaRPr b="0" lang="pt-BR" sz="1800" spc="-1" strike="noStrike">
              <a:solidFill>
                <a:srgbClr val="000000"/>
              </a:solidFill>
              <a:uFill>
                <a:solidFill>
                  <a:srgbClr val="ffffff"/>
                </a:solidFill>
              </a:uFill>
              <a:latin typeface="Arial"/>
            </a:endParaRPr>
          </a:p>
          <a:p>
            <a:pPr algn="r">
              <a:lnSpc>
                <a:spcPct val="100000"/>
              </a:lnSpc>
            </a:pPr>
            <a:r>
              <a:rPr b="0" lang="pt-BR" sz="1400" spc="-1" strike="noStrike">
                <a:solidFill>
                  <a:srgbClr val="002060"/>
                </a:solidFill>
                <a:uFill>
                  <a:solidFill>
                    <a:srgbClr val="ffffff"/>
                  </a:solidFill>
                </a:uFill>
                <a:latin typeface="Arial"/>
                <a:ea typeface="Arial"/>
              </a:rPr>
              <a:t>Universidade Federal do Paraná (UFPR)</a:t>
            </a:r>
            <a:endParaRPr b="0" lang="pt-BR" sz="1800" spc="-1" strike="noStrike">
              <a:solidFill>
                <a:srgbClr val="000000"/>
              </a:solidFill>
              <a:uFill>
                <a:solidFill>
                  <a:srgbClr val="ffffff"/>
                </a:solidFill>
              </a:uFill>
              <a:latin typeface="Arial"/>
            </a:endParaRPr>
          </a:p>
          <a:p>
            <a:pPr algn="r">
              <a:lnSpc>
                <a:spcPct val="100000"/>
              </a:lnSpc>
            </a:pPr>
            <a:endParaRPr b="0" lang="pt-BR" sz="1800" spc="-1" strike="noStrike">
              <a:solidFill>
                <a:srgbClr val="000000"/>
              </a:solidFill>
              <a:uFill>
                <a:solidFill>
                  <a:srgbClr val="ffffff"/>
                </a:solidFill>
              </a:uFill>
              <a:latin typeface="Arial"/>
            </a:endParaRPr>
          </a:p>
          <a:p>
            <a:pPr algn="r">
              <a:lnSpc>
                <a:spcPct val="100000"/>
              </a:lnSpc>
            </a:pPr>
            <a:r>
              <a:rPr b="1" lang="pt-BR" sz="1400" spc="-1" strike="noStrike">
                <a:solidFill>
                  <a:srgbClr val="002060"/>
                </a:solidFill>
                <a:uFill>
                  <a:solidFill>
                    <a:srgbClr val="ffffff"/>
                  </a:solidFill>
                </a:uFill>
                <a:latin typeface="Arial"/>
                <a:ea typeface="Arial"/>
              </a:rPr>
              <a:t>Disciplina</a:t>
            </a:r>
            <a:r>
              <a:rPr b="0" lang="pt-BR" sz="1400" spc="-1" strike="noStrike">
                <a:solidFill>
                  <a:srgbClr val="002060"/>
                </a:solidFill>
                <a:uFill>
                  <a:solidFill>
                    <a:srgbClr val="ffffff"/>
                  </a:solidFill>
                </a:uFill>
                <a:latin typeface="Arial"/>
                <a:ea typeface="Arial"/>
              </a:rPr>
              <a:t>: Princípios e Métodos em Fitopatologia</a:t>
            </a:r>
            <a:endParaRPr b="0" lang="pt-BR" sz="1800" spc="-1" strike="noStrike">
              <a:solidFill>
                <a:srgbClr val="000000"/>
              </a:solidFill>
              <a:uFill>
                <a:solidFill>
                  <a:srgbClr val="ffffff"/>
                </a:solidFill>
              </a:uFill>
              <a:latin typeface="Arial"/>
            </a:endParaRPr>
          </a:p>
        </p:txBody>
      </p:sp>
      <p:sp>
        <p:nvSpPr>
          <p:cNvPr id="124" name="CustomShape 2"/>
          <p:cNvSpPr/>
          <p:nvPr/>
        </p:nvSpPr>
        <p:spPr>
          <a:xfrm>
            <a:off x="5005800" y="4091400"/>
            <a:ext cx="1159200" cy="1692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25" name="CustomShape 3"/>
          <p:cNvSpPr/>
          <p:nvPr/>
        </p:nvSpPr>
        <p:spPr>
          <a:xfrm>
            <a:off x="6740280" y="4025160"/>
            <a:ext cx="574560" cy="1692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26" name="CustomShape 4"/>
          <p:cNvSpPr/>
          <p:nvPr/>
        </p:nvSpPr>
        <p:spPr>
          <a:xfrm>
            <a:off x="6023880" y="4025160"/>
            <a:ext cx="320040" cy="2354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27" name="Imagem 11" descr=""/>
          <p:cNvPicPr/>
          <p:nvPr/>
        </p:nvPicPr>
        <p:blipFill>
          <a:blip r:embed="rId4"/>
          <a:stretch/>
        </p:blipFill>
        <p:spPr>
          <a:xfrm>
            <a:off x="229680" y="5413680"/>
            <a:ext cx="1148040" cy="768960"/>
          </a:xfrm>
          <a:prstGeom prst="rect">
            <a:avLst/>
          </a:prstGeom>
          <a:ln>
            <a:noFill/>
          </a:ln>
        </p:spPr>
      </p:pic>
      <p:pic>
        <p:nvPicPr>
          <p:cNvPr id="128" name="Imagem 13" descr=""/>
          <p:cNvPicPr/>
          <p:nvPr/>
        </p:nvPicPr>
        <p:blipFill>
          <a:blip r:embed="rId5"/>
          <a:stretch/>
        </p:blipFill>
        <p:spPr>
          <a:xfrm>
            <a:off x="1605960" y="5415120"/>
            <a:ext cx="1598760" cy="767880"/>
          </a:xfrm>
          <a:prstGeom prst="rect">
            <a:avLst/>
          </a:prstGeom>
          <a:ln>
            <a:noFill/>
          </a:ln>
        </p:spPr>
      </p:pic>
      <p:pic>
        <p:nvPicPr>
          <p:cNvPr id="129" name="Imagem 15" descr=""/>
          <p:cNvPicPr/>
          <p:nvPr/>
        </p:nvPicPr>
        <p:blipFill>
          <a:blip r:embed="rId6"/>
          <a:stretch/>
        </p:blipFill>
        <p:spPr>
          <a:xfrm>
            <a:off x="4212000" y="5387400"/>
            <a:ext cx="793080" cy="795600"/>
          </a:xfrm>
          <a:prstGeom prst="rect">
            <a:avLst/>
          </a:prstGeom>
          <a:ln>
            <a:noFill/>
          </a:ln>
        </p:spPr>
      </p:pic>
      <p:pic>
        <p:nvPicPr>
          <p:cNvPr id="130" name="Imagem 17" descr=""/>
          <p:cNvPicPr/>
          <p:nvPr/>
        </p:nvPicPr>
        <p:blipFill>
          <a:blip r:embed="rId7"/>
          <a:stretch/>
        </p:blipFill>
        <p:spPr>
          <a:xfrm>
            <a:off x="3432960" y="5220720"/>
            <a:ext cx="644760" cy="983880"/>
          </a:xfrm>
          <a:prstGeom prst="rect">
            <a:avLst/>
          </a:prstGeom>
          <a:ln>
            <a:noFill/>
          </a:ln>
        </p:spPr>
      </p:pic>
      <p:pic>
        <p:nvPicPr>
          <p:cNvPr id="131" name="Google Shape;414;p50" descr=""/>
          <p:cNvPicPr/>
          <p:nvPr/>
        </p:nvPicPr>
        <p:blipFill>
          <a:blip r:embed="rId8"/>
          <a:stretch/>
        </p:blipFill>
        <p:spPr>
          <a:xfrm>
            <a:off x="11085840" y="4232520"/>
            <a:ext cx="1105560" cy="386640"/>
          </a:xfrm>
          <a:prstGeom prst="rect">
            <a:avLst/>
          </a:prstGeom>
          <a:ln>
            <a:noFill/>
          </a:ln>
        </p:spPr>
      </p:pic>
      <p:pic>
        <p:nvPicPr>
          <p:cNvPr id="132" name="Imagem 3" descr=""/>
          <p:cNvPicPr/>
          <p:nvPr/>
        </p:nvPicPr>
        <p:blipFill>
          <a:blip r:embed="rId9"/>
          <a:stretch/>
        </p:blipFill>
        <p:spPr>
          <a:xfrm>
            <a:off x="5218560" y="5393160"/>
            <a:ext cx="946080" cy="78984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5" name="Table 1"/>
          <p:cNvGraphicFramePr/>
          <p:nvPr/>
        </p:nvGraphicFramePr>
        <p:xfrm>
          <a:off x="2188800" y="2115360"/>
          <a:ext cx="7529760" cy="1056240"/>
        </p:xfrm>
        <a:graphic>
          <a:graphicData uri="http://schemas.openxmlformats.org/drawingml/2006/table">
            <a:tbl>
              <a:tblPr/>
              <a:tblGrid>
                <a:gridCol w="1826640"/>
                <a:gridCol w="4993920"/>
                <a:gridCol w="709200"/>
              </a:tblGrid>
              <a:tr h="370800">
                <a:tc>
                  <a:txBody>
                    <a:bodyPr/>
                    <a:p>
                      <a:pPr algn="ctr">
                        <a:lnSpc>
                          <a:spcPct val="100000"/>
                        </a:lnSpc>
                      </a:pPr>
                      <a:r>
                        <a:rPr b="1" lang="pt-BR" sz="1800" spc="-1" strike="noStrike">
                          <a:solidFill>
                            <a:srgbClr val="e7e6e6"/>
                          </a:solidFill>
                          <a:uFill>
                            <a:solidFill>
                              <a:srgbClr val="ffffff"/>
                            </a:solidFill>
                          </a:uFill>
                          <a:latin typeface="Calibri"/>
                          <a:ea typeface="Arial"/>
                        </a:rPr>
                        <a:t>QUESITO</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800" spc="-1" strike="noStrike">
                          <a:solidFill>
                            <a:srgbClr val="e7e6e6"/>
                          </a:solidFill>
                          <a:uFill>
                            <a:solidFill>
                              <a:srgbClr val="ffffff"/>
                            </a:solidFill>
                          </a:uFill>
                          <a:latin typeface="Calibri"/>
                          <a:ea typeface="Arial"/>
                        </a:rPr>
                        <a:t>ITEM</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800" spc="-1" strike="noStrike">
                          <a:solidFill>
                            <a:srgbClr val="e7e6e6"/>
                          </a:solidFill>
                          <a:uFill>
                            <a:solidFill>
                              <a:srgbClr val="ffffff"/>
                            </a:solidFill>
                          </a:uFill>
                          <a:latin typeface="Calibri"/>
                          <a:ea typeface="Arial"/>
                        </a:rPr>
                        <a:t>PESO</a:t>
                      </a:r>
                      <a:endParaRPr b="0" lang="pt-BR" sz="1800" spc="-1" strike="noStrike">
                        <a:solidFill>
                          <a:srgbClr val="000000"/>
                        </a:solidFill>
                        <a:uFill>
                          <a:solidFill>
                            <a:srgbClr val="ffffff"/>
                          </a:solidFill>
                        </a:uFill>
                        <a:latin typeface="Arial"/>
                      </a:endParaRPr>
                    </a:p>
                  </a:txBody>
                  <a:tcPr marL="91440" marR="91440">
                    <a:solidFill>
                      <a:srgbClr val="385623"/>
                    </a:solidFill>
                  </a:tcPr>
                </a:tc>
              </a:tr>
              <a:tr h="558360">
                <a:tc rowSpan="3">
                  <a:txBody>
                    <a:bodyPr anchor="ctr"/>
                    <a:p>
                      <a:pPr algn="ctr">
                        <a:lnSpc>
                          <a:spcPct val="100000"/>
                        </a:lnSpc>
                      </a:pPr>
                      <a:r>
                        <a:rPr b="1" lang="pt-BR" sz="1800" spc="-1" strike="noStrike">
                          <a:solidFill>
                            <a:srgbClr val="000000"/>
                          </a:solidFill>
                          <a:uFill>
                            <a:solidFill>
                              <a:srgbClr val="ffffff"/>
                            </a:solidFill>
                          </a:uFill>
                          <a:latin typeface="Calibri"/>
                          <a:ea typeface="Arial"/>
                        </a:rPr>
                        <a:t>Inserção Social</a:t>
                      </a:r>
                      <a:endParaRPr b="0" lang="pt-BR" sz="1800" spc="-1" strike="noStrike">
                        <a:solidFill>
                          <a:srgbClr val="000000"/>
                        </a:solidFill>
                        <a:uFill>
                          <a:solidFill>
                            <a:srgbClr val="ffffff"/>
                          </a:solidFill>
                        </a:uFill>
                        <a:latin typeface="Arial"/>
                      </a:endParaRPr>
                    </a:p>
                    <a:p>
                      <a:pPr algn="ctr">
                        <a:lnSpc>
                          <a:spcPct val="100000"/>
                        </a:lnSpc>
                      </a:pPr>
                      <a:r>
                        <a:rPr b="1" lang="pt-BR" sz="1800" spc="-1" strike="noStrike">
                          <a:solidFill>
                            <a:srgbClr val="000000"/>
                          </a:solidFill>
                          <a:uFill>
                            <a:solidFill>
                              <a:srgbClr val="ffffff"/>
                            </a:solidFill>
                          </a:uFill>
                          <a:latin typeface="Calibri"/>
                          <a:ea typeface="Arial"/>
                        </a:rPr>
                        <a:t>10%</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Inserção e impacto regional e (ou) nacional do programa.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65%</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1395360">
                <a:tc vMerge="1">
                  <a:tcPr>
                    <a:solidFill>
                      <a:srgbClr val="729fcf"/>
                    </a:solidFill>
                  </a:tcPr>
                </a:tc>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Integração e cooperação com outros programas e centros de pesquisa e desenvolvimento profissional relacionados à área de conhecimento do programa, com vistas ao desenvolvimento da pesquisa e da pós-graduação.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20%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558360">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Visibilidade ou transparência dada pelo programa a sua atuação.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15%</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bl>
          </a:graphicData>
        </a:graphic>
      </p:graphicFrame>
      <p:sp>
        <p:nvSpPr>
          <p:cNvPr id="156" name="CustomShape 2"/>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O que é avaliado</a:t>
            </a:r>
            <a:endParaRPr b="0" lang="pt-BR" sz="1800" spc="-1" strike="noStrike">
              <a:solidFill>
                <a:srgbClr val="000000"/>
              </a:solidFill>
              <a:uFill>
                <a:solidFill>
                  <a:srgbClr val="ffffff"/>
                </a:solidFill>
              </a:uFill>
              <a:latin typeface="Arial"/>
            </a:endParaRPr>
          </a:p>
        </p:txBody>
      </p:sp>
      <p:sp>
        <p:nvSpPr>
          <p:cNvPr id="157" name="CustomShape 3"/>
          <p:cNvSpPr/>
          <p:nvPr/>
        </p:nvSpPr>
        <p:spPr>
          <a:xfrm>
            <a:off x="4011480" y="5100120"/>
            <a:ext cx="416880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Adaptado de Brasil (2016, p. 16-27)</a:t>
            </a:r>
            <a:endParaRPr b="0" lang="pt-BR" sz="1800" spc="-1" strike="noStrike">
              <a:solidFill>
                <a:srgbClr val="000000"/>
              </a:solidFill>
              <a:uFill>
                <a:solidFill>
                  <a:srgbClr val="ffffff"/>
                </a:solidFill>
              </a:uFill>
              <a:latin typeface="Arial"/>
            </a:endParaRPr>
          </a:p>
        </p:txBody>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2292840" y="615240"/>
            <a:ext cx="3252960" cy="3244680"/>
          </a:xfrm>
          <a:prstGeom prst="rect">
            <a:avLst/>
          </a:prstGeom>
          <a:solidFill>
            <a:schemeClr val="accent6">
              <a:lumMod val="50000"/>
            </a:schemeClr>
          </a:solidFill>
          <a:ln>
            <a:noFill/>
          </a:ln>
          <a:effectLst>
            <a:outerShdw algn="ctr" blurRad="57150" dir="5400000" dist="19050" rotWithShape="0">
              <a:srgbClr val="000000">
                <a:alpha val="63000"/>
              </a:srgbClr>
            </a:outerShdw>
          </a:effectLst>
        </p:spPr>
        <p:style>
          <a:lnRef idx="0"/>
          <a:fillRef idx="0"/>
          <a:effectRef idx="0"/>
          <a:fontRef idx="minor"/>
        </p:style>
      </p:sp>
      <p:sp>
        <p:nvSpPr>
          <p:cNvPr id="159" name="CustomShape 2"/>
          <p:cNvSpPr/>
          <p:nvPr/>
        </p:nvSpPr>
        <p:spPr>
          <a:xfrm>
            <a:off x="2292840" y="615240"/>
            <a:ext cx="3252960" cy="3244680"/>
          </a:xfrm>
          <a:prstGeom prst="rect">
            <a:avLst/>
          </a:prstGeom>
          <a:solidFill>
            <a:schemeClr val="accent6">
              <a:lumMod val="50000"/>
            </a:schemeClr>
          </a:solidFill>
          <a:ln>
            <a:noFill/>
          </a:ln>
        </p:spPr>
        <p:style>
          <a:lnRef idx="0"/>
          <a:fillRef idx="0"/>
          <a:effectRef idx="0"/>
          <a:fontRef idx="minor"/>
        </p:style>
        <p:txBody>
          <a:bodyPr lIns="182880" rIns="182880" tIns="182880" bIns="182880" anchor="ctr"/>
          <a:p>
            <a:pPr algn="ctr">
              <a:lnSpc>
                <a:spcPct val="90000"/>
              </a:lnSpc>
            </a:pPr>
            <a:r>
              <a:rPr b="1" lang="pt-BR" sz="3600" spc="-1" strike="noStrike">
                <a:solidFill>
                  <a:srgbClr val="f2f2f2"/>
                </a:solidFill>
                <a:uFill>
                  <a:solidFill>
                    <a:srgbClr val="ffffff"/>
                  </a:solidFill>
                </a:uFill>
                <a:latin typeface="Calibri"/>
                <a:ea typeface="Calibri"/>
              </a:rPr>
              <a:t>Corpo Discente, teses e dissertações</a:t>
            </a:r>
            <a:endParaRPr b="0" lang="pt-BR" sz="1800" spc="-1" strike="noStrike">
              <a:solidFill>
                <a:srgbClr val="000000"/>
              </a:solidFill>
              <a:uFill>
                <a:solidFill>
                  <a:srgbClr val="ffffff"/>
                </a:solidFill>
              </a:uFill>
              <a:latin typeface="Arial"/>
            </a:endParaRPr>
          </a:p>
          <a:p>
            <a:pPr algn="ctr">
              <a:lnSpc>
                <a:spcPct val="90000"/>
              </a:lnSpc>
            </a:pPr>
            <a:r>
              <a:rPr b="1" lang="pt-BR" sz="3600" spc="-1" strike="noStrike">
                <a:solidFill>
                  <a:srgbClr val="f2f2f2"/>
                </a:solidFill>
                <a:uFill>
                  <a:solidFill>
                    <a:srgbClr val="ffffff"/>
                  </a:solidFill>
                </a:uFill>
                <a:latin typeface="Calibri"/>
                <a:ea typeface="Calibri"/>
              </a:rPr>
              <a:t>30%</a:t>
            </a:r>
            <a:endParaRPr b="0" lang="pt-BR" sz="1800" spc="-1" strike="noStrike">
              <a:solidFill>
                <a:srgbClr val="000000"/>
              </a:solidFill>
              <a:uFill>
                <a:solidFill>
                  <a:srgbClr val="ffffff"/>
                </a:solidFill>
              </a:uFill>
              <a:latin typeface="Arial"/>
            </a:endParaRPr>
          </a:p>
        </p:txBody>
      </p:sp>
      <p:sp>
        <p:nvSpPr>
          <p:cNvPr id="160" name="CustomShape 3"/>
          <p:cNvSpPr/>
          <p:nvPr/>
        </p:nvSpPr>
        <p:spPr>
          <a:xfrm>
            <a:off x="5871600" y="615240"/>
            <a:ext cx="3252960" cy="3244680"/>
          </a:xfrm>
          <a:prstGeom prst="rect">
            <a:avLst/>
          </a:prstGeom>
          <a:solidFill>
            <a:schemeClr val="accent6">
              <a:lumMod val="50000"/>
            </a:schemeClr>
          </a:solidFill>
          <a:ln>
            <a:noFill/>
          </a:ln>
          <a:effectLst>
            <a:outerShdw algn="ctr" blurRad="57150" dir="5400000" dist="19050" rotWithShape="0">
              <a:srgbClr val="000000">
                <a:alpha val="63000"/>
              </a:srgbClr>
            </a:outerShdw>
          </a:effectLst>
        </p:spPr>
        <p:style>
          <a:lnRef idx="0"/>
          <a:fillRef idx="0"/>
          <a:effectRef idx="0"/>
          <a:fontRef idx="minor"/>
        </p:style>
      </p:sp>
      <p:sp>
        <p:nvSpPr>
          <p:cNvPr id="161" name="CustomShape 4"/>
          <p:cNvSpPr/>
          <p:nvPr/>
        </p:nvSpPr>
        <p:spPr>
          <a:xfrm>
            <a:off x="5871600" y="615240"/>
            <a:ext cx="3252960" cy="3244680"/>
          </a:xfrm>
          <a:prstGeom prst="rect">
            <a:avLst/>
          </a:prstGeom>
          <a:solidFill>
            <a:schemeClr val="accent6">
              <a:lumMod val="50000"/>
            </a:schemeClr>
          </a:solidFill>
          <a:ln>
            <a:noFill/>
          </a:ln>
        </p:spPr>
        <p:style>
          <a:lnRef idx="0"/>
          <a:fillRef idx="0"/>
          <a:effectRef idx="0"/>
          <a:fontRef idx="minor"/>
        </p:style>
        <p:txBody>
          <a:bodyPr lIns="182880" rIns="182880" tIns="182880" bIns="182880" anchor="ctr"/>
          <a:p>
            <a:pPr algn="ctr">
              <a:lnSpc>
                <a:spcPct val="90000"/>
              </a:lnSpc>
            </a:pPr>
            <a:r>
              <a:rPr b="1" lang="pt-BR" sz="3600" spc="-1" strike="noStrike">
                <a:solidFill>
                  <a:srgbClr val="f2f2f2"/>
                </a:solidFill>
                <a:uFill>
                  <a:solidFill>
                    <a:srgbClr val="ffffff"/>
                  </a:solidFill>
                </a:uFill>
                <a:latin typeface="Calibri"/>
                <a:ea typeface="Calibri"/>
              </a:rPr>
              <a:t>Produção intelectual</a:t>
            </a:r>
            <a:endParaRPr b="0" lang="pt-BR" sz="1800" spc="-1" strike="noStrike">
              <a:solidFill>
                <a:srgbClr val="000000"/>
              </a:solidFill>
              <a:uFill>
                <a:solidFill>
                  <a:srgbClr val="ffffff"/>
                </a:solidFill>
              </a:uFill>
              <a:latin typeface="Arial"/>
            </a:endParaRPr>
          </a:p>
          <a:p>
            <a:pPr algn="ctr">
              <a:lnSpc>
                <a:spcPct val="90000"/>
              </a:lnSpc>
            </a:pPr>
            <a:r>
              <a:rPr b="1" lang="pt-BR" sz="3600" spc="-1" strike="noStrike">
                <a:solidFill>
                  <a:srgbClr val="f2f2f2"/>
                </a:solidFill>
                <a:uFill>
                  <a:solidFill>
                    <a:srgbClr val="ffffff"/>
                  </a:solidFill>
                </a:uFill>
                <a:latin typeface="Calibri"/>
                <a:ea typeface="Calibri"/>
              </a:rPr>
              <a:t>40%</a:t>
            </a:r>
            <a:endParaRPr b="0" lang="pt-BR" sz="1800" spc="-1" strike="noStrike">
              <a:solidFill>
                <a:srgbClr val="000000"/>
              </a:solidFill>
              <a:uFill>
                <a:solidFill>
                  <a:srgbClr val="ffffff"/>
                </a:solidFill>
              </a:uFill>
              <a:latin typeface="Arial"/>
            </a:endParaRPr>
          </a:p>
        </p:txBody>
      </p:sp>
      <p:sp>
        <p:nvSpPr>
          <p:cNvPr id="162" name="CustomShape 5"/>
          <p:cNvSpPr/>
          <p:nvPr/>
        </p:nvSpPr>
        <p:spPr>
          <a:xfrm>
            <a:off x="3144960" y="4412520"/>
            <a:ext cx="4723920" cy="1569240"/>
          </a:xfrm>
          <a:prstGeom prst="rect">
            <a:avLst/>
          </a:prstGeom>
          <a:solidFill>
            <a:srgbClr val="f2f2f2"/>
          </a:solidFill>
          <a:ln w="57240">
            <a:solidFill>
              <a:srgbClr val="c00000"/>
            </a:solidFill>
            <a:round/>
          </a:ln>
        </p:spPr>
        <p:style>
          <a:lnRef idx="0"/>
          <a:fillRef idx="0"/>
          <a:effectRef idx="0"/>
          <a:fontRef idx="minor"/>
        </p:style>
        <p:txBody>
          <a:bodyPr/>
          <a:p>
            <a:pPr algn="ctr">
              <a:lnSpc>
                <a:spcPct val="100000"/>
              </a:lnSpc>
            </a:pPr>
            <a:r>
              <a:rPr b="1" lang="pt-BR" sz="3600" spc="-1" strike="noStrike">
                <a:solidFill>
                  <a:srgbClr val="c00000"/>
                </a:solidFill>
                <a:uFill>
                  <a:solidFill>
                    <a:srgbClr val="ffffff"/>
                  </a:solidFill>
                </a:uFill>
                <a:latin typeface="Calibri"/>
                <a:ea typeface="Calibri"/>
              </a:rPr>
              <a:t>70% </a:t>
            </a:r>
            <a:endParaRPr b="0" lang="pt-BR" sz="1800" spc="-1" strike="noStrike">
              <a:solidFill>
                <a:srgbClr val="000000"/>
              </a:solidFill>
              <a:uFill>
                <a:solidFill>
                  <a:srgbClr val="ffffff"/>
                </a:solidFill>
              </a:uFill>
              <a:latin typeface="Arial"/>
            </a:endParaRPr>
          </a:p>
          <a:p>
            <a:pPr algn="ctr">
              <a:lnSpc>
                <a:spcPct val="100000"/>
              </a:lnSpc>
            </a:pPr>
            <a:r>
              <a:rPr b="1" lang="pt-BR" sz="3600" spc="-1" strike="noStrike">
                <a:solidFill>
                  <a:srgbClr val="c00000"/>
                </a:solidFill>
                <a:uFill>
                  <a:solidFill>
                    <a:srgbClr val="ffffff"/>
                  </a:solidFill>
                </a:uFill>
                <a:latin typeface="Calibri"/>
                <a:ea typeface="Calibri"/>
              </a:rPr>
              <a:t>do peso da nota final</a:t>
            </a:r>
            <a:endParaRPr b="0" lang="pt-BR" sz="1800" spc="-1" strike="noStrike">
              <a:solidFill>
                <a:srgbClr val="000000"/>
              </a:solidFill>
              <a:uFill>
                <a:solidFill>
                  <a:srgbClr val="ffffff"/>
                </a:solidFill>
              </a:uFill>
              <a:latin typeface="Arial"/>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838080" y="1825560"/>
            <a:ext cx="10515240" cy="3528360"/>
          </a:xfrm>
          <a:prstGeom prst="rect">
            <a:avLst/>
          </a:prstGeom>
          <a:noFill/>
          <a:ln>
            <a:noFill/>
          </a:ln>
        </p:spPr>
        <p:txBody>
          <a:bodyPr/>
          <a:p>
            <a:pPr algn="just">
              <a:lnSpc>
                <a:spcPct val="100000"/>
              </a:lnSpc>
            </a:pPr>
            <a:r>
              <a:rPr b="0" lang="pt-BR" sz="2800" spc="-1" strike="noStrike">
                <a:solidFill>
                  <a:srgbClr val="000000"/>
                </a:solidFill>
                <a:uFill>
                  <a:solidFill>
                    <a:srgbClr val="ffffff"/>
                  </a:solidFill>
                </a:uFill>
                <a:latin typeface="Calibri"/>
                <a:ea typeface="Calibri"/>
              </a:rPr>
              <a:t>“</a:t>
            </a:r>
            <a:r>
              <a:rPr b="0" lang="pt-BR" sz="2800" spc="-1" strike="noStrike">
                <a:solidFill>
                  <a:srgbClr val="000000"/>
                </a:solidFill>
                <a:uFill>
                  <a:solidFill>
                    <a:srgbClr val="ffffff"/>
                  </a:solidFill>
                </a:uFill>
                <a:latin typeface="Calibri"/>
                <a:ea typeface="Calibri"/>
              </a:rPr>
              <a:t>Qualis é o conjunto de procedimentos utilizados pela Capes para estratificação da </a:t>
            </a:r>
            <a:r>
              <a:rPr b="1" lang="pt-BR" sz="2800" spc="-1" strike="noStrike">
                <a:solidFill>
                  <a:srgbClr val="000000"/>
                </a:solidFill>
                <a:uFill>
                  <a:solidFill>
                    <a:srgbClr val="ffffff"/>
                  </a:solidFill>
                </a:uFill>
                <a:latin typeface="Calibri"/>
                <a:ea typeface="Calibri"/>
              </a:rPr>
              <a:t>qualidade da produção intelectual </a:t>
            </a:r>
            <a:r>
              <a:rPr b="0" lang="pt-BR" sz="2800" spc="-1" strike="noStrike">
                <a:solidFill>
                  <a:srgbClr val="000000"/>
                </a:solidFill>
                <a:uFill>
                  <a:solidFill>
                    <a:srgbClr val="ffffff"/>
                  </a:solidFill>
                </a:uFill>
                <a:latin typeface="Calibri"/>
                <a:ea typeface="Calibri"/>
              </a:rPr>
              <a:t>dos programas de pós-graduação. Tal processo foi concebido para atender as necessidades específicas do sistema de avaliação e é baseado nas informações fornecidas por meio do módulo Coleta de Dados da Plataforma Sucupira. Como resultado, disponibiliza uma lista com a classificação dos veículos utilizados pelos programas de pós-graduação para a divulgação da sua produção”. (CAPES, 2018)</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p:txBody>
      </p:sp>
      <p:sp>
        <p:nvSpPr>
          <p:cNvPr id="164" name="TextShape 2"/>
          <p:cNvSpPr txBox="1"/>
          <p:nvPr/>
        </p:nvSpPr>
        <p:spPr>
          <a:xfrm>
            <a:off x="838080" y="365040"/>
            <a:ext cx="10515240" cy="1325160"/>
          </a:xfrm>
          <a:prstGeom prst="rect">
            <a:avLst/>
          </a:prstGeom>
          <a:noFill/>
          <a:ln>
            <a:noFill/>
          </a:ln>
        </p:spPr>
        <p:txBody>
          <a:bodyPr anchor="ctr"/>
          <a:p>
            <a:endParaRPr b="0" lang="pt-BR" sz="1400" spc="-1" strike="noStrike">
              <a:solidFill>
                <a:srgbClr val="000000"/>
              </a:solidFill>
              <a:uFill>
                <a:solidFill>
                  <a:srgbClr val="ffffff"/>
                </a:solidFill>
              </a:uFill>
              <a:latin typeface="Arial"/>
            </a:endParaRPr>
          </a:p>
        </p:txBody>
      </p:sp>
      <p:sp>
        <p:nvSpPr>
          <p:cNvPr id="165" name="CustomShape 3"/>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Arial"/>
              </a:rPr>
              <a:t>Qualis </a:t>
            </a:r>
            <a:endParaRPr b="0" lang="pt-BR" sz="4400" spc="-1" strike="noStrike">
              <a:solidFill>
                <a:srgbClr val="000000"/>
              </a:solidFill>
              <a:uFill>
                <a:solidFill>
                  <a:srgbClr val="ffffff"/>
                </a:solidFill>
              </a:uFill>
              <a:latin typeface="Arial"/>
            </a:endParaRPr>
          </a:p>
        </p:txBody>
      </p:sp>
      <p:sp>
        <p:nvSpPr>
          <p:cNvPr id="166" name="CustomShape 4"/>
          <p:cNvSpPr/>
          <p:nvPr/>
        </p:nvSpPr>
        <p:spPr>
          <a:xfrm>
            <a:off x="3214800" y="5610240"/>
            <a:ext cx="1644480" cy="986400"/>
          </a:xfrm>
          <a:prstGeom prst="rect">
            <a:avLst/>
          </a:prstGeom>
          <a:solidFill>
            <a:schemeClr val="accent6">
              <a:shade val="50000"/>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tIns="91440" bIns="91440" anchor="ctr"/>
          <a:p>
            <a:pPr algn="ctr">
              <a:lnSpc>
                <a:spcPct val="90000"/>
              </a:lnSpc>
            </a:pPr>
            <a:r>
              <a:rPr b="0" lang="pt-BR" sz="2400" spc="-1" strike="noStrike">
                <a:solidFill>
                  <a:srgbClr val="ffffff"/>
                </a:solidFill>
                <a:uFill>
                  <a:solidFill>
                    <a:srgbClr val="ffffff"/>
                  </a:solidFill>
                </a:uFill>
                <a:latin typeface="Arial"/>
                <a:ea typeface="Arial"/>
              </a:rPr>
              <a:t>Periódicos</a:t>
            </a:r>
            <a:endParaRPr b="0" lang="pt-BR" sz="1400" spc="-1" strike="noStrike">
              <a:solidFill>
                <a:srgbClr val="000000"/>
              </a:solidFill>
              <a:uFill>
                <a:solidFill>
                  <a:srgbClr val="ffffff"/>
                </a:solidFill>
              </a:uFill>
              <a:latin typeface="Arial"/>
            </a:endParaRPr>
          </a:p>
        </p:txBody>
      </p:sp>
      <p:sp>
        <p:nvSpPr>
          <p:cNvPr id="167" name="CustomShape 5"/>
          <p:cNvSpPr/>
          <p:nvPr/>
        </p:nvSpPr>
        <p:spPr>
          <a:xfrm>
            <a:off x="5024160" y="5610240"/>
            <a:ext cx="1644480" cy="986400"/>
          </a:xfrm>
          <a:prstGeom prst="rect">
            <a:avLst/>
          </a:prstGeom>
          <a:solidFill>
            <a:schemeClr val="accent6">
              <a:shade val="50000"/>
              <a:hueOff val="245616"/>
              <a:satOff val="-10737"/>
              <a:lumOff val="29307"/>
              <a:alphaOff val="0"/>
            </a:schemeClr>
          </a:solidFill>
          <a:ln>
            <a:solidFill>
              <a:schemeClr val="lt1">
                <a:hueOff val="0"/>
                <a:satOff val="0"/>
                <a:lumOff val="0"/>
                <a:alphaOff val="0"/>
              </a:schemeClr>
            </a:solidFill>
            <a:round/>
          </a:ln>
        </p:spPr>
        <p:style>
          <a:lnRef idx="2"/>
          <a:fillRef idx="0"/>
          <a:effectRef idx="0"/>
          <a:fontRef idx="minor"/>
        </p:style>
        <p:txBody>
          <a:bodyPr tIns="91440" bIns="91440" anchor="ctr"/>
          <a:p>
            <a:pPr algn="ctr">
              <a:lnSpc>
                <a:spcPct val="90000"/>
              </a:lnSpc>
            </a:pPr>
            <a:r>
              <a:rPr b="0" lang="pt-BR" sz="2400" spc="-1" strike="noStrike">
                <a:solidFill>
                  <a:srgbClr val="ffffff"/>
                </a:solidFill>
                <a:uFill>
                  <a:solidFill>
                    <a:srgbClr val="ffffff"/>
                  </a:solidFill>
                </a:uFill>
                <a:latin typeface="Arial"/>
                <a:ea typeface="Arial"/>
              </a:rPr>
              <a:t>Livros</a:t>
            </a:r>
            <a:endParaRPr b="0" lang="pt-BR" sz="1400" spc="-1" strike="noStrike">
              <a:solidFill>
                <a:srgbClr val="000000"/>
              </a:solidFill>
              <a:uFill>
                <a:solidFill>
                  <a:srgbClr val="ffffff"/>
                </a:solidFill>
              </a:uFill>
              <a:latin typeface="Arial"/>
            </a:endParaRPr>
          </a:p>
        </p:txBody>
      </p:sp>
      <p:sp>
        <p:nvSpPr>
          <p:cNvPr id="168" name="CustomShape 6"/>
          <p:cNvSpPr/>
          <p:nvPr/>
        </p:nvSpPr>
        <p:spPr>
          <a:xfrm>
            <a:off x="6833160" y="5610240"/>
            <a:ext cx="1644480" cy="986400"/>
          </a:xfrm>
          <a:prstGeom prst="rect">
            <a:avLst/>
          </a:prstGeom>
          <a:solidFill>
            <a:schemeClr val="accent6">
              <a:shade val="50000"/>
              <a:hueOff val="245616"/>
              <a:satOff val="-10737"/>
              <a:lumOff val="29307"/>
              <a:alphaOff val="0"/>
            </a:schemeClr>
          </a:solidFill>
          <a:ln>
            <a:solidFill>
              <a:schemeClr val="lt1">
                <a:hueOff val="0"/>
                <a:satOff val="0"/>
                <a:lumOff val="0"/>
                <a:alphaOff val="0"/>
              </a:schemeClr>
            </a:solidFill>
            <a:round/>
          </a:ln>
        </p:spPr>
        <p:style>
          <a:lnRef idx="2"/>
          <a:fillRef idx="0"/>
          <a:effectRef idx="0"/>
          <a:fontRef idx="minor"/>
        </p:style>
        <p:txBody>
          <a:bodyPr tIns="91440" bIns="91440" anchor="ctr"/>
          <a:p>
            <a:pPr algn="ctr">
              <a:lnSpc>
                <a:spcPct val="90000"/>
              </a:lnSpc>
            </a:pPr>
            <a:r>
              <a:rPr b="0" lang="pt-BR" sz="2400" spc="-1" strike="noStrike">
                <a:solidFill>
                  <a:srgbClr val="ffffff"/>
                </a:solidFill>
                <a:uFill>
                  <a:solidFill>
                    <a:srgbClr val="ffffff"/>
                  </a:solidFill>
                </a:uFill>
                <a:latin typeface="Arial"/>
                <a:ea typeface="Arial"/>
              </a:rPr>
              <a:t>Eventos</a:t>
            </a:r>
            <a:endParaRPr b="0" lang="pt-BR" sz="1400" spc="-1" strike="noStrike">
              <a:solidFill>
                <a:srgbClr val="000000"/>
              </a:solidFill>
              <a:uFill>
                <a:solidFill>
                  <a:srgbClr val="ffffff"/>
                </a:solidFill>
              </a:uFill>
              <a:latin typeface="Arial"/>
            </a:endParaRPr>
          </a:p>
        </p:txBody>
      </p:sp>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TextShape 1"/>
          <p:cNvSpPr txBox="1"/>
          <p:nvPr/>
        </p:nvSpPr>
        <p:spPr>
          <a:xfrm>
            <a:off x="838080" y="1825560"/>
            <a:ext cx="10515240" cy="4350960"/>
          </a:xfrm>
          <a:prstGeom prst="rect">
            <a:avLst/>
          </a:prstGeom>
          <a:noFill/>
          <a:ln>
            <a:noFill/>
          </a:ln>
        </p:spPr>
        <p:txBody>
          <a:bodyPr/>
          <a:p>
            <a:pPr algn="just">
              <a:lnSpc>
                <a:spcPct val="100000"/>
              </a:lnSpc>
            </a:pPr>
            <a:r>
              <a:rPr b="0" lang="pt-BR" sz="2400" spc="-1" strike="noStrike">
                <a:solidFill>
                  <a:srgbClr val="000000"/>
                </a:solidFill>
                <a:uFill>
                  <a:solidFill>
                    <a:srgbClr val="ffffff"/>
                  </a:solidFill>
                </a:uFill>
                <a:latin typeface="Calibri"/>
                <a:ea typeface="Calibri"/>
              </a:rPr>
              <a:t>“</a:t>
            </a:r>
            <a:r>
              <a:rPr b="0" lang="pt-BR" sz="2400" spc="-1" strike="noStrike">
                <a:solidFill>
                  <a:srgbClr val="000000"/>
                </a:solidFill>
                <a:uFill>
                  <a:solidFill>
                    <a:srgbClr val="ffffff"/>
                  </a:solidFill>
                </a:uFill>
                <a:latin typeface="Calibri"/>
                <a:ea typeface="Calibri"/>
              </a:rPr>
              <a:t>A classificação de periódicos é realizada pelas áreas de avaliação e passa por processo anual de atualização. Esses veículos são enquadrados em estratos indicativos da qualidade, de A1 a C, sendo A1 o estrato mais elevado”. (CAPES, 2018).</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1" lang="pt-BR" sz="2400" spc="-1" strike="noStrike">
                <a:solidFill>
                  <a:srgbClr val="000000"/>
                </a:solidFill>
                <a:uFill>
                  <a:solidFill>
                    <a:srgbClr val="ffffff"/>
                  </a:solidFill>
                </a:uFill>
                <a:latin typeface="Calibri"/>
                <a:ea typeface="Calibri"/>
              </a:rPr>
              <a:t>Por isso, um periódico pode ser avaliado em estratos diferentes em diferentes áreas.</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p:txBody>
      </p:sp>
      <p:sp>
        <p:nvSpPr>
          <p:cNvPr id="170" name="TextShape 2"/>
          <p:cNvSpPr txBox="1"/>
          <p:nvPr/>
        </p:nvSpPr>
        <p:spPr>
          <a:xfrm>
            <a:off x="838080" y="365040"/>
            <a:ext cx="10515240" cy="1325160"/>
          </a:xfrm>
          <a:prstGeom prst="rect">
            <a:avLst/>
          </a:prstGeom>
          <a:noFill/>
          <a:ln>
            <a:noFill/>
          </a:ln>
        </p:spPr>
        <p:txBody>
          <a:bodyPr anchor="ctr"/>
          <a:p>
            <a:endParaRPr b="0" lang="pt-BR" sz="1400" spc="-1" strike="noStrike">
              <a:solidFill>
                <a:srgbClr val="000000"/>
              </a:solidFill>
              <a:uFill>
                <a:solidFill>
                  <a:srgbClr val="ffffff"/>
                </a:solidFill>
              </a:uFill>
              <a:latin typeface="Arial"/>
            </a:endParaRPr>
          </a:p>
        </p:txBody>
      </p:sp>
      <p:sp>
        <p:nvSpPr>
          <p:cNvPr id="171" name="CustomShape 3"/>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Arial"/>
              </a:rPr>
              <a:t>Qualis Periódicos </a:t>
            </a:r>
            <a:endParaRPr b="0" lang="pt-BR" sz="4400" spc="-1" strike="noStrike">
              <a:solidFill>
                <a:srgbClr val="000000"/>
              </a:solidFill>
              <a:uFill>
                <a:solidFill>
                  <a:srgbClr val="ffffff"/>
                </a:solidFill>
              </a:uFill>
              <a:latin typeface="Arial"/>
            </a:endParaRPr>
          </a:p>
        </p:txBody>
      </p:sp>
      <p:sp>
        <p:nvSpPr>
          <p:cNvPr id="172" name="CustomShape 4"/>
          <p:cNvSpPr/>
          <p:nvPr/>
        </p:nvSpPr>
        <p:spPr>
          <a:xfrm>
            <a:off x="2035800" y="5265360"/>
            <a:ext cx="1230120" cy="491760"/>
          </a:xfrm>
          <a:prstGeom prst="homePlate">
            <a:avLst>
              <a:gd name="adj" fmla="val 50000"/>
            </a:avLst>
          </a:prstGeom>
          <a:solidFill>
            <a:schemeClr val="accent6">
              <a:shade val="80000"/>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940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A1</a:t>
            </a:r>
            <a:endParaRPr b="0" lang="pt-BR" sz="1400" spc="-1" strike="noStrike">
              <a:solidFill>
                <a:srgbClr val="000000"/>
              </a:solidFill>
              <a:uFill>
                <a:solidFill>
                  <a:srgbClr val="ffffff"/>
                </a:solidFill>
              </a:uFill>
              <a:latin typeface="Arial"/>
            </a:endParaRPr>
          </a:p>
        </p:txBody>
      </p:sp>
      <p:sp>
        <p:nvSpPr>
          <p:cNvPr id="173" name="CustomShape 5"/>
          <p:cNvSpPr/>
          <p:nvPr/>
        </p:nvSpPr>
        <p:spPr>
          <a:xfrm>
            <a:off x="3020040" y="5265360"/>
            <a:ext cx="1230120" cy="491760"/>
          </a:xfrm>
          <a:prstGeom prst="chevron">
            <a:avLst>
              <a:gd name="adj" fmla="val 50000"/>
            </a:avLst>
          </a:prstGeom>
          <a:solidFill>
            <a:schemeClr val="accent6">
              <a:shade val="80000"/>
              <a:hueOff val="45897"/>
              <a:satOff val="-1844"/>
              <a:lumOff val="3947"/>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A2</a:t>
            </a:r>
            <a:endParaRPr b="0" lang="pt-BR" sz="1400" spc="-1" strike="noStrike">
              <a:solidFill>
                <a:srgbClr val="000000"/>
              </a:solidFill>
              <a:uFill>
                <a:solidFill>
                  <a:srgbClr val="ffffff"/>
                </a:solidFill>
              </a:uFill>
              <a:latin typeface="Arial"/>
            </a:endParaRPr>
          </a:p>
        </p:txBody>
      </p:sp>
      <p:sp>
        <p:nvSpPr>
          <p:cNvPr id="174" name="CustomShape 6"/>
          <p:cNvSpPr/>
          <p:nvPr/>
        </p:nvSpPr>
        <p:spPr>
          <a:xfrm>
            <a:off x="4004640" y="5265360"/>
            <a:ext cx="1230120" cy="491760"/>
          </a:xfrm>
          <a:prstGeom prst="chevron">
            <a:avLst>
              <a:gd name="adj" fmla="val 50000"/>
            </a:avLst>
          </a:prstGeom>
          <a:solidFill>
            <a:schemeClr val="accent6">
              <a:shade val="80000"/>
              <a:hueOff val="91794"/>
              <a:satOff val="-3688"/>
              <a:lumOff val="7894"/>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B1</a:t>
            </a:r>
            <a:endParaRPr b="0" lang="pt-BR" sz="1400" spc="-1" strike="noStrike">
              <a:solidFill>
                <a:srgbClr val="000000"/>
              </a:solidFill>
              <a:uFill>
                <a:solidFill>
                  <a:srgbClr val="ffffff"/>
                </a:solidFill>
              </a:uFill>
              <a:latin typeface="Arial"/>
            </a:endParaRPr>
          </a:p>
        </p:txBody>
      </p:sp>
      <p:sp>
        <p:nvSpPr>
          <p:cNvPr id="175" name="CustomShape 7"/>
          <p:cNvSpPr/>
          <p:nvPr/>
        </p:nvSpPr>
        <p:spPr>
          <a:xfrm>
            <a:off x="4988880" y="5265360"/>
            <a:ext cx="1230120" cy="491760"/>
          </a:xfrm>
          <a:prstGeom prst="chevron">
            <a:avLst>
              <a:gd name="adj" fmla="val 50000"/>
            </a:avLst>
          </a:prstGeom>
          <a:solidFill>
            <a:schemeClr val="accent6">
              <a:shade val="80000"/>
              <a:hueOff val="137691"/>
              <a:satOff val="-5532"/>
              <a:lumOff val="11841"/>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B2</a:t>
            </a:r>
            <a:endParaRPr b="0" lang="pt-BR" sz="1400" spc="-1" strike="noStrike">
              <a:solidFill>
                <a:srgbClr val="000000"/>
              </a:solidFill>
              <a:uFill>
                <a:solidFill>
                  <a:srgbClr val="ffffff"/>
                </a:solidFill>
              </a:uFill>
              <a:latin typeface="Arial"/>
            </a:endParaRPr>
          </a:p>
        </p:txBody>
      </p:sp>
      <p:sp>
        <p:nvSpPr>
          <p:cNvPr id="176" name="CustomShape 8"/>
          <p:cNvSpPr/>
          <p:nvPr/>
        </p:nvSpPr>
        <p:spPr>
          <a:xfrm>
            <a:off x="5973120" y="5265360"/>
            <a:ext cx="1230120" cy="491760"/>
          </a:xfrm>
          <a:prstGeom prst="chevron">
            <a:avLst>
              <a:gd name="adj" fmla="val 50000"/>
            </a:avLst>
          </a:prstGeom>
          <a:solidFill>
            <a:schemeClr val="accent6">
              <a:shade val="80000"/>
              <a:hueOff val="183589"/>
              <a:satOff val="-7377"/>
              <a:lumOff val="15787"/>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B3</a:t>
            </a:r>
            <a:endParaRPr b="0" lang="pt-BR" sz="1400" spc="-1" strike="noStrike">
              <a:solidFill>
                <a:srgbClr val="000000"/>
              </a:solidFill>
              <a:uFill>
                <a:solidFill>
                  <a:srgbClr val="ffffff"/>
                </a:solidFill>
              </a:uFill>
              <a:latin typeface="Arial"/>
            </a:endParaRPr>
          </a:p>
        </p:txBody>
      </p:sp>
      <p:sp>
        <p:nvSpPr>
          <p:cNvPr id="177" name="CustomShape 9"/>
          <p:cNvSpPr/>
          <p:nvPr/>
        </p:nvSpPr>
        <p:spPr>
          <a:xfrm>
            <a:off x="6957360" y="5265360"/>
            <a:ext cx="1230120" cy="491760"/>
          </a:xfrm>
          <a:prstGeom prst="chevron">
            <a:avLst>
              <a:gd name="adj" fmla="val 50000"/>
            </a:avLst>
          </a:prstGeom>
          <a:solidFill>
            <a:schemeClr val="accent6">
              <a:shade val="80000"/>
              <a:hueOff val="229486"/>
              <a:satOff val="-9221"/>
              <a:lumOff val="19734"/>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B4</a:t>
            </a:r>
            <a:endParaRPr b="0" lang="pt-BR" sz="1400" spc="-1" strike="noStrike">
              <a:solidFill>
                <a:srgbClr val="000000"/>
              </a:solidFill>
              <a:uFill>
                <a:solidFill>
                  <a:srgbClr val="ffffff"/>
                </a:solidFill>
              </a:uFill>
              <a:latin typeface="Arial"/>
            </a:endParaRPr>
          </a:p>
        </p:txBody>
      </p:sp>
      <p:sp>
        <p:nvSpPr>
          <p:cNvPr id="178" name="CustomShape 10"/>
          <p:cNvSpPr/>
          <p:nvPr/>
        </p:nvSpPr>
        <p:spPr>
          <a:xfrm>
            <a:off x="7941600" y="5265360"/>
            <a:ext cx="1230120" cy="491760"/>
          </a:xfrm>
          <a:prstGeom prst="chevron">
            <a:avLst>
              <a:gd name="adj" fmla="val 50000"/>
            </a:avLst>
          </a:prstGeom>
          <a:solidFill>
            <a:schemeClr val="accent6">
              <a:shade val="80000"/>
              <a:hueOff val="275383"/>
              <a:satOff val="-11065"/>
              <a:lumOff val="23681"/>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B5</a:t>
            </a:r>
            <a:endParaRPr b="0" lang="pt-BR" sz="1400" spc="-1" strike="noStrike">
              <a:solidFill>
                <a:srgbClr val="000000"/>
              </a:solidFill>
              <a:uFill>
                <a:solidFill>
                  <a:srgbClr val="ffffff"/>
                </a:solidFill>
              </a:uFill>
              <a:latin typeface="Arial"/>
            </a:endParaRPr>
          </a:p>
        </p:txBody>
      </p:sp>
      <p:sp>
        <p:nvSpPr>
          <p:cNvPr id="179" name="CustomShape 11"/>
          <p:cNvSpPr/>
          <p:nvPr/>
        </p:nvSpPr>
        <p:spPr>
          <a:xfrm>
            <a:off x="8925840" y="5265360"/>
            <a:ext cx="1230120" cy="491760"/>
          </a:xfrm>
          <a:prstGeom prst="chevron">
            <a:avLst>
              <a:gd name="adj" fmla="val 50000"/>
            </a:avLst>
          </a:prstGeom>
          <a:solidFill>
            <a:schemeClr val="accent6">
              <a:shade val="80000"/>
              <a:hueOff val="321280"/>
              <a:satOff val="-12909"/>
              <a:lumOff val="27628"/>
              <a:alphaOff val="0"/>
            </a:schemeClr>
          </a:solidFill>
          <a:ln>
            <a:solidFill>
              <a:schemeClr val="lt1">
                <a:hueOff val="0"/>
                <a:satOff val="0"/>
                <a:lumOff val="0"/>
                <a:alphaOff val="0"/>
              </a:schemeClr>
            </a:solidFill>
            <a:round/>
          </a:ln>
        </p:spPr>
        <p:style>
          <a:lnRef idx="2"/>
          <a:fillRef idx="0"/>
          <a:effectRef idx="0"/>
          <a:fontRef idx="minor"/>
        </p:style>
        <p:txBody>
          <a:bodyPr lIns="111960" rIns="37440" tIns="74520" bIns="74520" anchor="ctr"/>
          <a:p>
            <a:pPr algn="ctr">
              <a:lnSpc>
                <a:spcPct val="90000"/>
              </a:lnSpc>
            </a:pPr>
            <a:r>
              <a:rPr b="1" lang="pt-BR" sz="2800" spc="-1" strike="noStrike">
                <a:solidFill>
                  <a:srgbClr val="ffffff"/>
                </a:solidFill>
                <a:uFill>
                  <a:solidFill>
                    <a:srgbClr val="ffffff"/>
                  </a:solidFill>
                </a:uFill>
                <a:latin typeface="Arial"/>
                <a:ea typeface="Arial"/>
              </a:rPr>
              <a:t>C</a:t>
            </a:r>
            <a:endParaRPr b="0" lang="pt-BR" sz="1400" spc="-1" strike="noStrike">
              <a:solidFill>
                <a:srgbClr val="000000"/>
              </a:solidFill>
              <a:uFill>
                <a:solidFill>
                  <a:srgbClr val="ffffff"/>
                </a:solidFill>
              </a:u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838080" y="1825560"/>
            <a:ext cx="10515240" cy="1954080"/>
          </a:xfrm>
          <a:prstGeom prst="rect">
            <a:avLst/>
          </a:prstGeom>
          <a:noFill/>
          <a:ln>
            <a:noFill/>
          </a:ln>
        </p:spPr>
        <p:txBody>
          <a:bodyPr/>
          <a:p>
            <a:pPr algn="just">
              <a:lnSpc>
                <a:spcPct val="100000"/>
              </a:lnSpc>
            </a:pPr>
            <a:r>
              <a:rPr b="1" lang="pt-BR" sz="2400" spc="-1" strike="noStrike">
                <a:solidFill>
                  <a:srgbClr val="000000"/>
                </a:solidFill>
                <a:uFill>
                  <a:solidFill>
                    <a:srgbClr val="ffffff"/>
                  </a:solidFill>
                </a:uFill>
                <a:latin typeface="Calibri"/>
                <a:ea typeface="Calibri"/>
              </a:rPr>
              <a:t>Como consultar?</a:t>
            </a:r>
            <a:endParaRPr b="0" lang="pt-BR" sz="1400" spc="-1" strike="noStrike">
              <a:solidFill>
                <a:srgbClr val="000000"/>
              </a:solidFill>
              <a:uFill>
                <a:solidFill>
                  <a:srgbClr val="ffffff"/>
                </a:solidFill>
              </a:uFill>
              <a:latin typeface="Arial"/>
            </a:endParaRPr>
          </a:p>
          <a:p>
            <a:pPr algn="just">
              <a:lnSpc>
                <a:spcPct val="100000"/>
              </a:lnSpc>
            </a:pPr>
            <a:r>
              <a:rPr b="1" lang="pt-BR" sz="2400" spc="-1" strike="noStrike">
                <a:solidFill>
                  <a:srgbClr val="000000"/>
                </a:solidFill>
                <a:uFill>
                  <a:solidFill>
                    <a:srgbClr val="ffffff"/>
                  </a:solidFill>
                </a:uFill>
                <a:latin typeface="Calibri"/>
                <a:ea typeface="Calibri"/>
              </a:rPr>
              <a:t>Acesse:  </a:t>
            </a:r>
            <a:r>
              <a:rPr b="0" lang="pt-BR" sz="2400" spc="-1" strike="noStrike" u="sng">
                <a:solidFill>
                  <a:srgbClr val="0563c1"/>
                </a:solidFill>
                <a:uFill>
                  <a:solidFill>
                    <a:srgbClr val="ffffff"/>
                  </a:solidFill>
                </a:uFill>
                <a:latin typeface="Calibri"/>
                <a:ea typeface="Calibri"/>
                <a:hlinkClick r:id="rId1"/>
              </a:rPr>
              <a:t>https://sucupira.capes.gov.br/sucupira/public/index.jsf</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p:txBody>
      </p:sp>
      <p:sp>
        <p:nvSpPr>
          <p:cNvPr id="181" name="TextShape 2"/>
          <p:cNvSpPr txBox="1"/>
          <p:nvPr/>
        </p:nvSpPr>
        <p:spPr>
          <a:xfrm>
            <a:off x="838080" y="365040"/>
            <a:ext cx="10515240" cy="1325160"/>
          </a:xfrm>
          <a:prstGeom prst="rect">
            <a:avLst/>
          </a:prstGeom>
          <a:noFill/>
          <a:ln>
            <a:noFill/>
          </a:ln>
        </p:spPr>
        <p:txBody>
          <a:bodyPr anchor="ctr"/>
          <a:p>
            <a:endParaRPr b="0" lang="pt-BR" sz="1400" spc="-1" strike="noStrike">
              <a:solidFill>
                <a:srgbClr val="000000"/>
              </a:solidFill>
              <a:uFill>
                <a:solidFill>
                  <a:srgbClr val="ffffff"/>
                </a:solidFill>
              </a:uFill>
              <a:latin typeface="Arial"/>
            </a:endParaRPr>
          </a:p>
        </p:txBody>
      </p:sp>
      <p:sp>
        <p:nvSpPr>
          <p:cNvPr id="182" name="CustomShape 3"/>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Arial"/>
              </a:rPr>
              <a:t>Qualis Periódicos </a:t>
            </a:r>
            <a:endParaRPr b="0" lang="pt-BR" sz="4400" spc="-1" strike="noStrike">
              <a:solidFill>
                <a:srgbClr val="000000"/>
              </a:solidFill>
              <a:uFill>
                <a:solidFill>
                  <a:srgbClr val="ffffff"/>
                </a:solidFill>
              </a:uFill>
              <a:latin typeface="Arial"/>
            </a:endParaRPr>
          </a:p>
        </p:txBody>
      </p:sp>
      <p:pic>
        <p:nvPicPr>
          <p:cNvPr id="183" name="Imagem 3" descr=""/>
          <p:cNvPicPr/>
          <p:nvPr/>
        </p:nvPicPr>
        <p:blipFill>
          <a:blip r:embed="rId2"/>
          <a:srcRect l="0" t="11685" r="0" b="23713"/>
          <a:stretch/>
        </p:blipFill>
        <p:spPr>
          <a:xfrm>
            <a:off x="1036800" y="3068280"/>
            <a:ext cx="9740520" cy="353952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CustomShape 1"/>
          <p:cNvSpPr/>
          <p:nvPr/>
        </p:nvSpPr>
        <p:spPr>
          <a:xfrm>
            <a:off x="7830360" y="1122480"/>
            <a:ext cx="3970800" cy="3249000"/>
          </a:xfrm>
          <a:prstGeom prst="rect">
            <a:avLst/>
          </a:prstGeom>
          <a:noFill/>
          <a:ln>
            <a:noFill/>
          </a:ln>
        </p:spPr>
        <p:style>
          <a:lnRef idx="0"/>
          <a:fillRef idx="0"/>
          <a:effectRef idx="0"/>
          <a:fontRef idx="minor"/>
        </p:style>
        <p:txBody>
          <a:bodyPr anchor="ctr"/>
          <a:p>
            <a:pPr algn="ctr">
              <a:lnSpc>
                <a:spcPct val="100000"/>
              </a:lnSpc>
            </a:pPr>
            <a:r>
              <a:rPr b="1" lang="pt-BR" sz="5400" spc="-1" strike="noStrike">
                <a:solidFill>
                  <a:srgbClr val="ffffff"/>
                </a:solidFill>
                <a:uFill>
                  <a:solidFill>
                    <a:srgbClr val="ffffff"/>
                  </a:solidFill>
                </a:uFill>
                <a:latin typeface="Arial"/>
              </a:rPr>
              <a:t>Qualis Periódicos Direito</a:t>
            </a:r>
            <a:endParaRPr b="0" lang="pt-BR" sz="4400" spc="-1" strike="noStrike">
              <a:solidFill>
                <a:srgbClr val="000000"/>
              </a:solidFill>
              <a:uFill>
                <a:solidFill>
                  <a:srgbClr val="ffffff"/>
                </a:solidFill>
              </a:uFill>
              <a:latin typeface="Arial"/>
            </a:endParaRPr>
          </a:p>
        </p:txBody>
      </p:sp>
      <p:sp>
        <p:nvSpPr>
          <p:cNvPr id="185" name="CustomShape 2"/>
          <p:cNvSpPr/>
          <p:nvPr/>
        </p:nvSpPr>
        <p:spPr>
          <a:xfrm>
            <a:off x="3628440" y="6150240"/>
            <a:ext cx="985320" cy="69984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000" spc="-1" strike="noStrike">
                <a:solidFill>
                  <a:srgbClr val="8a224c"/>
                </a:solidFill>
                <a:uFill>
                  <a:solidFill>
                    <a:srgbClr val="ffffff"/>
                  </a:solidFill>
                </a:uFill>
                <a:latin typeface="Arial"/>
                <a:ea typeface="Arial"/>
              </a:rPr>
              <a:t>A1</a:t>
            </a:r>
            <a:endParaRPr b="0" lang="pt-BR" sz="1800" spc="-1" strike="noStrike">
              <a:solidFill>
                <a:srgbClr val="000000"/>
              </a:solidFill>
              <a:uFill>
                <a:solidFill>
                  <a:srgbClr val="ffffff"/>
                </a:solidFill>
              </a:uFill>
              <a:latin typeface="Arial"/>
            </a:endParaRPr>
          </a:p>
        </p:txBody>
      </p:sp>
      <p:sp>
        <p:nvSpPr>
          <p:cNvPr id="186" name="CustomShape 3"/>
          <p:cNvSpPr/>
          <p:nvPr/>
        </p:nvSpPr>
        <p:spPr>
          <a:xfrm>
            <a:off x="7870320" y="6089400"/>
            <a:ext cx="985320" cy="69984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000" spc="-1" strike="noStrike">
                <a:solidFill>
                  <a:srgbClr val="8a224c"/>
                </a:solidFill>
                <a:uFill>
                  <a:solidFill>
                    <a:srgbClr val="ffffff"/>
                  </a:solidFill>
                </a:uFill>
                <a:latin typeface="Arial"/>
                <a:ea typeface="Arial"/>
              </a:rPr>
              <a:t>B1</a:t>
            </a:r>
            <a:endParaRPr b="0" lang="pt-BR" sz="1800" spc="-1" strike="noStrike">
              <a:solidFill>
                <a:srgbClr val="000000"/>
              </a:solidFill>
              <a:uFill>
                <a:solidFill>
                  <a:srgbClr val="ffffff"/>
                </a:solidFill>
              </a:uFill>
              <a:latin typeface="Arial"/>
            </a:endParaRPr>
          </a:p>
        </p:txBody>
      </p:sp>
      <p:pic>
        <p:nvPicPr>
          <p:cNvPr id="187" name="Imagem 2" descr=""/>
          <p:cNvPicPr/>
          <p:nvPr/>
        </p:nvPicPr>
        <p:blipFill>
          <a:blip r:embed="rId1"/>
          <a:stretch/>
        </p:blipFill>
        <p:spPr>
          <a:xfrm>
            <a:off x="6453720" y="2088360"/>
            <a:ext cx="3362040" cy="4061160"/>
          </a:xfrm>
          <a:prstGeom prst="rect">
            <a:avLst/>
          </a:prstGeom>
          <a:ln>
            <a:noFill/>
          </a:ln>
        </p:spPr>
      </p:pic>
      <p:pic>
        <p:nvPicPr>
          <p:cNvPr id="188" name="Imagem 4" descr=""/>
          <p:cNvPicPr/>
          <p:nvPr/>
        </p:nvPicPr>
        <p:blipFill>
          <a:blip r:embed="rId2"/>
          <a:stretch/>
        </p:blipFill>
        <p:spPr>
          <a:xfrm>
            <a:off x="2594520" y="2088360"/>
            <a:ext cx="3052800" cy="4061160"/>
          </a:xfrm>
          <a:prstGeom prst="rect">
            <a:avLst/>
          </a:prstGeom>
          <a:ln>
            <a:noFill/>
          </a:ln>
        </p:spPr>
      </p:pic>
      <p:sp>
        <p:nvSpPr>
          <p:cNvPr id="189" name="CustomShape 4"/>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Arial"/>
              </a:rPr>
              <a:t>Qualis Periódicos </a:t>
            </a:r>
            <a:endParaRPr b="0" lang="pt-BR" sz="4400" spc="-1" strike="noStrike">
              <a:solidFill>
                <a:srgbClr val="000000"/>
              </a:solidFill>
              <a:uFill>
                <a:solidFill>
                  <a:srgbClr val="ffffff"/>
                </a:solidFill>
              </a:uFill>
              <a:latin typeface="Arial"/>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Arial"/>
              </a:rPr>
              <a:t>Qualis Periódicos </a:t>
            </a:r>
            <a:endParaRPr b="0" lang="pt-BR" sz="4400" spc="-1" strike="noStrike">
              <a:solidFill>
                <a:srgbClr val="000000"/>
              </a:solidFill>
              <a:uFill>
                <a:solidFill>
                  <a:srgbClr val="ffffff"/>
                </a:solidFill>
              </a:uFill>
              <a:latin typeface="Arial"/>
            </a:endParaRPr>
          </a:p>
        </p:txBody>
      </p:sp>
      <p:sp>
        <p:nvSpPr>
          <p:cNvPr id="191" name="CustomShape 2"/>
          <p:cNvSpPr/>
          <p:nvPr/>
        </p:nvSpPr>
        <p:spPr>
          <a:xfrm>
            <a:off x="5151960" y="6477840"/>
            <a:ext cx="215316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CAPES (2019)</a:t>
            </a:r>
            <a:endParaRPr b="0" lang="pt-BR" sz="1800" spc="-1" strike="noStrike">
              <a:solidFill>
                <a:srgbClr val="000000"/>
              </a:solidFill>
              <a:uFill>
                <a:solidFill>
                  <a:srgbClr val="ffffff"/>
                </a:solidFill>
              </a:uFill>
              <a:latin typeface="Arial"/>
            </a:endParaRPr>
          </a:p>
        </p:txBody>
      </p:sp>
      <p:sp>
        <p:nvSpPr>
          <p:cNvPr id="192" name="CustomShape 3"/>
          <p:cNvSpPr/>
          <p:nvPr/>
        </p:nvSpPr>
        <p:spPr>
          <a:xfrm>
            <a:off x="3219480" y="1703520"/>
            <a:ext cx="601848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TABELA 1: QUALIS DA REVISTA DESENVOLVIMENTO E MEIO AMBIENTE</a:t>
            </a:r>
            <a:endParaRPr b="0" lang="pt-BR" sz="1800" spc="-1" strike="noStrike">
              <a:solidFill>
                <a:srgbClr val="000000"/>
              </a:solidFill>
              <a:uFill>
                <a:solidFill>
                  <a:srgbClr val="ffffff"/>
                </a:solidFill>
              </a:uFill>
              <a:latin typeface="Arial"/>
            </a:endParaRPr>
          </a:p>
        </p:txBody>
      </p:sp>
      <p:pic>
        <p:nvPicPr>
          <p:cNvPr id="193" name="Imagem 3" descr=""/>
          <p:cNvPicPr/>
          <p:nvPr/>
        </p:nvPicPr>
        <p:blipFill>
          <a:blip r:embed="rId1"/>
          <a:srcRect l="12371" t="12922" r="13633" b="12576"/>
          <a:stretch/>
        </p:blipFill>
        <p:spPr>
          <a:xfrm>
            <a:off x="2349720" y="2083680"/>
            <a:ext cx="7758000" cy="4393440"/>
          </a:xfrm>
          <a:prstGeom prst="rect">
            <a:avLst/>
          </a:prstGeom>
          <a:ln>
            <a:noFill/>
          </a:ln>
        </p:spPr>
      </p:pic>
      <p:sp>
        <p:nvSpPr>
          <p:cNvPr id="194" name="CustomShape 4"/>
          <p:cNvSpPr/>
          <p:nvPr/>
        </p:nvSpPr>
        <p:spPr>
          <a:xfrm>
            <a:off x="2498040" y="4153320"/>
            <a:ext cx="7465680" cy="254160"/>
          </a:xfrm>
          <a:prstGeom prst="rect">
            <a:avLst/>
          </a:prstGeom>
          <a:noFill/>
          <a:ln w="38160">
            <a:solidFill>
              <a:srgbClr val="8a224c"/>
            </a:solidFill>
            <a:round/>
          </a:ln>
        </p:spPr>
        <p:style>
          <a:lnRef idx="2">
            <a:schemeClr val="accent1">
              <a:shade val="50000"/>
            </a:schemeClr>
          </a:lnRef>
          <a:fillRef idx="1">
            <a:schemeClr val="accent1"/>
          </a:fillRef>
          <a:effectRef idx="0">
            <a:schemeClr val="accent1"/>
          </a:effectRef>
          <a:fontRef idx="minor"/>
        </p:style>
      </p:sp>
      <p:sp>
        <p:nvSpPr>
          <p:cNvPr id="195" name="CustomShape 5"/>
          <p:cNvSpPr/>
          <p:nvPr/>
        </p:nvSpPr>
        <p:spPr>
          <a:xfrm>
            <a:off x="2498040" y="3740400"/>
            <a:ext cx="7465680" cy="254160"/>
          </a:xfrm>
          <a:prstGeom prst="rect">
            <a:avLst/>
          </a:prstGeom>
          <a:noFill/>
          <a:ln w="38160">
            <a:solidFill>
              <a:srgbClr val="8a224c"/>
            </a:solidFill>
            <a:round/>
          </a:ln>
        </p:spPr>
        <p:style>
          <a:lnRef idx="2">
            <a:schemeClr val="accent1">
              <a:shade val="50000"/>
            </a:schemeClr>
          </a:lnRef>
          <a:fillRef idx="1">
            <a:schemeClr val="accent1"/>
          </a:fillRef>
          <a:effectRef idx="0">
            <a:schemeClr val="accent1"/>
          </a:effectRef>
          <a:fontRef idx="minor"/>
        </p:style>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a:t>
            </a:r>
            <a:endParaRPr b="0" lang="pt-BR" sz="1400" spc="-1" strike="noStrike">
              <a:solidFill>
                <a:srgbClr val="000000"/>
              </a:solidFill>
              <a:uFill>
                <a:solidFill>
                  <a:srgbClr val="ffffff"/>
                </a:solidFill>
              </a:uFill>
              <a:latin typeface="Arial"/>
            </a:endParaRPr>
          </a:p>
        </p:txBody>
      </p:sp>
      <p:sp>
        <p:nvSpPr>
          <p:cNvPr id="197" name="CustomShape 2"/>
          <p:cNvSpPr/>
          <p:nvPr/>
        </p:nvSpPr>
        <p:spPr>
          <a:xfrm>
            <a:off x="1191600" y="2662920"/>
            <a:ext cx="3065040" cy="183888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8680" rIns="148680" tIns="148680" bIns="148680" anchor="ctr"/>
          <a:p>
            <a:pPr algn="ctr">
              <a:lnSpc>
                <a:spcPct val="90000"/>
              </a:lnSpc>
            </a:pPr>
            <a:r>
              <a:rPr b="0" lang="pt-BR" sz="3900" spc="-1" strike="noStrike">
                <a:solidFill>
                  <a:srgbClr val="ffffff"/>
                </a:solidFill>
                <a:uFill>
                  <a:solidFill>
                    <a:srgbClr val="ffffff"/>
                  </a:solidFill>
                </a:uFill>
                <a:latin typeface="Arial"/>
                <a:ea typeface="Arial"/>
              </a:rPr>
              <a:t>Indicadores de produção</a:t>
            </a:r>
            <a:endParaRPr b="0" lang="pt-BR" sz="1400" spc="-1" strike="noStrike">
              <a:solidFill>
                <a:srgbClr val="000000"/>
              </a:solidFill>
              <a:uFill>
                <a:solidFill>
                  <a:srgbClr val="ffffff"/>
                </a:solidFill>
              </a:uFill>
              <a:latin typeface="Arial"/>
            </a:endParaRPr>
          </a:p>
        </p:txBody>
      </p:sp>
      <p:sp>
        <p:nvSpPr>
          <p:cNvPr id="198" name="CustomShape 3"/>
          <p:cNvSpPr/>
          <p:nvPr/>
        </p:nvSpPr>
        <p:spPr>
          <a:xfrm>
            <a:off x="4563360" y="2662920"/>
            <a:ext cx="3065040" cy="183888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8680" rIns="148680" tIns="148680" bIns="148680" anchor="ctr"/>
          <a:p>
            <a:pPr algn="ctr">
              <a:lnSpc>
                <a:spcPct val="90000"/>
              </a:lnSpc>
            </a:pPr>
            <a:r>
              <a:rPr b="0" lang="pt-BR" sz="3900" spc="-1" strike="noStrike">
                <a:solidFill>
                  <a:srgbClr val="ffffff"/>
                </a:solidFill>
                <a:uFill>
                  <a:solidFill>
                    <a:srgbClr val="ffffff"/>
                  </a:solidFill>
                </a:uFill>
                <a:latin typeface="Arial"/>
                <a:ea typeface="Arial"/>
              </a:rPr>
              <a:t>Indicadores de citação</a:t>
            </a:r>
            <a:endParaRPr b="0" lang="pt-BR" sz="1400" spc="-1" strike="noStrike">
              <a:solidFill>
                <a:srgbClr val="000000"/>
              </a:solidFill>
              <a:uFill>
                <a:solidFill>
                  <a:srgbClr val="ffffff"/>
                </a:solidFill>
              </a:uFill>
              <a:latin typeface="Arial"/>
            </a:endParaRPr>
          </a:p>
        </p:txBody>
      </p:sp>
      <p:sp>
        <p:nvSpPr>
          <p:cNvPr id="199" name="CustomShape 4"/>
          <p:cNvSpPr/>
          <p:nvPr/>
        </p:nvSpPr>
        <p:spPr>
          <a:xfrm>
            <a:off x="7935120" y="2662920"/>
            <a:ext cx="3065040" cy="183888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8680" rIns="148680" tIns="148680" bIns="148680" anchor="ctr"/>
          <a:p>
            <a:pPr algn="ctr">
              <a:lnSpc>
                <a:spcPct val="90000"/>
              </a:lnSpc>
            </a:pPr>
            <a:r>
              <a:rPr b="0" lang="pt-BR" sz="3900" spc="-1" strike="noStrike">
                <a:solidFill>
                  <a:srgbClr val="ffffff"/>
                </a:solidFill>
                <a:uFill>
                  <a:solidFill>
                    <a:srgbClr val="ffffff"/>
                  </a:solidFill>
                </a:uFill>
                <a:latin typeface="Arial"/>
                <a:ea typeface="Arial"/>
              </a:rPr>
              <a:t>Indicadores de ligação</a:t>
            </a:r>
            <a:endParaRPr b="0" lang="pt-BR" sz="1400" spc="-1" strike="noStrike">
              <a:solidFill>
                <a:srgbClr val="000000"/>
              </a:solidFill>
              <a:uFill>
                <a:solidFill>
                  <a:srgbClr val="ffffff"/>
                </a:solidFill>
              </a:uFill>
              <a:latin typeface="Arial"/>
            </a:endParaRPr>
          </a:p>
        </p:txBody>
      </p:sp>
      <p:sp>
        <p:nvSpPr>
          <p:cNvPr id="200" name="TextShape 5"/>
          <p:cNvSpPr txBox="1"/>
          <p:nvPr/>
        </p:nvSpPr>
        <p:spPr>
          <a:xfrm>
            <a:off x="1191600" y="5277960"/>
            <a:ext cx="7512120" cy="485640"/>
          </a:xfrm>
          <a:prstGeom prst="rect">
            <a:avLst/>
          </a:prstGeom>
          <a:noFill/>
          <a:ln>
            <a:noFill/>
          </a:ln>
        </p:spPr>
        <p:txBody>
          <a:bodyPr/>
          <a:p>
            <a:pPr>
              <a:lnSpc>
                <a:spcPct val="100000"/>
              </a:lnSpc>
            </a:pPr>
            <a:r>
              <a:rPr b="0" lang="pt-BR" sz="2800" spc="-1" strike="noStrike">
                <a:solidFill>
                  <a:srgbClr val="000000"/>
                </a:solidFill>
                <a:uFill>
                  <a:solidFill>
                    <a:srgbClr val="ffffff"/>
                  </a:solidFill>
                </a:uFill>
                <a:latin typeface="Calibri"/>
                <a:ea typeface="Calibri"/>
              </a:rPr>
              <a:t>(MACIAS-CHAPULA, 1998; SPINAK, 1998)</a:t>
            </a:r>
            <a:endParaRPr b="0" lang="pt-BR" sz="1400" spc="-1" strike="noStrike">
              <a:solidFill>
                <a:srgbClr val="000000"/>
              </a:solidFill>
              <a:uFill>
                <a:solidFill>
                  <a:srgbClr val="ffffff"/>
                </a:solidFill>
              </a:u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Produção</a:t>
            </a:r>
            <a:endParaRPr b="0" lang="pt-BR" sz="1400" spc="-1" strike="noStrike">
              <a:solidFill>
                <a:srgbClr val="000000"/>
              </a:solidFill>
              <a:uFill>
                <a:solidFill>
                  <a:srgbClr val="ffffff"/>
                </a:solidFill>
              </a:uFill>
              <a:latin typeface="Arial"/>
            </a:endParaRPr>
          </a:p>
        </p:txBody>
      </p:sp>
      <p:sp>
        <p:nvSpPr>
          <p:cNvPr id="202" name="TextShape 2"/>
          <p:cNvSpPr txBox="1"/>
          <p:nvPr/>
        </p:nvSpPr>
        <p:spPr>
          <a:xfrm>
            <a:off x="838080" y="1825560"/>
            <a:ext cx="10515240" cy="4746240"/>
          </a:xfrm>
          <a:prstGeom prst="rect">
            <a:avLst/>
          </a:prstGeom>
          <a:noFill/>
          <a:ln>
            <a:noFill/>
          </a:ln>
        </p:spPr>
        <p:txBody>
          <a:bodyPr/>
          <a:p>
            <a:pPr algn="just">
              <a:lnSpc>
                <a:spcPct val="100000"/>
              </a:lnSpc>
            </a:pPr>
            <a:r>
              <a:rPr b="1" lang="pt-BR" sz="2800" spc="-1" strike="noStrike">
                <a:solidFill>
                  <a:srgbClr val="000000"/>
                </a:solidFill>
                <a:uFill>
                  <a:solidFill>
                    <a:srgbClr val="ffffff"/>
                  </a:solidFill>
                </a:uFill>
                <a:latin typeface="Calibri"/>
                <a:ea typeface="Calibri"/>
              </a:rPr>
              <a:t>O que pode ser medido?</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Quantidade de artigos publicados por um periódico</a:t>
            </a: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Quantidade de publicações de um autor</a:t>
            </a: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Tipologia documental (quais os documentos mais utilizados)</a:t>
            </a: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Instituição</a:t>
            </a: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Área do conhecimento</a:t>
            </a: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País</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Produção</a:t>
            </a:r>
            <a:endParaRPr b="0" lang="pt-BR" sz="1400" spc="-1" strike="noStrike">
              <a:solidFill>
                <a:srgbClr val="000000"/>
              </a:solidFill>
              <a:uFill>
                <a:solidFill>
                  <a:srgbClr val="ffffff"/>
                </a:solidFill>
              </a:uFill>
              <a:latin typeface="Arial"/>
            </a:endParaRPr>
          </a:p>
        </p:txBody>
      </p:sp>
      <p:sp>
        <p:nvSpPr>
          <p:cNvPr id="204" name="TextShape 2"/>
          <p:cNvSpPr txBox="1"/>
          <p:nvPr/>
        </p:nvSpPr>
        <p:spPr>
          <a:xfrm>
            <a:off x="838080" y="1825560"/>
            <a:ext cx="7763040" cy="4746240"/>
          </a:xfrm>
          <a:prstGeom prst="rect">
            <a:avLst/>
          </a:prstGeom>
          <a:noFill/>
          <a:ln>
            <a:noFill/>
          </a:ln>
        </p:spPr>
        <p:txBody>
          <a:bodyPr/>
          <a:p>
            <a:pPr algn="just">
              <a:lnSpc>
                <a:spcPct val="100000"/>
              </a:lnSpc>
            </a:pPr>
            <a:r>
              <a:rPr b="1" lang="pt-BR" sz="2800" spc="-1" strike="noStrike">
                <a:solidFill>
                  <a:srgbClr val="000000"/>
                </a:solidFill>
                <a:uFill>
                  <a:solidFill>
                    <a:srgbClr val="ffffff"/>
                  </a:solidFill>
                </a:uFill>
                <a:latin typeface="Calibri"/>
                <a:ea typeface="Calibri"/>
              </a:rPr>
              <a:t>Exemplo</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1º artigo com mais acessos na Revista da Faculdade de Direito UFPR</a:t>
            </a:r>
            <a:endParaRPr b="0" lang="pt-BR" sz="14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Calibri"/>
              </a:rPr>
              <a:t>TALAMINI, Eduardo. A efetivação da liminar e da sentença no mandado de segurança. Revista da Faculdade de Direito UFPR, v.36, p. 233-245, 2001. Disponível em: </a:t>
            </a:r>
            <a:r>
              <a:rPr b="0" lang="pt-BR" sz="1800" spc="-1" strike="noStrike" u="sng">
                <a:solidFill>
                  <a:srgbClr val="0563c1"/>
                </a:solidFill>
                <a:uFill>
                  <a:solidFill>
                    <a:srgbClr val="ffffff"/>
                  </a:solidFill>
                </a:uFill>
                <a:latin typeface="Calibri"/>
                <a:ea typeface="Calibri"/>
                <a:hlinkClick r:id="rId1"/>
              </a:rPr>
              <a:t>https://revistas.ufpr.br/direito/article/view/1793/1490</a:t>
            </a:r>
            <a:r>
              <a:rPr b="0" lang="pt-BR" sz="1800" spc="-1" strike="noStrike">
                <a:solidFill>
                  <a:srgbClr val="000000"/>
                </a:solidFill>
                <a:uFill>
                  <a:solidFill>
                    <a:srgbClr val="ffffff"/>
                  </a:solidFill>
                </a:uFill>
                <a:latin typeface="Calibri"/>
                <a:ea typeface="Calibri"/>
              </a:rPr>
              <a:t> . Acesso em: 23 maio 2018. DOI: </a:t>
            </a:r>
            <a:r>
              <a:rPr b="0" lang="pt-BR" sz="1800" spc="-1" strike="noStrike" u="sng">
                <a:solidFill>
                  <a:srgbClr val="0563c1"/>
                </a:solidFill>
                <a:uFill>
                  <a:solidFill>
                    <a:srgbClr val="ffffff"/>
                  </a:solidFill>
                </a:uFill>
                <a:latin typeface="Calibri"/>
                <a:ea typeface="Calibri"/>
                <a:hlinkClick r:id="rId2"/>
              </a:rPr>
              <a:t>http://dx.doi.org/10.5380/rfdufpr.v36i0</a:t>
            </a:r>
            <a:r>
              <a:rPr b="0" lang="pt-BR" sz="18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Acessos ao resumo: 1.014</a:t>
            </a: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Acessos ao texto completo: 93.931</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p:txBody>
      </p:sp>
      <p:pic>
        <p:nvPicPr>
          <p:cNvPr id="205" name="Imagem 6" descr=""/>
          <p:cNvPicPr/>
          <p:nvPr/>
        </p:nvPicPr>
        <p:blipFill>
          <a:blip r:embed="rId3"/>
          <a:stretch/>
        </p:blipFill>
        <p:spPr>
          <a:xfrm>
            <a:off x="8601840" y="1855440"/>
            <a:ext cx="3397320" cy="4822200"/>
          </a:xfrm>
          <a:prstGeom prst="rect">
            <a:avLst/>
          </a:prstGeom>
          <a:ln>
            <a:solidFill>
              <a:schemeClr val="tx1"/>
            </a:solid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3" name="CustomShape 1"/>
          <p:cNvSpPr/>
          <p:nvPr/>
        </p:nvSpPr>
        <p:spPr>
          <a:xfrm>
            <a:off x="1354320" y="0"/>
            <a:ext cx="9482760" cy="6857640"/>
          </a:xfrm>
          <a:prstGeom prst="rect">
            <a:avLst/>
          </a:prstGeom>
          <a:solidFill>
            <a:srgbClr val="446483"/>
          </a:solidFill>
          <a:ln>
            <a:noFill/>
          </a:ln>
        </p:spPr>
        <p:style>
          <a:lnRef idx="2">
            <a:schemeClr val="accent1">
              <a:shade val="50000"/>
            </a:schemeClr>
          </a:lnRef>
          <a:fillRef idx="1">
            <a:schemeClr val="accent1"/>
          </a:fillRef>
          <a:effectRef idx="0">
            <a:schemeClr val="accent1"/>
          </a:effectRef>
          <a:fontRef idx="minor"/>
        </p:style>
      </p:sp>
      <p:pic>
        <p:nvPicPr>
          <p:cNvPr id="134" name="Picture 9" descr=""/>
          <p:cNvPicPr/>
          <p:nvPr/>
        </p:nvPicPr>
        <p:blipFill>
          <a:blip r:embed="rId1"/>
          <a:stretch/>
        </p:blipFill>
        <p:spPr>
          <a:xfrm>
            <a:off x="0" y="0"/>
            <a:ext cx="12191760" cy="6857640"/>
          </a:xfrm>
          <a:prstGeom prst="rect">
            <a:avLst/>
          </a:prstGeom>
          <a:ln>
            <a:noFill/>
          </a:ln>
        </p:spPr>
      </p:pic>
      <p:sp>
        <p:nvSpPr>
          <p:cNvPr id="135" name="CustomShape 2"/>
          <p:cNvSpPr/>
          <p:nvPr/>
        </p:nvSpPr>
        <p:spPr>
          <a:xfrm>
            <a:off x="2144520" y="0"/>
            <a:ext cx="7837200" cy="6857640"/>
          </a:xfrm>
          <a:custGeom>
            <a:avLst/>
            <a:gdLst/>
            <a:ah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solidFill>
              <a:srgbClr val="abc0e4"/>
            </a:solidFill>
            <a:round/>
          </a:ln>
        </p:spPr>
        <p:style>
          <a:lnRef idx="2">
            <a:schemeClr val="accent1">
              <a:shade val="50000"/>
            </a:schemeClr>
          </a:lnRef>
          <a:fillRef idx="1">
            <a:schemeClr val="accent1"/>
          </a:fillRef>
          <a:effectRef idx="0">
            <a:schemeClr val="accent1"/>
          </a:effectRef>
          <a:fontRef idx="minor"/>
        </p:style>
      </p:sp>
      <p:pic>
        <p:nvPicPr>
          <p:cNvPr id="136" name="Imagem 2" descr=""/>
          <p:cNvPicPr/>
          <p:nvPr/>
        </p:nvPicPr>
        <p:blipFill>
          <a:blip r:embed="rId2"/>
          <a:stretch/>
        </p:blipFill>
        <p:spPr>
          <a:xfrm>
            <a:off x="4478040" y="1176840"/>
            <a:ext cx="2978640" cy="454788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Produção</a:t>
            </a:r>
            <a:endParaRPr b="0" lang="pt-BR" sz="1400" spc="-1" strike="noStrike">
              <a:solidFill>
                <a:srgbClr val="000000"/>
              </a:solidFill>
              <a:uFill>
                <a:solidFill>
                  <a:srgbClr val="ffffff"/>
                </a:solidFill>
              </a:uFill>
              <a:latin typeface="Arial"/>
            </a:endParaRPr>
          </a:p>
        </p:txBody>
      </p:sp>
      <p:sp>
        <p:nvSpPr>
          <p:cNvPr id="207" name="TextShape 2"/>
          <p:cNvSpPr txBox="1"/>
          <p:nvPr/>
        </p:nvSpPr>
        <p:spPr>
          <a:xfrm>
            <a:off x="2644200" y="6418800"/>
            <a:ext cx="1862280" cy="339480"/>
          </a:xfrm>
          <a:prstGeom prst="rect">
            <a:avLst/>
          </a:prstGeom>
          <a:noFill/>
          <a:ln>
            <a:noFill/>
          </a:ln>
        </p:spPr>
        <p:txBody>
          <a:bodyPr/>
          <a:p>
            <a:pPr algn="ctr">
              <a:lnSpc>
                <a:spcPct val="100000"/>
              </a:lnSpc>
            </a:pPr>
            <a:r>
              <a:rPr b="0" lang="pt-BR" sz="1400" spc="-1" strike="noStrike">
                <a:solidFill>
                  <a:srgbClr val="000000"/>
                </a:solidFill>
                <a:uFill>
                  <a:solidFill>
                    <a:srgbClr val="ffffff"/>
                  </a:solidFill>
                </a:uFill>
                <a:latin typeface="Calibri"/>
                <a:ea typeface="Calibri"/>
              </a:rPr>
              <a:t>FONTE: (UFPR, 2018)</a:t>
            </a:r>
            <a:endParaRPr b="0" lang="pt-BR" sz="1400" spc="-1" strike="noStrike">
              <a:solidFill>
                <a:srgbClr val="000000"/>
              </a:solidFill>
              <a:uFill>
                <a:solidFill>
                  <a:srgbClr val="ffffff"/>
                </a:solidFill>
              </a:uFill>
              <a:latin typeface="Arial"/>
            </a:endParaRPr>
          </a:p>
        </p:txBody>
      </p:sp>
      <p:pic>
        <p:nvPicPr>
          <p:cNvPr id="208" name="Imagem 4" descr=""/>
          <p:cNvPicPr/>
          <p:nvPr/>
        </p:nvPicPr>
        <p:blipFill>
          <a:blip r:embed="rId1"/>
          <a:srcRect l="0" t="5687" r="0" b="2836"/>
          <a:stretch/>
        </p:blipFill>
        <p:spPr>
          <a:xfrm>
            <a:off x="26280" y="2251080"/>
            <a:ext cx="7098840" cy="4337280"/>
          </a:xfrm>
          <a:prstGeom prst="rect">
            <a:avLst/>
          </a:prstGeom>
          <a:ln>
            <a:noFill/>
          </a:ln>
        </p:spPr>
      </p:pic>
      <p:pic>
        <p:nvPicPr>
          <p:cNvPr id="209" name="Imagem 7" descr=""/>
          <p:cNvPicPr/>
          <p:nvPr/>
        </p:nvPicPr>
        <p:blipFill>
          <a:blip r:embed="rId2"/>
          <a:stretch/>
        </p:blipFill>
        <p:spPr>
          <a:xfrm>
            <a:off x="8163720" y="1818720"/>
            <a:ext cx="3257280" cy="4677840"/>
          </a:xfrm>
          <a:prstGeom prst="rect">
            <a:avLst/>
          </a:prstGeom>
          <a:ln>
            <a:noFill/>
          </a:ln>
        </p:spPr>
      </p:pic>
      <p:sp>
        <p:nvSpPr>
          <p:cNvPr id="210" name="CustomShape 3"/>
          <p:cNvSpPr/>
          <p:nvPr/>
        </p:nvSpPr>
        <p:spPr>
          <a:xfrm>
            <a:off x="212760" y="1818720"/>
            <a:ext cx="7337880" cy="516600"/>
          </a:xfrm>
          <a:prstGeom prst="rect">
            <a:avLst/>
          </a:prstGeom>
          <a:noFill/>
          <a:ln>
            <a:noFill/>
          </a:ln>
        </p:spPr>
        <p:style>
          <a:lnRef idx="0"/>
          <a:fillRef idx="0"/>
          <a:effectRef idx="0"/>
          <a:fontRef idx="minor"/>
        </p:style>
        <p:txBody>
          <a:bodyPr lIns="90000" rIns="90000" tIns="45000" bIns="45000"/>
          <a:p>
            <a:pPr>
              <a:lnSpc>
                <a:spcPct val="100000"/>
              </a:lnSpc>
            </a:pPr>
            <a:r>
              <a:rPr b="0" lang="pt-BR" sz="1400" spc="-1" strike="noStrike">
                <a:solidFill>
                  <a:srgbClr val="000000"/>
                </a:solidFill>
                <a:uFill>
                  <a:solidFill>
                    <a:srgbClr val="ffffff"/>
                  </a:solidFill>
                </a:uFill>
                <a:latin typeface="Arial"/>
                <a:ea typeface="Arial"/>
              </a:rPr>
              <a:t>TABELA 2: NÚMERO DE ACESSOS AOS ARTIGOS DA REVISTA DE INVESTIGAÇÕES CONSTITUCIONAIS POR EDIÇÃO</a:t>
            </a:r>
            <a:endParaRPr b="0" lang="pt-BR" sz="1800" spc="-1" strike="noStrike">
              <a:solidFill>
                <a:srgbClr val="000000"/>
              </a:solidFill>
              <a:uFill>
                <a:solidFill>
                  <a:srgbClr val="ffffff"/>
                </a:solidFill>
              </a:uFill>
              <a:latin typeface="Arial"/>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Produção</a:t>
            </a:r>
            <a:endParaRPr b="0" lang="pt-BR" sz="1400" spc="-1" strike="noStrike">
              <a:solidFill>
                <a:srgbClr val="000000"/>
              </a:solidFill>
              <a:uFill>
                <a:solidFill>
                  <a:srgbClr val="ffffff"/>
                </a:solidFill>
              </a:uFill>
              <a:latin typeface="Arial"/>
            </a:endParaRPr>
          </a:p>
        </p:txBody>
      </p:sp>
      <p:sp>
        <p:nvSpPr>
          <p:cNvPr id="212" name="TextShape 2"/>
          <p:cNvSpPr txBox="1"/>
          <p:nvPr/>
        </p:nvSpPr>
        <p:spPr>
          <a:xfrm>
            <a:off x="838080" y="1825560"/>
            <a:ext cx="10515240" cy="3695040"/>
          </a:xfrm>
          <a:prstGeom prst="rect">
            <a:avLst/>
          </a:prstGeom>
          <a:noFill/>
          <a:ln>
            <a:noFill/>
          </a:ln>
        </p:spPr>
        <p:txBody>
          <a:bodyPr/>
          <a:p>
            <a:pPr algn="just">
              <a:lnSpc>
                <a:spcPct val="100000"/>
              </a:lnSpc>
            </a:pPr>
            <a:r>
              <a:rPr b="1" lang="pt-BR" sz="2800" spc="-1" strike="noStrike">
                <a:solidFill>
                  <a:srgbClr val="000000"/>
                </a:solidFill>
                <a:uFill>
                  <a:solidFill>
                    <a:srgbClr val="ffffff"/>
                  </a:solidFill>
                </a:uFill>
                <a:latin typeface="Calibri"/>
                <a:ea typeface="Calibri"/>
              </a:rPr>
              <a:t>Crítica</a:t>
            </a: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a:t>
            </a:r>
            <a:r>
              <a:rPr b="0" lang="pt-BR" sz="2800" spc="-1" strike="noStrike">
                <a:solidFill>
                  <a:srgbClr val="000000"/>
                </a:solidFill>
                <a:uFill>
                  <a:solidFill>
                    <a:srgbClr val="ffffff"/>
                  </a:solidFill>
                </a:uFill>
                <a:latin typeface="Calibri"/>
                <a:ea typeface="Calibri"/>
              </a:rPr>
              <a:t>Esses indicadores de produção são a base para realizar cruzamentos e análises com outros indicadores, tendo um papel importante na análise do desenvolvimento das pesquisas. Entretanto, existem críticas em seu uso como avaliação direta da ciência, sendo usado com ressalvas quando se pretende avaliar a </a:t>
            </a:r>
            <a:r>
              <a:rPr b="1" lang="pt-BR" sz="2800" spc="-1" strike="noStrike">
                <a:solidFill>
                  <a:srgbClr val="000000"/>
                </a:solidFill>
                <a:uFill>
                  <a:solidFill>
                    <a:srgbClr val="ffffff"/>
                  </a:solidFill>
                </a:uFill>
                <a:latin typeface="Calibri"/>
                <a:ea typeface="Calibri"/>
              </a:rPr>
              <a:t>qualidade da ciência produzida</a:t>
            </a:r>
            <a:r>
              <a:rPr b="0" lang="pt-BR" sz="2800" spc="-1" strike="noStrike">
                <a:solidFill>
                  <a:srgbClr val="000000"/>
                </a:solidFill>
                <a:uFill>
                  <a:solidFill>
                    <a:srgbClr val="ffffff"/>
                  </a:solidFill>
                </a:uFill>
                <a:latin typeface="Calibri"/>
                <a:ea typeface="Calibri"/>
              </a:rPr>
              <a:t>”. (GABRIEL JUNIOR, 2014, p. 36).</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p:txBody>
      </p:sp>
      <p:sp>
        <p:nvSpPr>
          <p:cNvPr id="213" name="CustomShape 3"/>
          <p:cNvSpPr/>
          <p:nvPr/>
        </p:nvSpPr>
        <p:spPr>
          <a:xfrm>
            <a:off x="1292760" y="5112360"/>
            <a:ext cx="1811520" cy="108684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00440" rIns="68760" tIns="100440" bIns="100800" anchor="ctr"/>
          <a:p>
            <a:pPr algn="ctr">
              <a:lnSpc>
                <a:spcPct val="90000"/>
              </a:lnSpc>
            </a:pPr>
            <a:r>
              <a:rPr b="0" lang="pt-BR" sz="1800" spc="-1" strike="noStrike">
                <a:solidFill>
                  <a:srgbClr val="ffffff"/>
                </a:solidFill>
                <a:uFill>
                  <a:solidFill>
                    <a:srgbClr val="ffffff"/>
                  </a:solidFill>
                </a:uFill>
                <a:latin typeface="Arial"/>
                <a:ea typeface="Arial"/>
              </a:rPr>
              <a:t>Modelo de avaliação da pós-graduação</a:t>
            </a:r>
            <a:endParaRPr b="0" lang="pt-BR" sz="1400" spc="-1" strike="noStrike">
              <a:solidFill>
                <a:srgbClr val="000000"/>
              </a:solidFill>
              <a:uFill>
                <a:solidFill>
                  <a:srgbClr val="ffffff"/>
                </a:solidFill>
              </a:uFill>
              <a:latin typeface="Arial"/>
            </a:endParaRPr>
          </a:p>
        </p:txBody>
      </p:sp>
      <p:sp>
        <p:nvSpPr>
          <p:cNvPr id="214" name="CustomShape 4"/>
          <p:cNvSpPr/>
          <p:nvPr/>
        </p:nvSpPr>
        <p:spPr>
          <a:xfrm rot="41400">
            <a:off x="3286080" y="5446800"/>
            <a:ext cx="384120" cy="448920"/>
          </a:xfrm>
          <a:prstGeom prst="rightArrow">
            <a:avLst>
              <a:gd name="adj1" fmla="val 60000"/>
              <a:gd name="adj2" fmla="val 50000"/>
            </a:avLst>
          </a:prstGeom>
          <a:solidFill>
            <a:schemeClr val="accent1">
              <a:tint val="60000"/>
              <a:hueOff val="0"/>
              <a:satOff val="0"/>
              <a:lumOff val="0"/>
              <a:alphaOff val="0"/>
            </a:schemeClr>
          </a:solidFill>
          <a:ln>
            <a:noFill/>
          </a:ln>
        </p:spPr>
        <p:style>
          <a:lnRef idx="0"/>
          <a:fillRef idx="0"/>
          <a:effectRef idx="0"/>
          <a:fontRef idx="minor"/>
        </p:style>
      </p:sp>
      <p:sp>
        <p:nvSpPr>
          <p:cNvPr id="215" name="CustomShape 5"/>
          <p:cNvSpPr/>
          <p:nvPr/>
        </p:nvSpPr>
        <p:spPr>
          <a:xfrm>
            <a:off x="3830400" y="5142960"/>
            <a:ext cx="1811520" cy="108684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00440" rIns="68760" tIns="100440" bIns="100800" anchor="ctr"/>
          <a:p>
            <a:pPr algn="ctr">
              <a:lnSpc>
                <a:spcPct val="90000"/>
              </a:lnSpc>
            </a:pPr>
            <a:r>
              <a:rPr b="0" lang="pt-BR" sz="1800" spc="-1" strike="noStrike">
                <a:solidFill>
                  <a:srgbClr val="ffffff"/>
                </a:solidFill>
                <a:uFill>
                  <a:solidFill>
                    <a:srgbClr val="ffffff"/>
                  </a:solidFill>
                </a:uFill>
                <a:latin typeface="Arial"/>
                <a:ea typeface="Arial"/>
              </a:rPr>
              <a:t>Produtivismo Acadêmico</a:t>
            </a:r>
            <a:endParaRPr b="0" lang="pt-BR" sz="1400" spc="-1" strike="noStrike">
              <a:solidFill>
                <a:srgbClr val="000000"/>
              </a:solidFill>
              <a:uFill>
                <a:solidFill>
                  <a:srgbClr val="ffffff"/>
                </a:solidFill>
              </a:uFill>
              <a:latin typeface="Arial"/>
            </a:endParaRPr>
          </a:p>
        </p:txBody>
      </p:sp>
      <p:pic>
        <p:nvPicPr>
          <p:cNvPr id="216" name="Imagem 5" descr=""/>
          <p:cNvPicPr/>
          <p:nvPr/>
        </p:nvPicPr>
        <p:blipFill>
          <a:blip r:embed="rId1"/>
          <a:stretch/>
        </p:blipFill>
        <p:spPr>
          <a:xfrm>
            <a:off x="6095880" y="4552200"/>
            <a:ext cx="5095080" cy="220752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Citação</a:t>
            </a:r>
            <a:endParaRPr b="0" lang="pt-BR" sz="1400" spc="-1" strike="noStrike">
              <a:solidFill>
                <a:srgbClr val="000000"/>
              </a:solidFill>
              <a:uFill>
                <a:solidFill>
                  <a:srgbClr val="ffffff"/>
                </a:solidFill>
              </a:uFill>
              <a:latin typeface="Arial"/>
            </a:endParaRPr>
          </a:p>
        </p:txBody>
      </p:sp>
      <p:sp>
        <p:nvSpPr>
          <p:cNvPr id="218" name="TextShape 2"/>
          <p:cNvSpPr txBox="1"/>
          <p:nvPr/>
        </p:nvSpPr>
        <p:spPr>
          <a:xfrm>
            <a:off x="815040" y="1852560"/>
            <a:ext cx="10770840" cy="4964400"/>
          </a:xfrm>
          <a:prstGeom prst="rect">
            <a:avLst/>
          </a:prstGeom>
          <a:noFill/>
          <a:ln>
            <a:noFill/>
          </a:ln>
        </p:spPr>
        <p:txBody>
          <a:bodyPr/>
          <a:p>
            <a:pPr algn="just">
              <a:lnSpc>
                <a:spcPct val="100000"/>
              </a:lnSpc>
            </a:pPr>
            <a:r>
              <a:rPr b="1" lang="pt-BR" sz="2800" spc="-1" strike="noStrike">
                <a:solidFill>
                  <a:srgbClr val="000000"/>
                </a:solidFill>
                <a:uFill>
                  <a:solidFill>
                    <a:srgbClr val="ffffff"/>
                  </a:solidFill>
                </a:uFill>
                <a:latin typeface="Calibri"/>
                <a:ea typeface="Calibri"/>
              </a:rPr>
              <a:t>Citação</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800" spc="-1" strike="noStrike">
                <a:solidFill>
                  <a:srgbClr val="000000"/>
                </a:solidFill>
                <a:uFill>
                  <a:solidFill>
                    <a:srgbClr val="ffffff"/>
                  </a:solidFill>
                </a:uFill>
                <a:latin typeface="Calibri"/>
                <a:ea typeface="Calibri"/>
              </a:rPr>
              <a:t>“</a:t>
            </a:r>
            <a:r>
              <a:rPr b="0" lang="pt-BR" sz="2800" spc="-1" strike="noStrike">
                <a:solidFill>
                  <a:srgbClr val="000000"/>
                </a:solidFill>
                <a:uFill>
                  <a:solidFill>
                    <a:srgbClr val="ffffff"/>
                  </a:solidFill>
                </a:uFill>
                <a:latin typeface="Calibri"/>
                <a:ea typeface="Calibri"/>
              </a:rPr>
              <a:t>Menção de uma informação extraída de outra fonte”. (ABNT, 2002, p. 1).</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Baseiam-se na mensuração do número de citações recebidas por uma determinada publicação, pesquisador, instituição ou país;</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Refletem o impacto, a influência e a visibilidade dos artigos científicos, dos autores, instituições ou países citados, junto à comunidade científica;</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Indicador básico é o número de citações recebidas;</a:t>
            </a:r>
            <a:endParaRPr b="0" lang="pt-BR" sz="1400" spc="-1" strike="noStrike">
              <a:solidFill>
                <a:srgbClr val="000000"/>
              </a:solidFill>
              <a:uFill>
                <a:solidFill>
                  <a:srgbClr val="ffffff"/>
                </a:solidFill>
              </a:u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Indicadores de Citação</a:t>
            </a:r>
            <a:endParaRPr b="0" lang="pt-BR" sz="1400" spc="-1" strike="noStrike">
              <a:solidFill>
                <a:srgbClr val="000000"/>
              </a:solidFill>
              <a:uFill>
                <a:solidFill>
                  <a:srgbClr val="ffffff"/>
                </a:solidFill>
              </a:uFill>
              <a:latin typeface="Arial"/>
            </a:endParaRPr>
          </a:p>
        </p:txBody>
      </p:sp>
      <p:sp>
        <p:nvSpPr>
          <p:cNvPr id="220" name="TextShape 2"/>
          <p:cNvSpPr txBox="1"/>
          <p:nvPr/>
        </p:nvSpPr>
        <p:spPr>
          <a:xfrm>
            <a:off x="815040" y="1852560"/>
            <a:ext cx="10770840" cy="4964400"/>
          </a:xfrm>
          <a:prstGeom prst="rect">
            <a:avLst/>
          </a:prstGeom>
          <a:noFill/>
          <a:ln>
            <a:noFill/>
          </a:ln>
        </p:spPr>
        <p:txBody>
          <a:bodyPr/>
          <a:p>
            <a:pPr marL="343080" indent="-342720" algn="just">
              <a:lnSpc>
                <a:spcPct val="100000"/>
              </a:lnSpc>
            </a:pPr>
            <a:r>
              <a:rPr b="1" lang="pt-BR" sz="2800" spc="-1" strike="noStrike">
                <a:solidFill>
                  <a:srgbClr val="000000"/>
                </a:solidFill>
                <a:uFill>
                  <a:solidFill>
                    <a:srgbClr val="ffffff"/>
                  </a:solidFill>
                </a:uFill>
                <a:latin typeface="Calibri"/>
                <a:ea typeface="Calibri"/>
              </a:rPr>
              <a:t>O que pode ser medido?</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400" spc="-1" strike="noStrike">
                <a:solidFill>
                  <a:srgbClr val="000000"/>
                </a:solidFill>
                <a:uFill>
                  <a:solidFill>
                    <a:srgbClr val="ffffff"/>
                  </a:solidFill>
                </a:uFill>
                <a:latin typeface="Calibri"/>
                <a:ea typeface="Calibri"/>
              </a:rPr>
              <a:t>Fator de impacto</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400" spc="-1" strike="noStrike">
                <a:solidFill>
                  <a:srgbClr val="000000"/>
                </a:solidFill>
                <a:uFill>
                  <a:solidFill>
                    <a:srgbClr val="ffffff"/>
                  </a:solidFill>
                </a:uFill>
                <a:latin typeface="Calibri"/>
                <a:ea typeface="Calibri"/>
              </a:rPr>
              <a:t>Índice h</a:t>
            </a:r>
            <a:endParaRPr b="0" lang="pt-BR" sz="1400" spc="-1" strike="noStrike">
              <a:solidFill>
                <a:srgbClr val="000000"/>
              </a:solidFill>
              <a:uFill>
                <a:solidFill>
                  <a:srgbClr val="ffffff"/>
                </a:solidFill>
              </a:u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Fator de Impacto</a:t>
            </a:r>
            <a:endParaRPr b="0" lang="pt-BR" sz="1400" spc="-1" strike="noStrike">
              <a:solidFill>
                <a:srgbClr val="000000"/>
              </a:solidFill>
              <a:uFill>
                <a:solidFill>
                  <a:srgbClr val="ffffff"/>
                </a:solidFill>
              </a:uFill>
              <a:latin typeface="Arial"/>
            </a:endParaRPr>
          </a:p>
        </p:txBody>
      </p:sp>
      <p:sp>
        <p:nvSpPr>
          <p:cNvPr id="222" name="TextShape 2"/>
          <p:cNvSpPr txBox="1"/>
          <p:nvPr/>
        </p:nvSpPr>
        <p:spPr>
          <a:xfrm>
            <a:off x="838080" y="1825560"/>
            <a:ext cx="10515240" cy="2203200"/>
          </a:xfrm>
          <a:prstGeom prst="rect">
            <a:avLst/>
          </a:prstGeom>
          <a:noFill/>
          <a:ln>
            <a:noFill/>
          </a:ln>
        </p:spPr>
        <p:txBody>
          <a:bodyPr/>
          <a:p>
            <a:pPr algn="just">
              <a:lnSpc>
                <a:spcPct val="100000"/>
              </a:lnSpc>
            </a:pPr>
            <a:r>
              <a:rPr b="0" lang="pt-BR" sz="2800" spc="-1" strike="noStrike">
                <a:solidFill>
                  <a:srgbClr val="000000"/>
                </a:solidFill>
                <a:uFill>
                  <a:solidFill>
                    <a:srgbClr val="ffffff"/>
                  </a:solidFill>
                </a:uFill>
                <a:latin typeface="Calibri"/>
                <a:ea typeface="Calibri"/>
              </a:rPr>
              <a:t>1955 – o Fator de Impacto foi criado por Eugene Garfield</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r>
              <a:rPr b="0" lang="pt-BR" sz="2800" spc="-1" strike="noStrike">
                <a:solidFill>
                  <a:srgbClr val="000000"/>
                </a:solidFill>
                <a:uFill>
                  <a:solidFill>
                    <a:srgbClr val="ffffff"/>
                  </a:solidFill>
                </a:uFill>
                <a:latin typeface="Calibri"/>
                <a:ea typeface="Calibri"/>
              </a:rPr>
              <a:t>1970 – O Fator de Impacto é utilizado para refletir a importância dos periódicos e surge o </a:t>
            </a:r>
            <a:r>
              <a:rPr b="0" i="1" lang="pt-BR" sz="2800" spc="-1" strike="noStrike">
                <a:solidFill>
                  <a:srgbClr val="000000"/>
                </a:solidFill>
                <a:uFill>
                  <a:solidFill>
                    <a:srgbClr val="ffffff"/>
                  </a:solidFill>
                </a:uFill>
                <a:latin typeface="Calibri"/>
                <a:ea typeface="Calibri"/>
              </a:rPr>
              <a:t>Journal Citation Report (JCR)</a:t>
            </a:r>
            <a:r>
              <a:rPr b="0" lang="pt-BR" sz="2800" spc="-1" strike="noStrike">
                <a:solidFill>
                  <a:srgbClr val="000000"/>
                </a:solidFill>
                <a:uFill>
                  <a:solidFill>
                    <a:srgbClr val="ffffff"/>
                  </a:solidFill>
                </a:uFill>
                <a:latin typeface="Calibri"/>
                <a:ea typeface="Calibri"/>
              </a:rPr>
              <a:t>.</a:t>
            </a:r>
            <a:endParaRPr b="0" lang="pt-BR" sz="1400" spc="-1" strike="noStrike">
              <a:solidFill>
                <a:srgbClr val="000000"/>
              </a:solidFill>
              <a:uFill>
                <a:solidFill>
                  <a:srgbClr val="ffffff"/>
                </a:solidFill>
              </a:uFill>
              <a:latin typeface="Arial"/>
            </a:endParaRPr>
          </a:p>
          <a:p>
            <a:pPr algn="r">
              <a:lnSpc>
                <a:spcPct val="100000"/>
              </a:lnSpc>
            </a:pPr>
            <a:r>
              <a:rPr b="0" lang="pt-BR" sz="2800" spc="-1" strike="noStrike">
                <a:solidFill>
                  <a:srgbClr val="000000"/>
                </a:solidFill>
                <a:uFill>
                  <a:solidFill>
                    <a:srgbClr val="ffffff"/>
                  </a:solidFill>
                </a:uFill>
                <a:latin typeface="Calibri"/>
                <a:ea typeface="Calibri"/>
              </a:rPr>
              <a:t>(GABRIEL JÚNIOR, 2014)</a:t>
            </a:r>
            <a:endParaRPr b="0" lang="pt-BR" sz="1400" spc="-1" strike="noStrike">
              <a:solidFill>
                <a:srgbClr val="000000"/>
              </a:solidFill>
              <a:uFill>
                <a:solidFill>
                  <a:srgbClr val="ffffff"/>
                </a:solidFill>
              </a:uFill>
              <a:latin typeface="Arial"/>
            </a:endParaRPr>
          </a:p>
        </p:txBody>
      </p:sp>
      <p:pic>
        <p:nvPicPr>
          <p:cNvPr id="223" name="Imagem 6" descr=""/>
          <p:cNvPicPr/>
          <p:nvPr/>
        </p:nvPicPr>
        <p:blipFill>
          <a:blip r:embed="rId1"/>
          <a:stretch/>
        </p:blipFill>
        <p:spPr>
          <a:xfrm>
            <a:off x="1698120" y="4242240"/>
            <a:ext cx="8526600" cy="247716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Fator de Impacto</a:t>
            </a:r>
            <a:endParaRPr b="0" lang="pt-BR" sz="1400" spc="-1" strike="noStrike">
              <a:solidFill>
                <a:srgbClr val="000000"/>
              </a:solidFill>
              <a:uFill>
                <a:solidFill>
                  <a:srgbClr val="ffffff"/>
                </a:solidFill>
              </a:uFill>
              <a:latin typeface="Arial"/>
            </a:endParaRPr>
          </a:p>
        </p:txBody>
      </p:sp>
      <p:sp>
        <p:nvSpPr>
          <p:cNvPr id="225" name="CustomShape 2"/>
          <p:cNvSpPr/>
          <p:nvPr/>
        </p:nvSpPr>
        <p:spPr>
          <a:xfrm>
            <a:off x="1912320" y="6303240"/>
            <a:ext cx="2767320" cy="516600"/>
          </a:xfrm>
          <a:prstGeom prst="rect">
            <a:avLst/>
          </a:prstGeom>
          <a:noFill/>
          <a:ln>
            <a:noFill/>
          </a:ln>
        </p:spPr>
        <p:style>
          <a:lnRef idx="0"/>
          <a:fillRef idx="0"/>
          <a:effectRef idx="0"/>
          <a:fontRef idx="minor"/>
        </p:style>
        <p:txBody>
          <a:bodyPr lIns="90000" rIns="90000" tIns="45000" bIns="45000"/>
          <a:p>
            <a:pPr algn="ctr">
              <a:lnSpc>
                <a:spcPct val="100000"/>
              </a:lnSpc>
            </a:pPr>
            <a:r>
              <a:rPr b="0" lang="pt-BR" sz="1400" spc="-1" strike="noStrike">
                <a:solidFill>
                  <a:srgbClr val="000000"/>
                </a:solidFill>
                <a:uFill>
                  <a:solidFill>
                    <a:srgbClr val="ffffff"/>
                  </a:solidFill>
                </a:uFill>
                <a:latin typeface="Arial"/>
                <a:ea typeface="Arial"/>
              </a:rPr>
              <a:t>FONTE: CLARIVATES (2019)</a:t>
            </a:r>
            <a:endParaRPr b="0" lang="pt-BR" sz="1800" spc="-1" strike="noStrike">
              <a:solidFill>
                <a:srgbClr val="000000"/>
              </a:solidFill>
              <a:uFill>
                <a:solidFill>
                  <a:srgbClr val="ffffff"/>
                </a:solidFill>
              </a:uFill>
              <a:latin typeface="Arial"/>
            </a:endParaRPr>
          </a:p>
          <a:p>
            <a:pPr algn="ctr">
              <a:lnSpc>
                <a:spcPct val="100000"/>
              </a:lnSpc>
            </a:pPr>
            <a:endParaRPr b="0" lang="pt-BR" sz="1800" spc="-1" strike="noStrike">
              <a:solidFill>
                <a:srgbClr val="000000"/>
              </a:solidFill>
              <a:uFill>
                <a:solidFill>
                  <a:srgbClr val="ffffff"/>
                </a:solidFill>
              </a:uFill>
              <a:latin typeface="Arial"/>
            </a:endParaRPr>
          </a:p>
        </p:txBody>
      </p:sp>
      <p:pic>
        <p:nvPicPr>
          <p:cNvPr id="226" name="Imagem 3" descr=""/>
          <p:cNvPicPr/>
          <p:nvPr/>
        </p:nvPicPr>
        <p:blipFill>
          <a:blip r:embed="rId1"/>
          <a:stretch/>
        </p:blipFill>
        <p:spPr>
          <a:xfrm>
            <a:off x="7431840" y="2979720"/>
            <a:ext cx="2504520" cy="2504520"/>
          </a:xfrm>
          <a:prstGeom prst="rect">
            <a:avLst/>
          </a:prstGeom>
          <a:ln>
            <a:noFill/>
          </a:ln>
        </p:spPr>
      </p:pic>
      <p:pic>
        <p:nvPicPr>
          <p:cNvPr id="227" name="Imagem 5" descr=""/>
          <p:cNvPicPr/>
          <p:nvPr/>
        </p:nvPicPr>
        <p:blipFill>
          <a:blip r:embed="rId2"/>
          <a:srcRect l="15118" t="27773" r="63157" b="31139"/>
          <a:stretch/>
        </p:blipFill>
        <p:spPr>
          <a:xfrm>
            <a:off x="1335960" y="2133000"/>
            <a:ext cx="3920040" cy="4169520"/>
          </a:xfrm>
          <a:prstGeom prst="rect">
            <a:avLst/>
          </a:prstGeom>
          <a:ln>
            <a:solidFill>
              <a:schemeClr val="tx1"/>
            </a:solidFill>
          </a:ln>
        </p:spPr>
      </p:pic>
      <p:sp>
        <p:nvSpPr>
          <p:cNvPr id="228" name="CustomShape 3"/>
          <p:cNvSpPr/>
          <p:nvPr/>
        </p:nvSpPr>
        <p:spPr>
          <a:xfrm>
            <a:off x="785880" y="1825560"/>
            <a:ext cx="5019840" cy="303480"/>
          </a:xfrm>
          <a:prstGeom prst="rect">
            <a:avLst/>
          </a:prstGeom>
          <a:noFill/>
          <a:ln>
            <a:noFill/>
          </a:ln>
        </p:spPr>
        <p:style>
          <a:lnRef idx="0"/>
          <a:fillRef idx="0"/>
          <a:effectRef idx="0"/>
          <a:fontRef idx="minor"/>
        </p:style>
        <p:txBody>
          <a:bodyPr lIns="90000" rIns="90000" tIns="45000" bIns="45000"/>
          <a:p>
            <a:pPr>
              <a:lnSpc>
                <a:spcPct val="100000"/>
              </a:lnSpc>
            </a:pPr>
            <a:r>
              <a:rPr b="0" lang="pt-BR" sz="1400" spc="-1" strike="noStrike">
                <a:solidFill>
                  <a:srgbClr val="000000"/>
                </a:solidFill>
                <a:uFill>
                  <a:solidFill>
                    <a:srgbClr val="ffffff"/>
                  </a:solidFill>
                </a:uFill>
                <a:latin typeface="Arial"/>
                <a:ea typeface="Arial"/>
              </a:rPr>
              <a:t>FIGURA 1: FATOR DE IMPACTO DA REVISTA </a:t>
            </a:r>
            <a:r>
              <a:rPr b="0" i="1" lang="pt-BR" sz="1400" spc="-1" strike="noStrike">
                <a:solidFill>
                  <a:srgbClr val="000000"/>
                </a:solidFill>
                <a:uFill>
                  <a:solidFill>
                    <a:srgbClr val="ffffff"/>
                  </a:solidFill>
                </a:uFill>
                <a:latin typeface="Arial"/>
                <a:ea typeface="Arial"/>
              </a:rPr>
              <a:t>NATURE</a:t>
            </a:r>
            <a:endParaRPr b="0" lang="pt-BR" sz="1800" spc="-1" strike="noStrike">
              <a:solidFill>
                <a:srgbClr val="000000"/>
              </a:solidFill>
              <a:uFill>
                <a:solidFill>
                  <a:srgbClr val="ffffff"/>
                </a:solidFill>
              </a:uFill>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Índice h</a:t>
            </a:r>
            <a:endParaRPr b="0" lang="pt-BR" sz="1400" spc="-1" strike="noStrike">
              <a:solidFill>
                <a:srgbClr val="000000"/>
              </a:solidFill>
              <a:uFill>
                <a:solidFill>
                  <a:srgbClr val="ffffff"/>
                </a:solidFill>
              </a:uFill>
              <a:latin typeface="Arial"/>
            </a:endParaRPr>
          </a:p>
        </p:txBody>
      </p:sp>
      <p:sp>
        <p:nvSpPr>
          <p:cNvPr id="230" name="TextShape 2"/>
          <p:cNvSpPr txBox="1"/>
          <p:nvPr/>
        </p:nvSpPr>
        <p:spPr>
          <a:xfrm>
            <a:off x="838080" y="1825560"/>
            <a:ext cx="10515240" cy="4746240"/>
          </a:xfrm>
          <a:prstGeom prst="rect">
            <a:avLst/>
          </a:prstGeom>
          <a:noFill/>
          <a:ln>
            <a:noFill/>
          </a:ln>
        </p:spPr>
        <p:txBody>
          <a:bodyPr/>
          <a:p>
            <a:pPr algn="just">
              <a:lnSpc>
                <a:spcPct val="100000"/>
              </a:lnSpc>
            </a:pPr>
            <a:r>
              <a:rPr b="0" lang="pt-BR" sz="2800" spc="-1" strike="noStrike">
                <a:solidFill>
                  <a:srgbClr val="000000"/>
                </a:solidFill>
                <a:uFill>
                  <a:solidFill>
                    <a:srgbClr val="ffffff"/>
                  </a:solidFill>
                </a:uFill>
                <a:latin typeface="Calibri"/>
                <a:ea typeface="Calibri"/>
              </a:rPr>
              <a:t>Criado pelo físico </a:t>
            </a:r>
            <a:r>
              <a:rPr b="0" i="1" lang="pt-BR" sz="2800" spc="-1" strike="noStrike">
                <a:solidFill>
                  <a:srgbClr val="000000"/>
                </a:solidFill>
                <a:uFill>
                  <a:solidFill>
                    <a:srgbClr val="ffffff"/>
                  </a:solidFill>
                </a:uFill>
                <a:latin typeface="Calibri"/>
                <a:ea typeface="Calibri"/>
              </a:rPr>
              <a:t>Jorge Hirsch </a:t>
            </a:r>
            <a:r>
              <a:rPr b="0" lang="pt-BR" sz="2800" spc="-1" strike="noStrike">
                <a:solidFill>
                  <a:srgbClr val="000000"/>
                </a:solidFill>
                <a:uFill>
                  <a:solidFill>
                    <a:srgbClr val="ffffff"/>
                  </a:solidFill>
                </a:uFill>
                <a:latin typeface="Calibri"/>
                <a:ea typeface="Calibri"/>
              </a:rPr>
              <a:t>em 2005.</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Calibri"/>
              </a:rPr>
              <a:t>HIRSCH, J. E. An index to quantify an individual’s scientific research output. </a:t>
            </a:r>
            <a:r>
              <a:rPr b="1" lang="pt-BR" sz="1800" spc="-1" strike="noStrike">
                <a:solidFill>
                  <a:srgbClr val="000000"/>
                </a:solidFill>
                <a:uFill>
                  <a:solidFill>
                    <a:srgbClr val="ffffff"/>
                  </a:solidFill>
                </a:uFill>
                <a:latin typeface="Calibri"/>
                <a:ea typeface="Calibri"/>
              </a:rPr>
              <a:t>Proceedings of the National Academy of Sciences of the United States of America</a:t>
            </a:r>
            <a:r>
              <a:rPr b="0" lang="pt-BR" sz="1800" spc="-1" strike="noStrike">
                <a:solidFill>
                  <a:srgbClr val="000000"/>
                </a:solidFill>
                <a:uFill>
                  <a:solidFill>
                    <a:srgbClr val="ffffff"/>
                  </a:solidFill>
                </a:uFill>
                <a:latin typeface="Calibri"/>
                <a:ea typeface="Calibri"/>
              </a:rPr>
              <a:t>, v. 102, n. 46, p.16569-16572 , nov. 2005.</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a:t>
            </a:r>
            <a:r>
              <a:rPr b="0" lang="pt-BR" sz="2800" spc="-1" strike="noStrike">
                <a:solidFill>
                  <a:srgbClr val="000000"/>
                </a:solidFill>
                <a:uFill>
                  <a:solidFill>
                    <a:srgbClr val="ffffff"/>
                  </a:solidFill>
                </a:uFill>
                <a:latin typeface="Calibri"/>
                <a:ea typeface="Calibri"/>
              </a:rPr>
              <a:t>Índice para quantificar a produção científica individual”. (HIRSCH, 2005, tradução nossa).</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000000"/>
                </a:solidFill>
                <a:uFill>
                  <a:solidFill>
                    <a:srgbClr val="ffffff"/>
                  </a:solidFill>
                </a:uFill>
                <a:latin typeface="Calibri"/>
                <a:ea typeface="Calibri"/>
              </a:rPr>
              <a:t>“</a:t>
            </a:r>
            <a:r>
              <a:rPr b="0" lang="pt-BR" sz="2800" spc="-1" strike="noStrike">
                <a:solidFill>
                  <a:srgbClr val="000000"/>
                </a:solidFill>
                <a:uFill>
                  <a:solidFill>
                    <a:srgbClr val="ffffff"/>
                  </a:solidFill>
                </a:uFill>
                <a:latin typeface="Calibri"/>
                <a:ea typeface="Calibri"/>
              </a:rPr>
              <a:t>É aplicado a um pesquisador que tem h trabalhos que tenham sido citados pelos menos h vezes”, (BETTONI, 2011, p . 75).</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800" spc="-1" strike="noStrike">
                <a:solidFill>
                  <a:srgbClr val="c00000"/>
                </a:solidFill>
                <a:uFill>
                  <a:solidFill>
                    <a:srgbClr val="ffffff"/>
                  </a:solidFill>
                </a:uFill>
                <a:latin typeface="Calibri"/>
                <a:ea typeface="Calibri"/>
              </a:rPr>
              <a:t>Avalia quantidade e qualidade? Receber citações é sinônimo de qualidade?</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Índice h</a:t>
            </a:r>
            <a:endParaRPr b="0" lang="pt-BR" sz="1400" spc="-1" strike="noStrike">
              <a:solidFill>
                <a:srgbClr val="000000"/>
              </a:solidFill>
              <a:uFill>
                <a:solidFill>
                  <a:srgbClr val="ffffff"/>
                </a:solidFill>
              </a:uFill>
              <a:latin typeface="Arial"/>
            </a:endParaRPr>
          </a:p>
        </p:txBody>
      </p:sp>
      <p:sp>
        <p:nvSpPr>
          <p:cNvPr id="232" name="TextShape 2"/>
          <p:cNvSpPr txBox="1"/>
          <p:nvPr/>
        </p:nvSpPr>
        <p:spPr>
          <a:xfrm>
            <a:off x="572400" y="3836880"/>
            <a:ext cx="2757240" cy="734760"/>
          </a:xfrm>
          <a:prstGeom prst="rect">
            <a:avLst/>
          </a:prstGeom>
          <a:noFill/>
          <a:ln>
            <a:noFill/>
          </a:ln>
        </p:spPr>
        <p:txBody>
          <a:bodyPr/>
          <a:p>
            <a:pPr algn="just">
              <a:lnSpc>
                <a:spcPct val="100000"/>
              </a:lnSpc>
            </a:pPr>
            <a:r>
              <a:rPr b="1" lang="pt-BR" sz="2800" spc="-1" strike="noStrike">
                <a:solidFill>
                  <a:srgbClr val="000000"/>
                </a:solidFill>
                <a:uFill>
                  <a:solidFill>
                    <a:srgbClr val="ffffff"/>
                  </a:solidFill>
                </a:uFill>
                <a:latin typeface="Calibri"/>
                <a:ea typeface="Calibri"/>
              </a:rPr>
              <a:t>Calegario, RF</a:t>
            </a:r>
            <a:endParaRPr b="0" lang="pt-BR" sz="1400" spc="-1" strike="noStrike">
              <a:solidFill>
                <a:srgbClr val="000000"/>
              </a:solidFill>
              <a:uFill>
                <a:solidFill>
                  <a:srgbClr val="ffffff"/>
                </a:solidFill>
              </a:uFill>
              <a:latin typeface="Arial"/>
            </a:endParaRPr>
          </a:p>
        </p:txBody>
      </p:sp>
      <p:sp>
        <p:nvSpPr>
          <p:cNvPr id="233" name="CustomShape 3"/>
          <p:cNvSpPr/>
          <p:nvPr/>
        </p:nvSpPr>
        <p:spPr>
          <a:xfrm>
            <a:off x="4631760" y="1681200"/>
            <a:ext cx="6043320" cy="39348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FIGURA 2: Índice h da Profa. Renata Faier Calegario</a:t>
            </a:r>
            <a:endParaRPr b="0" lang="pt-BR" sz="1800" spc="-1" strike="noStrike">
              <a:solidFill>
                <a:srgbClr val="000000"/>
              </a:solidFill>
              <a:uFill>
                <a:solidFill>
                  <a:srgbClr val="ffffff"/>
                </a:solidFill>
              </a:uFill>
              <a:latin typeface="Arial"/>
            </a:endParaRPr>
          </a:p>
        </p:txBody>
      </p:sp>
      <p:sp>
        <p:nvSpPr>
          <p:cNvPr id="234" name="CustomShape 4"/>
          <p:cNvSpPr/>
          <p:nvPr/>
        </p:nvSpPr>
        <p:spPr>
          <a:xfrm>
            <a:off x="5698800" y="6445800"/>
            <a:ext cx="2716920" cy="36252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CLARIVATES (2019)</a:t>
            </a:r>
            <a:endParaRPr b="0" lang="pt-BR" sz="1800" spc="-1" strike="noStrike">
              <a:solidFill>
                <a:srgbClr val="000000"/>
              </a:solidFill>
              <a:uFill>
                <a:solidFill>
                  <a:srgbClr val="ffffff"/>
                </a:solidFill>
              </a:uFill>
              <a:latin typeface="Arial"/>
            </a:endParaRPr>
          </a:p>
        </p:txBody>
      </p:sp>
      <p:pic>
        <p:nvPicPr>
          <p:cNvPr id="235" name="Imagem 7" descr=""/>
          <p:cNvPicPr/>
          <p:nvPr/>
        </p:nvPicPr>
        <p:blipFill>
          <a:blip r:embed="rId1"/>
          <a:srcRect l="16008" t="17046" r="16807" b="11755"/>
          <a:stretch/>
        </p:blipFill>
        <p:spPr>
          <a:xfrm>
            <a:off x="3412440" y="2039760"/>
            <a:ext cx="7391160" cy="4405680"/>
          </a:xfrm>
          <a:prstGeom prst="rect">
            <a:avLst/>
          </a:prstGeom>
          <a:ln>
            <a:noFill/>
          </a:ln>
        </p:spPr>
      </p:pic>
      <p:sp>
        <p:nvSpPr>
          <p:cNvPr id="236" name="CustomShape 5"/>
          <p:cNvSpPr/>
          <p:nvPr/>
        </p:nvSpPr>
        <p:spPr>
          <a:xfrm>
            <a:off x="5392080" y="2155680"/>
            <a:ext cx="1592640" cy="536760"/>
          </a:xfrm>
          <a:prstGeom prst="rect">
            <a:avLst/>
          </a:prstGeom>
          <a:noFill/>
          <a:ln w="38160">
            <a:solidFill>
              <a:srgbClr val="c00000"/>
            </a:solidFill>
            <a:round/>
          </a:ln>
        </p:spPr>
        <p:style>
          <a:lnRef idx="2">
            <a:schemeClr val="accent1">
              <a:shade val="50000"/>
            </a:schemeClr>
          </a:lnRef>
          <a:fillRef idx="1">
            <a:schemeClr val="accent1"/>
          </a:fillRef>
          <a:effectRef idx="0">
            <a:schemeClr val="accent1"/>
          </a:effectRef>
          <a:fontRef idx="minor"/>
        </p:style>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Índice h</a:t>
            </a:r>
            <a:endParaRPr b="0" lang="pt-BR" sz="1400" spc="-1" strike="noStrike">
              <a:solidFill>
                <a:srgbClr val="000000"/>
              </a:solidFill>
              <a:uFill>
                <a:solidFill>
                  <a:srgbClr val="ffffff"/>
                </a:solidFill>
              </a:uFill>
              <a:latin typeface="Arial"/>
            </a:endParaRPr>
          </a:p>
        </p:txBody>
      </p:sp>
      <p:sp>
        <p:nvSpPr>
          <p:cNvPr id="238" name="TextShape 2"/>
          <p:cNvSpPr txBox="1"/>
          <p:nvPr/>
        </p:nvSpPr>
        <p:spPr>
          <a:xfrm>
            <a:off x="660960" y="3559680"/>
            <a:ext cx="2392920" cy="1172520"/>
          </a:xfrm>
          <a:prstGeom prst="rect">
            <a:avLst/>
          </a:prstGeom>
          <a:solidFill>
            <a:srgbClr val="c00000"/>
          </a:solidFill>
          <a:ln>
            <a:solidFill>
              <a:srgbClr val="c00000"/>
            </a:solidFill>
          </a:ln>
        </p:spPr>
        <p:txBody>
          <a:bodyPr/>
          <a:p>
            <a:pPr algn="just">
              <a:lnSpc>
                <a:spcPct val="100000"/>
              </a:lnSpc>
            </a:pPr>
            <a:r>
              <a:rPr b="0" lang="pt-BR" sz="3200" spc="-1" strike="noStrike">
                <a:solidFill>
                  <a:srgbClr val="f2f2f2"/>
                </a:solidFill>
                <a:uFill>
                  <a:solidFill>
                    <a:srgbClr val="ffffff"/>
                  </a:solidFill>
                </a:uFill>
                <a:latin typeface="Calibri"/>
                <a:ea typeface="Calibri"/>
              </a:rPr>
              <a:t>Calegario, RF</a:t>
            </a:r>
            <a:endParaRPr b="0" lang="pt-BR" sz="1400" spc="-1" strike="noStrike">
              <a:solidFill>
                <a:srgbClr val="000000"/>
              </a:solidFill>
              <a:uFill>
                <a:solidFill>
                  <a:srgbClr val="ffffff"/>
                </a:solidFill>
              </a:uFill>
              <a:latin typeface="Arial"/>
            </a:endParaRPr>
          </a:p>
          <a:p>
            <a:pPr algn="just">
              <a:lnSpc>
                <a:spcPct val="100000"/>
              </a:lnSpc>
            </a:pPr>
            <a:r>
              <a:rPr b="0" lang="pt-BR" sz="3200" spc="-1" strike="noStrike">
                <a:solidFill>
                  <a:srgbClr val="f2f2f2"/>
                </a:solidFill>
                <a:uFill>
                  <a:solidFill>
                    <a:srgbClr val="ffffff"/>
                  </a:solidFill>
                </a:uFill>
                <a:latin typeface="Calibri"/>
                <a:ea typeface="Calibri"/>
              </a:rPr>
              <a:t>Índice h: 6</a:t>
            </a:r>
            <a:endParaRPr b="0" lang="pt-BR" sz="1400" spc="-1" strike="noStrike">
              <a:solidFill>
                <a:srgbClr val="000000"/>
              </a:solidFill>
              <a:uFill>
                <a:solidFill>
                  <a:srgbClr val="ffffff"/>
                </a:solidFill>
              </a:uFill>
              <a:latin typeface="Arial"/>
            </a:endParaRPr>
          </a:p>
        </p:txBody>
      </p:sp>
      <p:sp>
        <p:nvSpPr>
          <p:cNvPr id="239" name="CustomShape 3"/>
          <p:cNvSpPr/>
          <p:nvPr/>
        </p:nvSpPr>
        <p:spPr>
          <a:xfrm>
            <a:off x="3858840" y="1703520"/>
            <a:ext cx="5115240" cy="39348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FIGURA 3: Índice h do Prof. Renata Faier Calegario</a:t>
            </a:r>
            <a:endParaRPr b="0" lang="pt-BR" sz="1800" spc="-1" strike="noStrike">
              <a:solidFill>
                <a:srgbClr val="000000"/>
              </a:solidFill>
              <a:uFill>
                <a:solidFill>
                  <a:srgbClr val="ffffff"/>
                </a:solidFill>
              </a:uFill>
              <a:latin typeface="Arial"/>
            </a:endParaRPr>
          </a:p>
        </p:txBody>
      </p:sp>
      <p:sp>
        <p:nvSpPr>
          <p:cNvPr id="240" name="CustomShape 4"/>
          <p:cNvSpPr/>
          <p:nvPr/>
        </p:nvSpPr>
        <p:spPr>
          <a:xfrm>
            <a:off x="5058000" y="6539400"/>
            <a:ext cx="2716920" cy="36252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CLARIVATES (2019)</a:t>
            </a:r>
            <a:endParaRPr b="0" lang="pt-BR" sz="1800" spc="-1" strike="noStrike">
              <a:solidFill>
                <a:srgbClr val="000000"/>
              </a:solidFill>
              <a:uFill>
                <a:solidFill>
                  <a:srgbClr val="ffffff"/>
                </a:solidFill>
              </a:uFill>
              <a:latin typeface="Arial"/>
            </a:endParaRPr>
          </a:p>
        </p:txBody>
      </p:sp>
      <p:pic>
        <p:nvPicPr>
          <p:cNvPr id="241" name="Imagem 5" descr=""/>
          <p:cNvPicPr/>
          <p:nvPr/>
        </p:nvPicPr>
        <p:blipFill>
          <a:blip r:embed="rId1"/>
          <a:srcRect l="15465" t="0" r="16652" b="0"/>
          <a:stretch/>
        </p:blipFill>
        <p:spPr>
          <a:xfrm>
            <a:off x="3695760" y="2030400"/>
            <a:ext cx="5441760" cy="450900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Índice h</a:t>
            </a:r>
            <a:endParaRPr b="0" lang="pt-BR" sz="1400" spc="-1" strike="noStrike">
              <a:solidFill>
                <a:srgbClr val="000000"/>
              </a:solidFill>
              <a:uFill>
                <a:solidFill>
                  <a:srgbClr val="ffffff"/>
                </a:solidFill>
              </a:uFill>
              <a:latin typeface="Arial"/>
            </a:endParaRPr>
          </a:p>
        </p:txBody>
      </p:sp>
      <p:sp>
        <p:nvSpPr>
          <p:cNvPr id="243" name="TextShape 2"/>
          <p:cNvSpPr txBox="1"/>
          <p:nvPr/>
        </p:nvSpPr>
        <p:spPr>
          <a:xfrm>
            <a:off x="483840" y="3073320"/>
            <a:ext cx="2748960" cy="1172520"/>
          </a:xfrm>
          <a:prstGeom prst="rect">
            <a:avLst/>
          </a:prstGeom>
          <a:solidFill>
            <a:srgbClr val="c00000"/>
          </a:solidFill>
          <a:ln>
            <a:solidFill>
              <a:srgbClr val="c00000"/>
            </a:solidFill>
          </a:ln>
        </p:spPr>
        <p:txBody>
          <a:bodyPr/>
          <a:p>
            <a:pPr algn="just">
              <a:lnSpc>
                <a:spcPct val="100000"/>
              </a:lnSpc>
            </a:pPr>
            <a:r>
              <a:rPr b="0" lang="pt-BR" sz="3200" spc="-1" strike="noStrike">
                <a:solidFill>
                  <a:srgbClr val="d9d9d9"/>
                </a:solidFill>
                <a:uFill>
                  <a:solidFill>
                    <a:srgbClr val="ffffff"/>
                  </a:solidFill>
                </a:uFill>
                <a:latin typeface="Calibri"/>
                <a:ea typeface="Calibri"/>
              </a:rPr>
              <a:t>Mio, LLM</a:t>
            </a:r>
            <a:endParaRPr b="0" lang="pt-BR" sz="1400" spc="-1" strike="noStrike">
              <a:solidFill>
                <a:srgbClr val="000000"/>
              </a:solidFill>
              <a:uFill>
                <a:solidFill>
                  <a:srgbClr val="ffffff"/>
                </a:solidFill>
              </a:uFill>
              <a:latin typeface="Arial"/>
            </a:endParaRPr>
          </a:p>
          <a:p>
            <a:pPr algn="just">
              <a:lnSpc>
                <a:spcPct val="100000"/>
              </a:lnSpc>
            </a:pPr>
            <a:r>
              <a:rPr b="0" lang="pt-BR" sz="3200" spc="-1" strike="noStrike">
                <a:solidFill>
                  <a:srgbClr val="d9d9d9"/>
                </a:solidFill>
                <a:uFill>
                  <a:solidFill>
                    <a:srgbClr val="ffffff"/>
                  </a:solidFill>
                </a:uFill>
                <a:latin typeface="Calibri"/>
                <a:ea typeface="Calibri"/>
              </a:rPr>
              <a:t>Índice h: 14</a:t>
            </a:r>
            <a:endParaRPr b="0" lang="pt-BR" sz="1400" spc="-1" strike="noStrike">
              <a:solidFill>
                <a:srgbClr val="000000"/>
              </a:solidFill>
              <a:uFill>
                <a:solidFill>
                  <a:srgbClr val="ffffff"/>
                </a:solidFill>
              </a:uFill>
              <a:latin typeface="Arial"/>
            </a:endParaRPr>
          </a:p>
        </p:txBody>
      </p:sp>
      <p:pic>
        <p:nvPicPr>
          <p:cNvPr id="244" name="Imagem 7" descr=""/>
          <p:cNvPicPr/>
          <p:nvPr/>
        </p:nvPicPr>
        <p:blipFill>
          <a:blip r:embed="rId1"/>
          <a:srcRect l="697" t="12511" r="1187" b="9830"/>
          <a:stretch/>
        </p:blipFill>
        <p:spPr>
          <a:xfrm>
            <a:off x="3750840" y="2271600"/>
            <a:ext cx="8305560" cy="3697560"/>
          </a:xfrm>
          <a:prstGeom prst="rect">
            <a:avLst/>
          </a:prstGeom>
          <a:ln>
            <a:solidFill>
              <a:schemeClr val="tx1"/>
            </a:solidFill>
          </a:ln>
        </p:spPr>
      </p:pic>
      <p:sp>
        <p:nvSpPr>
          <p:cNvPr id="245" name="CustomShape 3"/>
          <p:cNvSpPr/>
          <p:nvPr/>
        </p:nvSpPr>
        <p:spPr>
          <a:xfrm>
            <a:off x="9356400" y="2795040"/>
            <a:ext cx="1945800" cy="2040840"/>
          </a:xfrm>
          <a:prstGeom prst="rect">
            <a:avLst/>
          </a:prstGeom>
          <a:noFill/>
          <a:ln w="38160">
            <a:solidFill>
              <a:schemeClr val="tx1"/>
            </a:solidFill>
            <a:round/>
          </a:ln>
        </p:spPr>
        <p:style>
          <a:lnRef idx="2">
            <a:schemeClr val="accent1">
              <a:shade val="50000"/>
            </a:schemeClr>
          </a:lnRef>
          <a:fillRef idx="1">
            <a:schemeClr val="accent1"/>
          </a:fillRef>
          <a:effectRef idx="0">
            <a:schemeClr val="accent1"/>
          </a:effectRef>
          <a:fontRef idx="minor"/>
        </p:style>
      </p:sp>
      <p:sp>
        <p:nvSpPr>
          <p:cNvPr id="246" name="CustomShape 4"/>
          <p:cNvSpPr/>
          <p:nvPr/>
        </p:nvSpPr>
        <p:spPr>
          <a:xfrm>
            <a:off x="4986720" y="1834200"/>
            <a:ext cx="5478480" cy="39348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FIGURA 4: Índice h da Prof. Louise Larissa May de Mio</a:t>
            </a:r>
            <a:endParaRPr b="0" lang="pt-BR" sz="1800" spc="-1" strike="noStrike">
              <a:solidFill>
                <a:srgbClr val="000000"/>
              </a:solidFill>
              <a:uFill>
                <a:solidFill>
                  <a:srgbClr val="ffffff"/>
                </a:solidFill>
              </a:uFill>
              <a:latin typeface="Arial"/>
            </a:endParaRPr>
          </a:p>
        </p:txBody>
      </p:sp>
      <p:sp>
        <p:nvSpPr>
          <p:cNvPr id="247" name="CustomShape 5"/>
          <p:cNvSpPr/>
          <p:nvPr/>
        </p:nvSpPr>
        <p:spPr>
          <a:xfrm>
            <a:off x="6261480" y="5969880"/>
            <a:ext cx="3284640" cy="36252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GOOGLE SCHOLAR (2019)</a:t>
            </a:r>
            <a:endParaRPr b="0" lang="pt-BR" sz="1800" spc="-1" strike="noStrike">
              <a:solidFill>
                <a:srgbClr val="000000"/>
              </a:solidFill>
              <a:uFill>
                <a:solidFill>
                  <a:srgbClr val="ffffff"/>
                </a:solidFill>
              </a:uFill>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Imagem 2" descr=""/>
          <p:cNvPicPr/>
          <p:nvPr/>
        </p:nvPicPr>
        <p:blipFill>
          <a:blip r:embed="rId1"/>
          <a:stretch/>
        </p:blipFill>
        <p:spPr>
          <a:xfrm>
            <a:off x="3012480" y="8280"/>
            <a:ext cx="6159600" cy="684936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390240" y="1843560"/>
            <a:ext cx="5434920" cy="5014080"/>
          </a:xfrm>
          <a:prstGeom prst="rect">
            <a:avLst/>
          </a:prstGeom>
          <a:noFill/>
          <a:ln>
            <a:noFill/>
          </a:ln>
        </p:spPr>
        <p:txBody>
          <a:bodyPr tIns="91440" bIns="91440"/>
          <a:p>
            <a:pPr>
              <a:lnSpc>
                <a:spcPct val="100000"/>
              </a:lnSpc>
            </a:pPr>
            <a:r>
              <a:rPr b="0" lang="pt-BR" sz="3200" spc="-1" strike="noStrike">
                <a:solidFill>
                  <a:srgbClr val="073763"/>
                </a:solidFill>
                <a:uFill>
                  <a:solidFill>
                    <a:srgbClr val="ffffff"/>
                  </a:solidFill>
                </a:uFill>
                <a:latin typeface="Calibri"/>
                <a:ea typeface="Calibri"/>
              </a:rPr>
              <a:t>Tema / Problema / Objetivos</a:t>
            </a:r>
            <a:endParaRPr b="0" lang="pt-BR" sz="14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O que?</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Justificativa</a:t>
            </a:r>
            <a:endParaRPr b="0" lang="pt-BR" sz="14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Por quê?</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p:txBody>
      </p:sp>
      <p:pic>
        <p:nvPicPr>
          <p:cNvPr id="249" name="Google Shape;218;p27" descr=""/>
          <p:cNvPicPr/>
          <p:nvPr/>
        </p:nvPicPr>
        <p:blipFill>
          <a:blip r:embed="rId1"/>
          <a:stretch/>
        </p:blipFill>
        <p:spPr>
          <a:xfrm>
            <a:off x="3828600" y="2520000"/>
            <a:ext cx="1695600" cy="1695600"/>
          </a:xfrm>
          <a:prstGeom prst="rect">
            <a:avLst/>
          </a:prstGeom>
          <a:ln>
            <a:noFill/>
          </a:ln>
        </p:spPr>
      </p:pic>
      <p:pic>
        <p:nvPicPr>
          <p:cNvPr id="250" name="Google Shape;219;p27" descr=""/>
          <p:cNvPicPr/>
          <p:nvPr/>
        </p:nvPicPr>
        <p:blipFill>
          <a:blip r:embed="rId2"/>
          <a:stretch/>
        </p:blipFill>
        <p:spPr>
          <a:xfrm>
            <a:off x="342720" y="5137560"/>
            <a:ext cx="1720080" cy="1720080"/>
          </a:xfrm>
          <a:prstGeom prst="rect">
            <a:avLst/>
          </a:prstGeom>
          <a:ln>
            <a:noFill/>
          </a:ln>
        </p:spPr>
      </p:pic>
      <p:pic>
        <p:nvPicPr>
          <p:cNvPr id="251" name="Google Shape;220;p27" descr=""/>
          <p:cNvPicPr/>
          <p:nvPr/>
        </p:nvPicPr>
        <p:blipFill>
          <a:blip r:embed="rId3"/>
          <a:stretch/>
        </p:blipFill>
        <p:spPr>
          <a:xfrm>
            <a:off x="9745920" y="2112120"/>
            <a:ext cx="2103120" cy="2103120"/>
          </a:xfrm>
          <a:prstGeom prst="rect">
            <a:avLst/>
          </a:prstGeom>
          <a:ln>
            <a:noFill/>
          </a:ln>
        </p:spPr>
      </p:pic>
      <p:pic>
        <p:nvPicPr>
          <p:cNvPr id="252" name="Google Shape;221;p27" descr=""/>
          <p:cNvPicPr/>
          <p:nvPr/>
        </p:nvPicPr>
        <p:blipFill>
          <a:blip r:embed="rId4"/>
          <a:stretch/>
        </p:blipFill>
        <p:spPr>
          <a:xfrm>
            <a:off x="6675840" y="5005800"/>
            <a:ext cx="1609200" cy="1789920"/>
          </a:xfrm>
          <a:prstGeom prst="rect">
            <a:avLst/>
          </a:prstGeom>
          <a:ln>
            <a:noFill/>
          </a:ln>
        </p:spPr>
      </p:pic>
      <p:sp>
        <p:nvSpPr>
          <p:cNvPr id="253"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Pesquisa</a:t>
            </a:r>
            <a:endParaRPr b="0" lang="pt-BR" sz="1400" spc="-1" strike="noStrike">
              <a:solidFill>
                <a:srgbClr val="000000"/>
              </a:solidFill>
              <a:uFill>
                <a:solidFill>
                  <a:srgbClr val="ffffff"/>
                </a:solidFill>
              </a:uFill>
              <a:latin typeface="Arial"/>
            </a:endParaRPr>
          </a:p>
        </p:txBody>
      </p:sp>
      <p:sp>
        <p:nvSpPr>
          <p:cNvPr id="254" name="CustomShape 3"/>
          <p:cNvSpPr/>
          <p:nvPr/>
        </p:nvSpPr>
        <p:spPr>
          <a:xfrm>
            <a:off x="6366240" y="1796400"/>
            <a:ext cx="5434920" cy="3817800"/>
          </a:xfrm>
          <a:prstGeom prst="rect">
            <a:avLst/>
          </a:prstGeom>
          <a:noFill/>
          <a:ln>
            <a:noFill/>
          </a:ln>
        </p:spPr>
        <p:style>
          <a:lnRef idx="0"/>
          <a:fillRef idx="0"/>
          <a:effectRef idx="0"/>
          <a:fontRef idx="minor"/>
        </p:style>
        <p:txBody>
          <a:bodyPr tIns="91440" bIns="91440"/>
          <a:p>
            <a:pPr>
              <a:lnSpc>
                <a:spcPct val="100000"/>
              </a:lnSpc>
            </a:pPr>
            <a:r>
              <a:rPr b="0" lang="pt-BR" sz="3200" spc="-1" strike="noStrike">
                <a:solidFill>
                  <a:srgbClr val="073763"/>
                </a:solidFill>
                <a:uFill>
                  <a:solidFill>
                    <a:srgbClr val="ffffff"/>
                  </a:solidFill>
                </a:uFill>
                <a:latin typeface="Calibri"/>
                <a:ea typeface="Calibri"/>
              </a:rPr>
              <a:t>Metodologia</a:t>
            </a:r>
            <a:endParaRPr b="0" lang="pt-BR" sz="18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Como?</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Referencial Teórico</a:t>
            </a:r>
            <a:endParaRPr b="0" lang="pt-BR" sz="1800" spc="-1" strike="noStrike">
              <a:solidFill>
                <a:srgbClr val="000000"/>
              </a:solidFill>
              <a:uFill>
                <a:solidFill>
                  <a:srgbClr val="ffffff"/>
                </a:solidFill>
              </a:uFill>
              <a:latin typeface="Arial"/>
            </a:endParaRPr>
          </a:p>
          <a:p>
            <a:pPr>
              <a:lnSpc>
                <a:spcPct val="100000"/>
              </a:lnSpc>
            </a:pP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	</a:t>
            </a:r>
            <a:r>
              <a:rPr b="0" lang="pt-BR" sz="3200" spc="-1" strike="noStrike">
                <a:solidFill>
                  <a:srgbClr val="073763"/>
                </a:solidFill>
                <a:uFill>
                  <a:solidFill>
                    <a:srgbClr val="ffffff"/>
                  </a:solidFill>
                </a:uFill>
                <a:latin typeface="Calibri"/>
                <a:ea typeface="Calibri"/>
              </a:rPr>
              <a:t>Com base em que?</a:t>
            </a:r>
            <a:endParaRPr b="0" lang="pt-BR" sz="1800" spc="-1" strike="noStrike">
              <a:solidFill>
                <a:srgbClr val="000000"/>
              </a:solidFill>
              <a:uFill>
                <a:solidFill>
                  <a:srgbClr val="ffffff"/>
                </a:solidFill>
              </a:uFill>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5" name="Google Shape;235;p29" descr=""/>
          <p:cNvPicPr/>
          <p:nvPr/>
        </p:nvPicPr>
        <p:blipFill>
          <a:blip r:embed="rId1"/>
          <a:srcRect l="0" t="19807" r="0" b="18094"/>
          <a:stretch/>
        </p:blipFill>
        <p:spPr>
          <a:xfrm>
            <a:off x="-2160" y="441360"/>
            <a:ext cx="12191760" cy="6416280"/>
          </a:xfrm>
          <a:prstGeom prst="rect">
            <a:avLst/>
          </a:prstGeom>
          <a:ln>
            <a:noFill/>
          </a:ln>
        </p:spPr>
      </p:pic>
      <p:sp>
        <p:nvSpPr>
          <p:cNvPr id="256" name="CustomShape 1"/>
          <p:cNvSpPr/>
          <p:nvPr/>
        </p:nvSpPr>
        <p:spPr>
          <a:xfrm>
            <a:off x="0" y="-2160"/>
            <a:ext cx="5608800" cy="5839920"/>
          </a:xfrm>
          <a:custGeom>
            <a:avLst/>
            <a:gdLst/>
            <a:ah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257" name="CustomShape 2"/>
          <p:cNvSpPr/>
          <p:nvPr/>
        </p:nvSpPr>
        <p:spPr>
          <a:xfrm>
            <a:off x="-2160" y="0"/>
            <a:ext cx="5441400" cy="5654520"/>
          </a:xfrm>
          <a:custGeom>
            <a:avLst/>
            <a:gdLst/>
            <a:ah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258" name="TextShape 3"/>
          <p:cNvSpPr txBox="1"/>
          <p:nvPr/>
        </p:nvSpPr>
        <p:spPr>
          <a:xfrm>
            <a:off x="307440" y="1901880"/>
            <a:ext cx="5441400" cy="1335960"/>
          </a:xfrm>
          <a:prstGeom prst="rect">
            <a:avLst/>
          </a:prstGeom>
          <a:noFill/>
          <a:ln>
            <a:noFill/>
          </a:ln>
        </p:spPr>
        <p:txBody>
          <a:bodyPr tIns="91440" bIns="91440"/>
          <a:p>
            <a:pPr algn="just">
              <a:lnSpc>
                <a:spcPct val="100000"/>
              </a:lnSpc>
            </a:pPr>
            <a:r>
              <a:rPr b="0" lang="pt-BR" sz="2400" spc="-1" strike="noStrike">
                <a:solidFill>
                  <a:srgbClr val="000000"/>
                </a:solidFill>
                <a:uFill>
                  <a:solidFill>
                    <a:srgbClr val="ffffff"/>
                  </a:solidFill>
                </a:uFill>
                <a:latin typeface="Calibri"/>
                <a:ea typeface="Calibri"/>
              </a:rPr>
              <a:t>Identificação  das publicações sobre determinado assunto ou autor em bases de dados e outras fontes de informação. (ARAÚJO, 2014).</a:t>
            </a:r>
            <a:endParaRPr b="0" lang="pt-BR" sz="1400" spc="-1" strike="noStrike">
              <a:solidFill>
                <a:srgbClr val="000000"/>
              </a:solidFill>
              <a:uFill>
                <a:solidFill>
                  <a:srgbClr val="ffffff"/>
                </a:solidFill>
              </a:uFill>
              <a:latin typeface="Arial"/>
            </a:endParaRPr>
          </a:p>
        </p:txBody>
      </p:sp>
      <p:sp>
        <p:nvSpPr>
          <p:cNvPr id="259" name="TextShape 4"/>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Levantamento Bibliográfico</a:t>
            </a:r>
            <a:endParaRPr b="0" lang="pt-BR" sz="1400" spc="-1" strike="noStrike">
              <a:solidFill>
                <a:srgbClr val="000000"/>
              </a:solidFill>
              <a:uFill>
                <a:solidFill>
                  <a:srgbClr val="ffffff"/>
                </a:solidFill>
              </a:uFill>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520200" y="1957320"/>
            <a:ext cx="10848240" cy="4730040"/>
          </a:xfrm>
          <a:prstGeom prst="rect">
            <a:avLst/>
          </a:prstGeom>
          <a:noFill/>
          <a:ln>
            <a:noFill/>
          </a:ln>
        </p:spPr>
        <p:txBody>
          <a:bodyPr tIns="91440" bIns="91440"/>
          <a:p>
            <a:pPr marL="343080" indent="-209160">
              <a:lnSpc>
                <a:spcPct val="100000"/>
              </a:lnSpc>
            </a:pPr>
            <a:r>
              <a:rPr b="1" lang="pt-BR" sz="2400" spc="-1" strike="noStrike">
                <a:solidFill>
                  <a:srgbClr val="000000"/>
                </a:solidFill>
                <a:uFill>
                  <a:solidFill>
                    <a:srgbClr val="ffffff"/>
                  </a:solidFill>
                </a:uFill>
                <a:latin typeface="Calibri"/>
                <a:ea typeface="Calibri"/>
              </a:rPr>
              <a:t>O</a:t>
            </a:r>
            <a:r>
              <a:rPr b="1" lang="pt-BR" sz="28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que pesquisar?</a:t>
            </a:r>
            <a:endParaRPr b="0" lang="pt-BR" sz="1400" spc="-1" strike="noStrike">
              <a:solidFill>
                <a:srgbClr val="000000"/>
              </a:solidFill>
              <a:uFill>
                <a:solidFill>
                  <a:srgbClr val="ffffff"/>
                </a:solidFill>
              </a:uFill>
              <a:latin typeface="Arial"/>
            </a:endParaRPr>
          </a:p>
          <a:p>
            <a:pPr marL="800280" indent="-209160">
              <a:lnSpc>
                <a:spcPct val="100000"/>
              </a:lnSpc>
            </a:pPr>
            <a:r>
              <a:rPr b="0" lang="pt-BR" sz="2400" spc="-1" strike="noStrike">
                <a:solidFill>
                  <a:srgbClr val="000000"/>
                </a:solidFill>
                <a:uFill>
                  <a:solidFill>
                    <a:srgbClr val="ffffff"/>
                  </a:solidFill>
                </a:uFill>
                <a:latin typeface="Calibri"/>
                <a:ea typeface="Calibri"/>
              </a:rPr>
              <a:t>Tema, abrangência geográfica e temporal, tipos de documentos.</a:t>
            </a:r>
            <a:endParaRPr b="0" lang="pt-BR" sz="1400" spc="-1" strike="noStrike">
              <a:solidFill>
                <a:srgbClr val="000000"/>
              </a:solidFill>
              <a:uFill>
                <a:solidFill>
                  <a:srgbClr val="ffffff"/>
                </a:solidFill>
              </a:uFill>
              <a:latin typeface="Arial"/>
            </a:endParaRPr>
          </a:p>
          <a:p>
            <a:pPr marL="343080" indent="-209160">
              <a:lnSpc>
                <a:spcPct val="100000"/>
              </a:lnSpc>
            </a:pPr>
            <a:endParaRPr b="0" lang="pt-BR" sz="1400" spc="-1" strike="noStrike">
              <a:solidFill>
                <a:srgbClr val="000000"/>
              </a:solidFill>
              <a:uFill>
                <a:solidFill>
                  <a:srgbClr val="ffffff"/>
                </a:solidFill>
              </a:uFill>
              <a:latin typeface="Arial"/>
            </a:endParaRPr>
          </a:p>
          <a:p>
            <a:pPr marL="343080" indent="-209160">
              <a:lnSpc>
                <a:spcPct val="100000"/>
              </a:lnSpc>
            </a:pPr>
            <a:r>
              <a:rPr b="1" lang="pt-BR" sz="2400" spc="-1" strike="noStrike">
                <a:solidFill>
                  <a:srgbClr val="000000"/>
                </a:solidFill>
                <a:uFill>
                  <a:solidFill>
                    <a:srgbClr val="ffffff"/>
                  </a:solidFill>
                </a:uFill>
                <a:latin typeface="Calibri"/>
                <a:ea typeface="Calibri"/>
              </a:rPr>
              <a:t>Onde pesquisar?</a:t>
            </a:r>
            <a:endParaRPr b="0" lang="pt-BR" sz="1400" spc="-1" strike="noStrike">
              <a:solidFill>
                <a:srgbClr val="000000"/>
              </a:solidFill>
              <a:uFill>
                <a:solidFill>
                  <a:srgbClr val="ffffff"/>
                </a:solidFill>
              </a:uFill>
              <a:latin typeface="Arial"/>
            </a:endParaRPr>
          </a:p>
          <a:p>
            <a:pPr marL="800280" indent="-209160">
              <a:lnSpc>
                <a:spcPct val="100000"/>
              </a:lnSpc>
            </a:pPr>
            <a:r>
              <a:rPr b="0" lang="pt-BR" sz="2400" spc="-1" strike="noStrike">
                <a:solidFill>
                  <a:srgbClr val="000000"/>
                </a:solidFill>
                <a:uFill>
                  <a:solidFill>
                    <a:srgbClr val="ffffff"/>
                  </a:solidFill>
                </a:uFill>
                <a:latin typeface="Calibri"/>
                <a:ea typeface="Calibri"/>
              </a:rPr>
              <a:t>Busca Integrada, catálogo da biblioteca, bases de dados</a:t>
            </a:r>
            <a:endParaRPr b="0" lang="pt-BR" sz="1400" spc="-1" strike="noStrike">
              <a:solidFill>
                <a:srgbClr val="000000"/>
              </a:solidFill>
              <a:uFill>
                <a:solidFill>
                  <a:srgbClr val="ffffff"/>
                </a:solidFill>
              </a:uFill>
              <a:latin typeface="Arial"/>
            </a:endParaRPr>
          </a:p>
          <a:p>
            <a:pPr marL="800280" indent="-209160">
              <a:lnSpc>
                <a:spcPct val="100000"/>
              </a:lnSpc>
            </a:pPr>
            <a:r>
              <a:rPr b="0" lang="pt-BR" sz="2400" spc="-1" strike="noStrike">
                <a:solidFill>
                  <a:srgbClr val="000000"/>
                </a:solidFill>
                <a:uFill>
                  <a:solidFill>
                    <a:srgbClr val="ffffff"/>
                  </a:solidFill>
                </a:uFill>
                <a:latin typeface="Calibri"/>
                <a:ea typeface="Calibri"/>
              </a:rPr>
              <a:t>multidisciplinares e específicas, Portal de Periódicos da CAPES, portais em geral, etc.</a:t>
            </a:r>
            <a:endParaRPr b="0" lang="pt-BR" sz="1400" spc="-1" strike="noStrike">
              <a:solidFill>
                <a:srgbClr val="000000"/>
              </a:solidFill>
              <a:uFill>
                <a:solidFill>
                  <a:srgbClr val="ffffff"/>
                </a:solidFill>
              </a:uFill>
              <a:latin typeface="Arial"/>
            </a:endParaRPr>
          </a:p>
          <a:p>
            <a:pPr marL="800280" indent="-209160">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a:p>
            <a:pPr>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Definir palavras-chave, utilizar os operadores booleanos,</a:t>
            </a:r>
            <a:r>
              <a:rPr b="0" lang="pt-BR" sz="32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etc.</a:t>
            </a:r>
            <a:endParaRPr b="0" lang="pt-BR" sz="1400" spc="-1" strike="noStrike">
              <a:solidFill>
                <a:srgbClr val="000000"/>
              </a:solidFill>
              <a:uFill>
                <a:solidFill>
                  <a:srgbClr val="ffffff"/>
                </a:solidFill>
              </a:uFill>
              <a:latin typeface="Arial"/>
            </a:endParaRPr>
          </a:p>
          <a:p>
            <a:pPr>
              <a:lnSpc>
                <a:spcPct val="100000"/>
              </a:lnSpc>
            </a:pPr>
            <a:r>
              <a:rPr b="0" lang="pt-BR" sz="1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a:lnSpc>
                <a:spcPct val="100000"/>
              </a:lnSpc>
            </a:pPr>
            <a:r>
              <a:rPr b="1" lang="pt-BR" sz="2400" spc="-1" strike="noStrike">
                <a:solidFill>
                  <a:srgbClr val="000000"/>
                </a:solidFill>
                <a:uFill>
                  <a:solidFill>
                    <a:srgbClr val="ffffff"/>
                  </a:solidFill>
                </a:uFill>
                <a:latin typeface="Calibri"/>
                <a:ea typeface="Calibri"/>
              </a:rPr>
              <a:t>Como organizar a pesquisa?</a:t>
            </a:r>
            <a:endParaRPr b="0" lang="pt-BR" sz="1400" spc="-1" strike="noStrike">
              <a:solidFill>
                <a:srgbClr val="000000"/>
              </a:solidFill>
              <a:uFill>
                <a:solidFill>
                  <a:srgbClr val="ffffff"/>
                </a:solidFill>
              </a:uFill>
              <a:latin typeface="Arial"/>
            </a:endParaRPr>
          </a:p>
          <a:p>
            <a:pPr>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Gerenciadores Bibliográfico</a:t>
            </a:r>
            <a:endParaRPr b="0" lang="pt-BR" sz="1400" spc="-1" strike="noStrike">
              <a:solidFill>
                <a:srgbClr val="000000"/>
              </a:solidFill>
              <a:uFill>
                <a:solidFill>
                  <a:srgbClr val="ffffff"/>
                </a:solidFill>
              </a:uFill>
              <a:latin typeface="Arial"/>
            </a:endParaRPr>
          </a:p>
        </p:txBody>
      </p:sp>
      <p:sp>
        <p:nvSpPr>
          <p:cNvPr id="261"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Levantamento Bibliográfico</a:t>
            </a:r>
            <a:endParaRPr b="0" lang="pt-BR" sz="1400" spc="-1" strike="noStrike">
              <a:solidFill>
                <a:srgbClr val="000000"/>
              </a:solidFill>
              <a:uFill>
                <a:solidFill>
                  <a:srgbClr val="ffffff"/>
                </a:solidFill>
              </a:uFill>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435240" y="1848600"/>
            <a:ext cx="11329200" cy="5009040"/>
          </a:xfrm>
          <a:prstGeom prst="rect">
            <a:avLst/>
          </a:prstGeom>
          <a:noFill/>
          <a:ln>
            <a:noFill/>
          </a:ln>
        </p:spPr>
        <p:txBody>
          <a:bodyPr tIns="91440" bIns="91440"/>
          <a:p>
            <a:pPr marL="343080" indent="-209160">
              <a:lnSpc>
                <a:spcPct val="100000"/>
              </a:lnSpc>
            </a:pPr>
            <a:r>
              <a:rPr b="1" lang="pt-BR" sz="2600" spc="-1" strike="noStrike">
                <a:solidFill>
                  <a:srgbClr val="000000"/>
                </a:solidFill>
                <a:uFill>
                  <a:solidFill>
                    <a:srgbClr val="ffffff"/>
                  </a:solidFill>
                </a:uFill>
                <a:latin typeface="Calibri"/>
                <a:ea typeface="Calibri"/>
              </a:rPr>
              <a:t>EXEMPLO - TEMA</a:t>
            </a:r>
            <a:endParaRPr b="0" lang="pt-BR" sz="1400" spc="-1" strike="noStrike">
              <a:solidFill>
                <a:srgbClr val="000000"/>
              </a:solidFill>
              <a:uFill>
                <a:solidFill>
                  <a:srgbClr val="ffffff"/>
                </a:solidFill>
              </a:uFill>
              <a:latin typeface="Arial"/>
            </a:endParaRPr>
          </a:p>
          <a:p>
            <a:pPr algn="just">
              <a:lnSpc>
                <a:spcPct val="100000"/>
              </a:lnSpc>
            </a:pPr>
            <a:r>
              <a:rPr b="0" lang="pt-BR" sz="2000" spc="-1" strike="noStrike">
                <a:solidFill>
                  <a:srgbClr val="000000"/>
                </a:solidFill>
                <a:uFill>
                  <a:solidFill>
                    <a:srgbClr val="ffffff"/>
                  </a:solidFill>
                </a:uFill>
                <a:latin typeface="Verdana"/>
                <a:ea typeface="Verdana"/>
              </a:rPr>
              <a:t>	</a:t>
            </a:r>
            <a:endParaRPr b="0" lang="pt-BR" sz="1400" spc="-1" strike="noStrike">
              <a:solidFill>
                <a:srgbClr val="000000"/>
              </a:solidFill>
              <a:uFill>
                <a:solidFill>
                  <a:srgbClr val="ffffff"/>
                </a:solidFill>
              </a:uFill>
              <a:latin typeface="Arial"/>
            </a:endParaRPr>
          </a:p>
          <a:p>
            <a:pPr algn="just">
              <a:lnSpc>
                <a:spcPct val="100000"/>
              </a:lnSpc>
            </a:pPr>
            <a:r>
              <a:rPr b="0" lang="pt-BR" sz="2400" spc="-1" strike="noStrike">
                <a:solidFill>
                  <a:srgbClr val="000000"/>
                </a:solidFill>
                <a:uFill>
                  <a:solidFill>
                    <a:srgbClr val="ffffff"/>
                  </a:solidFill>
                </a:uFill>
                <a:latin typeface="Calibri"/>
                <a:ea typeface="Calibri"/>
              </a:rPr>
              <a:t>Caracterização morfológica e patogenicidade de </a:t>
            </a:r>
            <a:r>
              <a:rPr b="0" i="1" lang="pt-BR" sz="2400" spc="-1" strike="noStrike">
                <a:solidFill>
                  <a:srgbClr val="000000"/>
                </a:solidFill>
                <a:uFill>
                  <a:solidFill>
                    <a:srgbClr val="ffffff"/>
                  </a:solidFill>
                </a:uFill>
                <a:latin typeface="Calibri"/>
                <a:ea typeface="Calibri"/>
              </a:rPr>
              <a:t>Colletotrichum sp </a:t>
            </a:r>
            <a:r>
              <a:rPr b="0" lang="pt-BR" sz="2400" spc="-1" strike="noStrike">
                <a:solidFill>
                  <a:srgbClr val="000000"/>
                </a:solidFill>
                <a:uFill>
                  <a:solidFill>
                    <a:srgbClr val="ffffff"/>
                  </a:solidFill>
                </a:uFill>
                <a:latin typeface="Calibri"/>
                <a:ea typeface="Calibri"/>
              </a:rPr>
              <a:t>associados a cafeeiros (</a:t>
            </a:r>
            <a:r>
              <a:rPr b="0" i="1" lang="pt-BR" sz="2400" spc="-1" strike="noStrike">
                <a:solidFill>
                  <a:srgbClr val="000000"/>
                </a:solidFill>
                <a:uFill>
                  <a:solidFill>
                    <a:srgbClr val="ffffff"/>
                  </a:solidFill>
                </a:uFill>
                <a:latin typeface="Calibri"/>
                <a:ea typeface="Calibri"/>
              </a:rPr>
              <a:t>Coffea arabica L.</a:t>
            </a:r>
            <a:r>
              <a:rPr b="0" lang="pt-BR" sz="2400" spc="-1" strike="noStrike">
                <a:solidFill>
                  <a:srgbClr val="000000"/>
                </a:solidFill>
                <a:uFill>
                  <a:solidFill>
                    <a:srgbClr val="ffffff"/>
                  </a:solidFill>
                </a:uFill>
                <a:latin typeface="Calibri"/>
                <a:ea typeface="Calibri"/>
              </a:rPr>
              <a:t>) em dois municípios de Minas Gerais.</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Calibri"/>
              </a:rPr>
              <a:t>DORIZZOTTO, Andra. Caracterização morfológica e patogenicidade de </a:t>
            </a:r>
            <a:r>
              <a:rPr b="0" i="1" lang="pt-BR" sz="1800" spc="-1" strike="noStrike">
                <a:solidFill>
                  <a:srgbClr val="000000"/>
                </a:solidFill>
                <a:uFill>
                  <a:solidFill>
                    <a:srgbClr val="ffffff"/>
                  </a:solidFill>
                </a:uFill>
                <a:latin typeface="Calibri"/>
                <a:ea typeface="Calibri"/>
              </a:rPr>
              <a:t>Colletotrichum sp </a:t>
            </a:r>
            <a:r>
              <a:rPr b="0" lang="pt-BR" sz="1800" spc="-1" strike="noStrike">
                <a:solidFill>
                  <a:srgbClr val="000000"/>
                </a:solidFill>
                <a:uFill>
                  <a:solidFill>
                    <a:srgbClr val="ffffff"/>
                  </a:solidFill>
                </a:uFill>
                <a:latin typeface="Calibri"/>
                <a:ea typeface="Calibri"/>
              </a:rPr>
              <a:t>associados a cafeeiros (</a:t>
            </a:r>
            <a:r>
              <a:rPr b="0" i="1" lang="pt-BR" sz="1800" spc="-1" strike="noStrike">
                <a:solidFill>
                  <a:srgbClr val="000000"/>
                </a:solidFill>
                <a:uFill>
                  <a:solidFill>
                    <a:srgbClr val="ffffff"/>
                  </a:solidFill>
                </a:uFill>
                <a:latin typeface="Calibri"/>
                <a:ea typeface="Calibri"/>
              </a:rPr>
              <a:t>Coffea arabica L.</a:t>
            </a:r>
            <a:r>
              <a:rPr b="0" lang="pt-BR" sz="1800" spc="-1" strike="noStrike">
                <a:solidFill>
                  <a:srgbClr val="000000"/>
                </a:solidFill>
                <a:uFill>
                  <a:solidFill>
                    <a:srgbClr val="ffffff"/>
                  </a:solidFill>
                </a:uFill>
                <a:latin typeface="Calibri"/>
                <a:ea typeface="Calibri"/>
              </a:rPr>
              <a:t>) em dois municípios de Minas Gerais. Dissertação (Mestrado) – Escola Superior de Agricultura de Lavras, Lavras, MG, 1993.</a:t>
            </a: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p:txBody>
      </p:sp>
      <p:pic>
        <p:nvPicPr>
          <p:cNvPr id="263" name="Google Shape;250;p31" descr=""/>
          <p:cNvPicPr/>
          <p:nvPr/>
        </p:nvPicPr>
        <p:blipFill>
          <a:blip r:embed="rId1"/>
          <a:stretch/>
        </p:blipFill>
        <p:spPr>
          <a:xfrm>
            <a:off x="3417120" y="3291120"/>
            <a:ext cx="3125160" cy="2564280"/>
          </a:xfrm>
          <a:prstGeom prst="rect">
            <a:avLst/>
          </a:prstGeom>
          <a:ln>
            <a:noFill/>
          </a:ln>
        </p:spPr>
      </p:pic>
      <p:sp>
        <p:nvSpPr>
          <p:cNvPr id="264"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O que pesquisar?</a:t>
            </a:r>
            <a:endParaRPr b="0" lang="pt-BR" sz="1400" spc="-1" strike="noStrike">
              <a:solidFill>
                <a:srgbClr val="000000"/>
              </a:solidFill>
              <a:uFill>
                <a:solidFill>
                  <a:srgbClr val="ffffff"/>
                </a:solidFill>
              </a:uFill>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TextShape 1"/>
          <p:cNvSpPr txBox="1"/>
          <p:nvPr/>
        </p:nvSpPr>
        <p:spPr>
          <a:xfrm>
            <a:off x="473040" y="1941480"/>
            <a:ext cx="10565640" cy="2212560"/>
          </a:xfrm>
          <a:prstGeom prst="rect">
            <a:avLst/>
          </a:prstGeom>
          <a:noFill/>
          <a:ln>
            <a:noFill/>
          </a:ln>
        </p:spPr>
        <p:txBody>
          <a:bodyPr/>
          <a:p>
            <a:pPr marL="343080" indent="-342720">
              <a:lnSpc>
                <a:spcPct val="100000"/>
              </a:lnSpc>
            </a:pPr>
            <a:r>
              <a:rPr b="1" lang="pt-BR" sz="2600" spc="-1" strike="noStrike">
                <a:solidFill>
                  <a:srgbClr val="000000"/>
                </a:solidFill>
                <a:uFill>
                  <a:solidFill>
                    <a:srgbClr val="ffffff"/>
                  </a:solidFill>
                </a:uFill>
                <a:latin typeface="Calibri"/>
                <a:ea typeface="Calibri"/>
              </a:rPr>
              <a:t>ABRANGÊNCIA</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a:lnSpc>
                <a:spcPct val="100000"/>
              </a:lnSpc>
            </a:pPr>
            <a:r>
              <a:rPr b="1" lang="pt-BR" sz="2600" spc="-1" strike="noStrike">
                <a:solidFill>
                  <a:srgbClr val="000000"/>
                </a:solidFill>
                <a:uFill>
                  <a:solidFill>
                    <a:srgbClr val="ffffff"/>
                  </a:solidFill>
                </a:uFill>
                <a:latin typeface="Calibri"/>
                <a:ea typeface="Calibri"/>
              </a:rPr>
              <a:t>Geográfica:</a:t>
            </a:r>
            <a:r>
              <a:rPr b="0" lang="pt-BR" sz="2000" spc="-1" strike="noStrike">
                <a:solidFill>
                  <a:srgbClr val="000000"/>
                </a:solidFill>
                <a:uFill>
                  <a:solidFill>
                    <a:srgbClr val="ffffff"/>
                  </a:solidFill>
                </a:uFill>
                <a:latin typeface="Verdana"/>
                <a:ea typeface="Verdana"/>
              </a:rPr>
              <a:t> Minas Gerais</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1" lang="pt-BR" sz="2600" spc="-1" strike="noStrike">
                <a:solidFill>
                  <a:srgbClr val="000000"/>
                </a:solidFill>
                <a:uFill>
                  <a:solidFill>
                    <a:srgbClr val="ffffff"/>
                  </a:solidFill>
                </a:uFill>
                <a:latin typeface="Calibri"/>
                <a:ea typeface="Calibri"/>
              </a:rPr>
              <a:t>Temporal</a:t>
            </a:r>
            <a:r>
              <a:rPr b="0" lang="pt-BR" sz="2000" spc="-1" strike="noStrike">
                <a:solidFill>
                  <a:srgbClr val="000000"/>
                </a:solidFill>
                <a:uFill>
                  <a:solidFill>
                    <a:srgbClr val="ffffff"/>
                  </a:solidFill>
                </a:uFill>
                <a:latin typeface="Verdana"/>
                <a:ea typeface="Verdana"/>
              </a:rPr>
              <a:t>:2009-2018</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1" lang="pt-BR" sz="2600" spc="-1" strike="noStrike">
                <a:solidFill>
                  <a:srgbClr val="000000"/>
                </a:solidFill>
                <a:uFill>
                  <a:solidFill>
                    <a:srgbClr val="ffffff"/>
                  </a:solidFill>
                </a:uFill>
                <a:latin typeface="Calibri"/>
                <a:ea typeface="Calibri"/>
              </a:rPr>
              <a:t>Tipo de documento</a:t>
            </a:r>
            <a:r>
              <a:rPr b="0" lang="pt-BR" sz="2000" spc="-1" strike="noStrike">
                <a:solidFill>
                  <a:srgbClr val="000000"/>
                </a:solidFill>
                <a:uFill>
                  <a:solidFill>
                    <a:srgbClr val="ffffff"/>
                  </a:solidFill>
                </a:uFill>
                <a:latin typeface="Verdana"/>
                <a:ea typeface="Verdana"/>
              </a:rPr>
              <a:t>: Teses, livros e artigos científicos</a:t>
            </a:r>
            <a:r>
              <a:rPr b="1" lang="pt-BR" sz="10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p:txBody>
      </p:sp>
      <p:pic>
        <p:nvPicPr>
          <p:cNvPr id="266" name="Google Shape;257;p32" descr=""/>
          <p:cNvPicPr/>
          <p:nvPr/>
        </p:nvPicPr>
        <p:blipFill>
          <a:blip r:embed="rId1"/>
          <a:stretch/>
        </p:blipFill>
        <p:spPr>
          <a:xfrm>
            <a:off x="5713560" y="1665720"/>
            <a:ext cx="1782000" cy="1763640"/>
          </a:xfrm>
          <a:prstGeom prst="rect">
            <a:avLst/>
          </a:prstGeom>
          <a:ln>
            <a:noFill/>
          </a:ln>
        </p:spPr>
      </p:pic>
      <p:pic>
        <p:nvPicPr>
          <p:cNvPr id="267" name="Google Shape;258;p32" descr=""/>
          <p:cNvPicPr/>
          <p:nvPr/>
        </p:nvPicPr>
        <p:blipFill>
          <a:blip r:embed="rId2"/>
          <a:stretch/>
        </p:blipFill>
        <p:spPr>
          <a:xfrm>
            <a:off x="5051520" y="3376800"/>
            <a:ext cx="1275840" cy="1275840"/>
          </a:xfrm>
          <a:prstGeom prst="rect">
            <a:avLst/>
          </a:prstGeom>
          <a:ln>
            <a:noFill/>
          </a:ln>
        </p:spPr>
      </p:pic>
      <p:pic>
        <p:nvPicPr>
          <p:cNvPr id="268" name="Google Shape;259;p32" descr=""/>
          <p:cNvPicPr/>
          <p:nvPr/>
        </p:nvPicPr>
        <p:blipFill>
          <a:blip r:embed="rId3"/>
          <a:stretch/>
        </p:blipFill>
        <p:spPr>
          <a:xfrm>
            <a:off x="2148480" y="5311440"/>
            <a:ext cx="1053720" cy="1437120"/>
          </a:xfrm>
          <a:prstGeom prst="rect">
            <a:avLst/>
          </a:prstGeom>
          <a:ln>
            <a:noFill/>
          </a:ln>
        </p:spPr>
      </p:pic>
      <p:pic>
        <p:nvPicPr>
          <p:cNvPr id="269" name="Google Shape;260;p32" descr=""/>
          <p:cNvPicPr/>
          <p:nvPr/>
        </p:nvPicPr>
        <p:blipFill>
          <a:blip r:embed="rId4"/>
          <a:stretch/>
        </p:blipFill>
        <p:spPr>
          <a:xfrm>
            <a:off x="3369240" y="5311440"/>
            <a:ext cx="2989800" cy="1437120"/>
          </a:xfrm>
          <a:prstGeom prst="rect">
            <a:avLst/>
          </a:prstGeom>
          <a:ln>
            <a:noFill/>
          </a:ln>
        </p:spPr>
      </p:pic>
      <p:pic>
        <p:nvPicPr>
          <p:cNvPr id="270" name="Google Shape;261;p32" descr=""/>
          <p:cNvPicPr/>
          <p:nvPr/>
        </p:nvPicPr>
        <p:blipFill>
          <a:blip r:embed="rId5"/>
          <a:stretch/>
        </p:blipFill>
        <p:spPr>
          <a:xfrm>
            <a:off x="6644880" y="5311440"/>
            <a:ext cx="957960" cy="1437120"/>
          </a:xfrm>
          <a:prstGeom prst="rect">
            <a:avLst/>
          </a:prstGeom>
          <a:ln>
            <a:noFill/>
          </a:ln>
        </p:spPr>
      </p:pic>
      <p:pic>
        <p:nvPicPr>
          <p:cNvPr id="271" name="Google Shape;262;p32" descr=""/>
          <p:cNvPicPr/>
          <p:nvPr/>
        </p:nvPicPr>
        <p:blipFill>
          <a:blip r:embed="rId6"/>
          <a:stretch/>
        </p:blipFill>
        <p:spPr>
          <a:xfrm>
            <a:off x="7781400" y="5311440"/>
            <a:ext cx="1002240" cy="1437120"/>
          </a:xfrm>
          <a:prstGeom prst="rect">
            <a:avLst/>
          </a:prstGeom>
          <a:ln>
            <a:noFill/>
          </a:ln>
        </p:spPr>
      </p:pic>
      <p:sp>
        <p:nvSpPr>
          <p:cNvPr id="272" name="CustomShape 2"/>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Calibri"/>
                <a:ea typeface="Arial"/>
              </a:rPr>
              <a:t>O que pesquisar?</a:t>
            </a:r>
            <a:endParaRPr b="0" lang="pt-BR" sz="1800" spc="-1" strike="noStrike">
              <a:solidFill>
                <a:srgbClr val="000000"/>
              </a:solidFill>
              <a:uFill>
                <a:solidFill>
                  <a:srgbClr val="ffffff"/>
                </a:solidFill>
              </a:uFill>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Google Shape;268;p33" descr=""/>
          <p:cNvPicPr/>
          <p:nvPr/>
        </p:nvPicPr>
        <p:blipFill>
          <a:blip r:embed="rId1"/>
          <a:stretch/>
        </p:blipFill>
        <p:spPr>
          <a:xfrm>
            <a:off x="531720" y="4314600"/>
            <a:ext cx="1667520" cy="833760"/>
          </a:xfrm>
          <a:prstGeom prst="rect">
            <a:avLst/>
          </a:prstGeom>
          <a:ln>
            <a:noFill/>
          </a:ln>
        </p:spPr>
      </p:pic>
      <p:pic>
        <p:nvPicPr>
          <p:cNvPr id="274" name="Google Shape;269;p33" descr=""/>
          <p:cNvPicPr/>
          <p:nvPr/>
        </p:nvPicPr>
        <p:blipFill>
          <a:blip r:embed="rId2"/>
          <a:stretch/>
        </p:blipFill>
        <p:spPr>
          <a:xfrm>
            <a:off x="5397480" y="5855040"/>
            <a:ext cx="1672560" cy="637560"/>
          </a:xfrm>
          <a:prstGeom prst="rect">
            <a:avLst/>
          </a:prstGeom>
          <a:ln>
            <a:noFill/>
          </a:ln>
        </p:spPr>
      </p:pic>
      <p:pic>
        <p:nvPicPr>
          <p:cNvPr id="275" name="Google Shape;270;p33" descr=""/>
          <p:cNvPicPr/>
          <p:nvPr/>
        </p:nvPicPr>
        <p:blipFill>
          <a:blip r:embed="rId3"/>
          <a:stretch/>
        </p:blipFill>
        <p:spPr>
          <a:xfrm>
            <a:off x="7803360" y="4644720"/>
            <a:ext cx="2292480" cy="738360"/>
          </a:xfrm>
          <a:prstGeom prst="rect">
            <a:avLst/>
          </a:prstGeom>
          <a:ln>
            <a:noFill/>
          </a:ln>
        </p:spPr>
      </p:pic>
      <p:pic>
        <p:nvPicPr>
          <p:cNvPr id="276" name="Google Shape;272;p33" descr=""/>
          <p:cNvPicPr/>
          <p:nvPr/>
        </p:nvPicPr>
        <p:blipFill>
          <a:blip r:embed="rId4"/>
          <a:srcRect l="0" t="29431" r="0" b="29465"/>
          <a:stretch/>
        </p:blipFill>
        <p:spPr>
          <a:xfrm>
            <a:off x="1314000" y="3443400"/>
            <a:ext cx="3270960" cy="687240"/>
          </a:xfrm>
          <a:prstGeom prst="rect">
            <a:avLst/>
          </a:prstGeom>
          <a:ln>
            <a:noFill/>
          </a:ln>
        </p:spPr>
      </p:pic>
      <p:pic>
        <p:nvPicPr>
          <p:cNvPr id="277" name="Google Shape;273;p33" descr=""/>
          <p:cNvPicPr/>
          <p:nvPr/>
        </p:nvPicPr>
        <p:blipFill>
          <a:blip r:embed="rId5"/>
          <a:stretch/>
        </p:blipFill>
        <p:spPr>
          <a:xfrm>
            <a:off x="1385280" y="1747080"/>
            <a:ext cx="9866520" cy="1629000"/>
          </a:xfrm>
          <a:prstGeom prst="rect">
            <a:avLst/>
          </a:prstGeom>
          <a:ln>
            <a:noFill/>
          </a:ln>
        </p:spPr>
      </p:pic>
      <p:pic>
        <p:nvPicPr>
          <p:cNvPr id="278" name="Google Shape;274;p33" descr=""/>
          <p:cNvPicPr/>
          <p:nvPr/>
        </p:nvPicPr>
        <p:blipFill>
          <a:blip r:embed="rId6"/>
          <a:srcRect l="0" t="20465" r="0" b="15401"/>
          <a:stretch/>
        </p:blipFill>
        <p:spPr>
          <a:xfrm>
            <a:off x="1709280" y="5953680"/>
            <a:ext cx="1240200" cy="795240"/>
          </a:xfrm>
          <a:prstGeom prst="rect">
            <a:avLst/>
          </a:prstGeom>
          <a:ln>
            <a:noFill/>
          </a:ln>
        </p:spPr>
      </p:pic>
      <p:pic>
        <p:nvPicPr>
          <p:cNvPr id="279" name="Google Shape;276;p33" descr=""/>
          <p:cNvPicPr/>
          <p:nvPr/>
        </p:nvPicPr>
        <p:blipFill>
          <a:blip r:embed="rId7"/>
          <a:stretch/>
        </p:blipFill>
        <p:spPr>
          <a:xfrm>
            <a:off x="286920" y="5356440"/>
            <a:ext cx="1343880" cy="540360"/>
          </a:xfrm>
          <a:prstGeom prst="rect">
            <a:avLst/>
          </a:prstGeom>
          <a:ln>
            <a:noFill/>
          </a:ln>
        </p:spPr>
      </p:pic>
      <p:pic>
        <p:nvPicPr>
          <p:cNvPr id="280" name="Google Shape;277;p33" descr=""/>
          <p:cNvPicPr/>
          <p:nvPr/>
        </p:nvPicPr>
        <p:blipFill>
          <a:blip r:embed="rId8"/>
          <a:stretch/>
        </p:blipFill>
        <p:spPr>
          <a:xfrm>
            <a:off x="4643640" y="4062240"/>
            <a:ext cx="1293840" cy="1293840"/>
          </a:xfrm>
          <a:prstGeom prst="rect">
            <a:avLst/>
          </a:prstGeom>
          <a:ln>
            <a:noFill/>
          </a:ln>
        </p:spPr>
      </p:pic>
      <p:pic>
        <p:nvPicPr>
          <p:cNvPr id="281" name="Google Shape;278;p33" descr=""/>
          <p:cNvPicPr/>
          <p:nvPr/>
        </p:nvPicPr>
        <p:blipFill>
          <a:blip r:embed="rId9"/>
          <a:stretch/>
        </p:blipFill>
        <p:spPr>
          <a:xfrm>
            <a:off x="3916440" y="5424480"/>
            <a:ext cx="1010160" cy="1179360"/>
          </a:xfrm>
          <a:prstGeom prst="rect">
            <a:avLst/>
          </a:prstGeom>
          <a:ln>
            <a:noFill/>
          </a:ln>
        </p:spPr>
      </p:pic>
      <p:pic>
        <p:nvPicPr>
          <p:cNvPr id="282" name="Google Shape;280;p33" descr=""/>
          <p:cNvPicPr/>
          <p:nvPr/>
        </p:nvPicPr>
        <p:blipFill>
          <a:blip r:embed="rId10"/>
          <a:stretch/>
        </p:blipFill>
        <p:spPr>
          <a:xfrm>
            <a:off x="10921320" y="4537800"/>
            <a:ext cx="833040" cy="1059480"/>
          </a:xfrm>
          <a:prstGeom prst="rect">
            <a:avLst/>
          </a:prstGeom>
          <a:ln>
            <a:noFill/>
          </a:ln>
        </p:spPr>
      </p:pic>
      <p:pic>
        <p:nvPicPr>
          <p:cNvPr id="283" name="Google Shape;282;p33" descr=""/>
          <p:cNvPicPr/>
          <p:nvPr/>
        </p:nvPicPr>
        <p:blipFill>
          <a:blip r:embed="rId11"/>
          <a:srcRect l="22152" t="0" r="20830" b="0"/>
          <a:stretch/>
        </p:blipFill>
        <p:spPr>
          <a:xfrm>
            <a:off x="2798640" y="4337640"/>
            <a:ext cx="1010160" cy="952200"/>
          </a:xfrm>
          <a:prstGeom prst="rect">
            <a:avLst/>
          </a:prstGeom>
          <a:ln>
            <a:noFill/>
          </a:ln>
        </p:spPr>
      </p:pic>
      <p:sp>
        <p:nvSpPr>
          <p:cNvPr id="284"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Onde pesquisar?</a:t>
            </a:r>
            <a:endParaRPr b="0" lang="pt-BR" sz="1400" spc="-1" strike="noStrike">
              <a:solidFill>
                <a:srgbClr val="000000"/>
              </a:solidFill>
              <a:uFill>
                <a:solidFill>
                  <a:srgbClr val="ffffff"/>
                </a:solidFill>
              </a:uFill>
              <a:latin typeface="Arial"/>
            </a:endParaRPr>
          </a:p>
        </p:txBody>
      </p:sp>
      <p:pic>
        <p:nvPicPr>
          <p:cNvPr id="285" name="Imagem 16" descr=""/>
          <p:cNvPicPr/>
          <p:nvPr/>
        </p:nvPicPr>
        <p:blipFill>
          <a:blip r:embed="rId12"/>
          <a:stretch/>
        </p:blipFill>
        <p:spPr>
          <a:xfrm>
            <a:off x="6355800" y="3563640"/>
            <a:ext cx="5059080" cy="1059480"/>
          </a:xfrm>
          <a:prstGeom prst="rect">
            <a:avLst/>
          </a:prstGeom>
          <a:ln>
            <a:noFill/>
          </a:ln>
        </p:spPr>
      </p:pic>
      <p:pic>
        <p:nvPicPr>
          <p:cNvPr id="286" name="Imagem 3" descr=""/>
          <p:cNvPicPr/>
          <p:nvPr/>
        </p:nvPicPr>
        <p:blipFill>
          <a:blip r:embed="rId13"/>
          <a:srcRect l="0" t="9074" r="75220" b="75514"/>
          <a:stretch/>
        </p:blipFill>
        <p:spPr>
          <a:xfrm>
            <a:off x="7541280" y="5546160"/>
            <a:ext cx="3021840" cy="105732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7" name="CustomShape 1"/>
          <p:cNvSpPr/>
          <p:nvPr/>
        </p:nvSpPr>
        <p:spPr>
          <a:xfrm>
            <a:off x="0" y="0"/>
            <a:ext cx="6081840" cy="6857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288" name="CustomShape 2"/>
          <p:cNvSpPr/>
          <p:nvPr/>
        </p:nvSpPr>
        <p:spPr>
          <a:xfrm>
            <a:off x="0" y="0"/>
            <a:ext cx="12191760" cy="685764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289" name="Picture 122" descr=""/>
          <p:cNvPicPr/>
          <p:nvPr/>
        </p:nvPicPr>
        <p:blipFill>
          <a:blip r:embed="rId1"/>
          <a:stretch/>
        </p:blipFill>
        <p:spPr>
          <a:xfrm>
            <a:off x="0" y="0"/>
            <a:ext cx="12191760" cy="6857640"/>
          </a:xfrm>
          <a:prstGeom prst="rect">
            <a:avLst/>
          </a:prstGeom>
          <a:ln>
            <a:noFill/>
          </a:ln>
        </p:spPr>
      </p:pic>
      <p:sp>
        <p:nvSpPr>
          <p:cNvPr id="290" name="TextShape 3"/>
          <p:cNvSpPr txBox="1"/>
          <p:nvPr/>
        </p:nvSpPr>
        <p:spPr>
          <a:xfrm>
            <a:off x="640080" y="2053800"/>
            <a:ext cx="3668760" cy="2759760"/>
          </a:xfrm>
          <a:prstGeom prst="rect">
            <a:avLst/>
          </a:prstGeom>
          <a:noFill/>
          <a:ln>
            <a:noFill/>
          </a:ln>
        </p:spPr>
        <p:txBody>
          <a:bodyPr anchor="ctr"/>
          <a:p>
            <a:pPr>
              <a:lnSpc>
                <a:spcPct val="100000"/>
              </a:lnSpc>
            </a:pPr>
            <a:r>
              <a:rPr b="1" lang="pt-BR" sz="4400" spc="-1" strike="noStrike">
                <a:solidFill>
                  <a:srgbClr val="ffffff"/>
                </a:solidFill>
                <a:uFill>
                  <a:solidFill>
                    <a:srgbClr val="ffffff"/>
                  </a:solidFill>
                </a:uFill>
                <a:latin typeface="Calibri"/>
                <a:ea typeface="Calibri"/>
              </a:rPr>
              <a:t>Fontes de Informação</a:t>
            </a:r>
            <a:endParaRPr b="0" lang="pt-BR" sz="1400" spc="-1" strike="noStrike">
              <a:solidFill>
                <a:srgbClr val="000000"/>
              </a:solidFill>
              <a:uFill>
                <a:solidFill>
                  <a:srgbClr val="ffffff"/>
                </a:solidFill>
              </a:uFill>
              <a:latin typeface="Arial"/>
            </a:endParaRPr>
          </a:p>
        </p:txBody>
      </p:sp>
      <p:sp>
        <p:nvSpPr>
          <p:cNvPr id="291" name="TextShape 4"/>
          <p:cNvSpPr txBox="1"/>
          <p:nvPr/>
        </p:nvSpPr>
        <p:spPr>
          <a:xfrm>
            <a:off x="6090480" y="801720"/>
            <a:ext cx="5690160" cy="5230440"/>
          </a:xfrm>
          <a:prstGeom prst="rect">
            <a:avLst/>
          </a:prstGeom>
          <a:noFill/>
          <a:ln>
            <a:noFill/>
          </a:ln>
        </p:spPr>
        <p:txBody>
          <a:bodyPr tIns="91440" bIns="91440" anchor="ctr"/>
          <a:p>
            <a:pPr marL="343080" indent="-209160" algn="just">
              <a:lnSpc>
                <a:spcPct val="100000"/>
              </a:lnSpc>
            </a:pPr>
            <a:r>
              <a:rPr b="0" lang="pt-BR" sz="3200" spc="-1" strike="noStrike">
                <a:solidFill>
                  <a:srgbClr val="000000"/>
                </a:solidFill>
                <a:uFill>
                  <a:solidFill>
                    <a:srgbClr val="ffffff"/>
                  </a:solidFill>
                </a:uFill>
                <a:latin typeface="Calibri"/>
                <a:ea typeface="Calibri"/>
              </a:rPr>
              <a:t> </a:t>
            </a:r>
            <a:r>
              <a:rPr b="0" lang="pt-BR" sz="3200" spc="-1" strike="noStrike">
                <a:solidFill>
                  <a:srgbClr val="000000"/>
                </a:solidFill>
                <a:uFill>
                  <a:solidFill>
                    <a:srgbClr val="ffffff"/>
                  </a:solidFill>
                </a:uFill>
                <a:latin typeface="Calibri"/>
                <a:ea typeface="Calibri"/>
              </a:rPr>
              <a:t>Qualquer recurso que responda a uma necessidade de informação. (BIBLIOTECA VIRTUAL DE SAÚDE, 2011).</a:t>
            </a:r>
            <a:endParaRPr b="0" lang="pt-BR" sz="1400" spc="-1" strike="noStrike">
              <a:solidFill>
                <a:srgbClr val="000000"/>
              </a:solidFill>
              <a:uFill>
                <a:solidFill>
                  <a:srgbClr val="ffffff"/>
                </a:solidFill>
              </a:uFill>
              <a:latin typeface="Arial"/>
            </a:endParaRPr>
          </a:p>
          <a:p>
            <a:pPr marL="343080" indent="-209160">
              <a:lnSpc>
                <a:spcPct val="100000"/>
              </a:lnSpc>
            </a:pPr>
            <a:endParaRPr b="0" lang="pt-BR" sz="1400" spc="-1" strike="noStrike">
              <a:solidFill>
                <a:srgbClr val="000000"/>
              </a:solidFill>
              <a:uFill>
                <a:solidFill>
                  <a:srgbClr val="ffffff"/>
                </a:solidFill>
              </a:uFill>
              <a:latin typeface="Arial"/>
            </a:endParaRPr>
          </a:p>
          <a:p>
            <a:pPr marL="343080" indent="-209160">
              <a:lnSpc>
                <a:spcPct val="100000"/>
              </a:lnSpc>
            </a:pPr>
            <a:endParaRPr b="0" lang="pt-BR" sz="14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TextShape 1"/>
          <p:cNvSpPr txBox="1"/>
          <p:nvPr/>
        </p:nvSpPr>
        <p:spPr>
          <a:xfrm>
            <a:off x="520200" y="1957320"/>
            <a:ext cx="10848240" cy="4730040"/>
          </a:xfrm>
          <a:prstGeom prst="rect">
            <a:avLst/>
          </a:prstGeom>
          <a:noFill/>
          <a:ln>
            <a:noFill/>
          </a:ln>
        </p:spPr>
        <p:txBody>
          <a:bodyPr tIns="91440" bIns="91440"/>
          <a:p>
            <a:pPr marL="343080" indent="-209160">
              <a:lnSpc>
                <a:spcPct val="100000"/>
              </a:lnSpc>
            </a:pPr>
            <a:r>
              <a:rPr b="1" lang="pt-BR" sz="2800" spc="-1" strike="noStrike">
                <a:solidFill>
                  <a:srgbClr val="000000"/>
                </a:solidFill>
                <a:uFill>
                  <a:solidFill>
                    <a:srgbClr val="ffffff"/>
                  </a:solidFill>
                </a:uFill>
                <a:latin typeface="Calibri"/>
                <a:ea typeface="Calibri"/>
              </a:rPr>
              <a:t>Base de dados Referencial</a:t>
            </a:r>
            <a:endParaRPr b="0" lang="pt-BR" sz="1400" spc="-1" strike="noStrike">
              <a:solidFill>
                <a:srgbClr val="000000"/>
              </a:solidFill>
              <a:uFill>
                <a:solidFill>
                  <a:srgbClr val="ffffff"/>
                </a:solidFill>
              </a:uFill>
              <a:latin typeface="Arial"/>
            </a:endParaRPr>
          </a:p>
          <a:p>
            <a:pPr marL="343080" indent="-209160">
              <a:lnSpc>
                <a:spcPct val="100000"/>
              </a:lnSpc>
            </a:pPr>
            <a:r>
              <a:rPr b="0" lang="pt-BR" sz="2400" spc="-1" strike="noStrike">
                <a:solidFill>
                  <a:srgbClr val="000000"/>
                </a:solidFill>
                <a:uFill>
                  <a:solidFill>
                    <a:srgbClr val="ffffff"/>
                  </a:solidFill>
                </a:uFill>
                <a:latin typeface="Calibri"/>
                <a:ea typeface="Calibri"/>
              </a:rPr>
              <a:t>“</a:t>
            </a:r>
            <a:r>
              <a:rPr b="0" lang="pt-BR" sz="2400" spc="-1" strike="noStrike">
                <a:solidFill>
                  <a:srgbClr val="000000"/>
                </a:solidFill>
                <a:uFill>
                  <a:solidFill>
                    <a:srgbClr val="ffffff"/>
                  </a:solidFill>
                </a:uFill>
                <a:latin typeface="Calibri"/>
                <a:ea typeface="Calibri"/>
              </a:rPr>
              <a:t>[...] remetem ou encaminham o usuário a outra fonte, como um documento, uma pessoa, para que obtenha informações adicionais, ou o texto completo de um documento”.</a:t>
            </a:r>
            <a:endParaRPr b="0" lang="pt-BR" sz="1400" spc="-1" strike="noStrike">
              <a:solidFill>
                <a:srgbClr val="000000"/>
              </a:solidFill>
              <a:uFill>
                <a:solidFill>
                  <a:srgbClr val="ffffff"/>
                </a:solidFill>
              </a:uFill>
              <a:latin typeface="Arial"/>
            </a:endParaRPr>
          </a:p>
          <a:p>
            <a:pPr marL="343080" indent="-209160">
              <a:lnSpc>
                <a:spcPct val="100000"/>
              </a:lnSpc>
            </a:pPr>
            <a:r>
              <a:rPr b="1" lang="pt-BR" sz="2400" spc="-1" strike="noStrike">
                <a:solidFill>
                  <a:srgbClr val="000000"/>
                </a:solidFill>
                <a:uFill>
                  <a:solidFill>
                    <a:srgbClr val="ffffff"/>
                  </a:solidFill>
                </a:uFill>
                <a:latin typeface="Calibri"/>
                <a:ea typeface="Calibri"/>
              </a:rPr>
              <a:t>Exemplos</a:t>
            </a:r>
            <a:r>
              <a:rPr b="0" lang="pt-BR" sz="2400" spc="-1" strike="noStrike">
                <a:solidFill>
                  <a:srgbClr val="000000"/>
                </a:solidFill>
                <a:uFill>
                  <a:solidFill>
                    <a:srgbClr val="ffffff"/>
                  </a:solidFill>
                </a:uFill>
                <a:latin typeface="Calibri"/>
                <a:ea typeface="Calibri"/>
              </a:rPr>
              <a:t>: Web of Science, Scopus, Agris, etc.</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marL="343080" indent="-209160">
              <a:lnSpc>
                <a:spcPct val="100000"/>
              </a:lnSpc>
            </a:pPr>
            <a:r>
              <a:rPr b="1" lang="pt-BR" sz="2800" spc="-1" strike="noStrike">
                <a:solidFill>
                  <a:srgbClr val="000000"/>
                </a:solidFill>
                <a:uFill>
                  <a:solidFill>
                    <a:srgbClr val="ffffff"/>
                  </a:solidFill>
                </a:uFill>
                <a:latin typeface="Calibri"/>
                <a:ea typeface="Calibri"/>
              </a:rPr>
              <a:t>Base de dados de fontes</a:t>
            </a:r>
            <a:r>
              <a:rPr b="1" lang="pt-BR" sz="2400" spc="-1" strike="noStrike">
                <a:solidFill>
                  <a:srgbClr val="000000"/>
                </a:solidFill>
                <a:uFill>
                  <a:solidFill>
                    <a:srgbClr val="ffffff"/>
                  </a:solidFill>
                </a:uFill>
                <a:latin typeface="Calibri"/>
                <a:ea typeface="Calibri"/>
              </a:rPr>
              <a:t> (texto completo)</a:t>
            </a:r>
            <a:endParaRPr b="0" lang="pt-BR" sz="1400" spc="-1" strike="noStrike">
              <a:solidFill>
                <a:srgbClr val="000000"/>
              </a:solidFill>
              <a:uFill>
                <a:solidFill>
                  <a:srgbClr val="ffffff"/>
                </a:solidFill>
              </a:uFill>
              <a:latin typeface="Arial"/>
            </a:endParaRPr>
          </a:p>
          <a:p>
            <a:pPr marL="343080" indent="-209160">
              <a:lnSpc>
                <a:spcPct val="100000"/>
              </a:lnSpc>
            </a:pPr>
            <a:r>
              <a:rPr b="0" lang="pt-BR" sz="2400" spc="-1" strike="noStrike">
                <a:solidFill>
                  <a:srgbClr val="000000"/>
                </a:solidFill>
                <a:uFill>
                  <a:solidFill>
                    <a:srgbClr val="ffffff"/>
                  </a:solidFill>
                </a:uFill>
                <a:latin typeface="Calibri"/>
                <a:ea typeface="Calibri"/>
              </a:rPr>
              <a:t>“</a:t>
            </a:r>
            <a:r>
              <a:rPr b="0" lang="pt-BR" sz="2400" spc="-1" strike="noStrike">
                <a:solidFill>
                  <a:srgbClr val="000000"/>
                </a:solidFill>
                <a:uFill>
                  <a:solidFill>
                    <a:srgbClr val="ffffff"/>
                  </a:solidFill>
                </a:uFill>
                <a:latin typeface="Calibri"/>
                <a:ea typeface="Calibri"/>
              </a:rPr>
              <a:t>[...] contém os dados originais e constituem um tipo de documento eletrônico. [...] Não é necessário ir a outras fontes para obter a resposta, pois apresenta a fonte de informação primária.</a:t>
            </a:r>
            <a:endParaRPr b="0" lang="pt-BR" sz="1400" spc="-1" strike="noStrike">
              <a:solidFill>
                <a:srgbClr val="000000"/>
              </a:solidFill>
              <a:uFill>
                <a:solidFill>
                  <a:srgbClr val="ffffff"/>
                </a:solidFill>
              </a:uFill>
              <a:latin typeface="Arial"/>
            </a:endParaRPr>
          </a:p>
          <a:p>
            <a:pPr marL="343080" indent="-209160">
              <a:lnSpc>
                <a:spcPct val="100000"/>
              </a:lnSpc>
            </a:pPr>
            <a:r>
              <a:rPr b="1" lang="pt-BR" sz="2400" spc="-1" strike="noStrike">
                <a:solidFill>
                  <a:srgbClr val="000000"/>
                </a:solidFill>
                <a:uFill>
                  <a:solidFill>
                    <a:srgbClr val="ffffff"/>
                  </a:solidFill>
                </a:uFill>
                <a:latin typeface="Calibri"/>
                <a:ea typeface="Calibri"/>
              </a:rPr>
              <a:t>Exemplos</a:t>
            </a:r>
            <a:r>
              <a:rPr b="0" lang="pt-BR" sz="2400" spc="-1" strike="noStrike">
                <a:solidFill>
                  <a:srgbClr val="000000"/>
                </a:solidFill>
                <a:uFill>
                  <a:solidFill>
                    <a:srgbClr val="ffffff"/>
                  </a:solidFill>
                </a:uFill>
                <a:latin typeface="Calibri"/>
                <a:ea typeface="Calibri"/>
              </a:rPr>
              <a:t>: Scielo, Revista dos Tribunais, Business Source Complete.</a:t>
            </a:r>
            <a:endParaRPr b="0" lang="pt-BR" sz="1400" spc="-1" strike="noStrike">
              <a:solidFill>
                <a:srgbClr val="000000"/>
              </a:solidFill>
              <a:uFill>
                <a:solidFill>
                  <a:srgbClr val="ffffff"/>
                </a:solidFill>
              </a:uFill>
              <a:latin typeface="Arial"/>
            </a:endParaRPr>
          </a:p>
        </p:txBody>
      </p:sp>
      <p:sp>
        <p:nvSpPr>
          <p:cNvPr id="293"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Bases de Dados</a:t>
            </a:r>
            <a:endParaRPr b="0" lang="pt-BR" sz="1400" spc="-1" strike="noStrike">
              <a:solidFill>
                <a:srgbClr val="000000"/>
              </a:solidFill>
              <a:uFill>
                <a:solidFill>
                  <a:srgbClr val="ffffff"/>
                </a:solidFill>
              </a:u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9792720" y="6348960"/>
            <a:ext cx="2087640" cy="395280"/>
          </a:xfrm>
          <a:prstGeom prst="rect">
            <a:avLst/>
          </a:prstGeom>
          <a:noFill/>
          <a:ln w="9360">
            <a:noFill/>
          </a:ln>
        </p:spPr>
        <p:style>
          <a:lnRef idx="0"/>
          <a:fillRef idx="0"/>
          <a:effectRef idx="0"/>
          <a:fontRef idx="minor"/>
        </p:style>
        <p:txBody>
          <a:bodyPr lIns="90000" rIns="90000" tIns="45000" bIns="45000"/>
          <a:p>
            <a:pPr algn="r">
              <a:lnSpc>
                <a:spcPct val="100000"/>
              </a:lnSpc>
            </a:pPr>
            <a:r>
              <a:rPr b="1" lang="pt-BR" sz="2000" spc="-1" strike="noStrike">
                <a:solidFill>
                  <a:srgbClr val="000000"/>
                </a:solidFill>
                <a:uFill>
                  <a:solidFill>
                    <a:srgbClr val="ffffff"/>
                  </a:solidFill>
                </a:uFill>
                <a:latin typeface="Calibri"/>
                <a:ea typeface="Arial"/>
              </a:rPr>
              <a:t>(RIBEIRO, 2012)</a:t>
            </a:r>
            <a:endParaRPr b="0" lang="pt-BR" sz="1800" spc="-1" strike="noStrike">
              <a:solidFill>
                <a:srgbClr val="000000"/>
              </a:solidFill>
              <a:uFill>
                <a:solidFill>
                  <a:srgbClr val="ffffff"/>
                </a:solidFill>
              </a:uFill>
              <a:latin typeface="Arial"/>
            </a:endParaRPr>
          </a:p>
        </p:txBody>
      </p:sp>
      <p:sp>
        <p:nvSpPr>
          <p:cNvPr id="295" name="TextShape 2"/>
          <p:cNvSpPr txBox="1"/>
          <p:nvPr/>
        </p:nvSpPr>
        <p:spPr>
          <a:xfrm>
            <a:off x="493560" y="1858320"/>
            <a:ext cx="8784720" cy="4467960"/>
          </a:xfrm>
          <a:prstGeom prst="rect">
            <a:avLst/>
          </a:prstGeom>
          <a:noFill/>
          <a:ln>
            <a:noFill/>
          </a:ln>
        </p:spPr>
        <p:txBody>
          <a:bodyPr/>
          <a:p>
            <a:pPr marL="457200" indent="-406080">
              <a:lnSpc>
                <a:spcPct val="150000"/>
              </a:lnSpc>
            </a:pPr>
            <a:r>
              <a:rPr b="0" lang="pt-BR" sz="2400" spc="-1" strike="noStrike">
                <a:solidFill>
                  <a:srgbClr val="000000"/>
                </a:solidFill>
                <a:uFill>
                  <a:solidFill>
                    <a:srgbClr val="ffffff"/>
                  </a:solidFill>
                </a:uFill>
                <a:latin typeface="Calibri"/>
                <a:ea typeface="Calibri"/>
              </a:rPr>
              <a:t>O que será pesquisado ou consultado?</a:t>
            </a:r>
            <a:endParaRPr b="0" lang="pt-BR" sz="1400" spc="-1" strike="noStrike">
              <a:solidFill>
                <a:srgbClr val="000000"/>
              </a:solidFill>
              <a:uFill>
                <a:solidFill>
                  <a:srgbClr val="ffffff"/>
                </a:solidFill>
              </a:uFill>
              <a:latin typeface="Arial"/>
            </a:endParaRPr>
          </a:p>
          <a:p>
            <a:pPr marL="457200" indent="-406080">
              <a:lnSpc>
                <a:spcPct val="150000"/>
              </a:lnSpc>
            </a:pPr>
            <a:endParaRPr b="0" lang="pt-BR" sz="1400" spc="-1" strike="noStrike">
              <a:solidFill>
                <a:srgbClr val="000000"/>
              </a:solidFill>
              <a:uFill>
                <a:solidFill>
                  <a:srgbClr val="ffffff"/>
                </a:solidFill>
              </a:uFill>
              <a:latin typeface="Arial"/>
            </a:endParaRPr>
          </a:p>
          <a:p>
            <a:pPr marL="457200" indent="-406080">
              <a:lnSpc>
                <a:spcPct val="150000"/>
              </a:lnSpc>
            </a:pPr>
            <a:r>
              <a:rPr b="0" lang="pt-BR" sz="2400" spc="-1" strike="noStrike">
                <a:solidFill>
                  <a:srgbClr val="000000"/>
                </a:solidFill>
                <a:uFill>
                  <a:solidFill>
                    <a:srgbClr val="ffffff"/>
                  </a:solidFill>
                </a:uFill>
                <a:latin typeface="Calibri"/>
                <a:ea typeface="Calibri"/>
              </a:rPr>
              <a:t>Qual é a área do conhecimento que aborda o assunto?</a:t>
            </a:r>
            <a:endParaRPr b="0" lang="pt-BR" sz="1400" spc="-1" strike="noStrike">
              <a:solidFill>
                <a:srgbClr val="000000"/>
              </a:solidFill>
              <a:uFill>
                <a:solidFill>
                  <a:srgbClr val="ffffff"/>
                </a:solidFill>
              </a:uFill>
              <a:latin typeface="Arial"/>
            </a:endParaRPr>
          </a:p>
          <a:p>
            <a:pPr marL="457200" indent="-406080">
              <a:lnSpc>
                <a:spcPct val="150000"/>
              </a:lnSpc>
            </a:pPr>
            <a:endParaRPr b="0" lang="pt-BR" sz="1400" spc="-1" strike="noStrike">
              <a:solidFill>
                <a:srgbClr val="000000"/>
              </a:solidFill>
              <a:uFill>
                <a:solidFill>
                  <a:srgbClr val="ffffff"/>
                </a:solidFill>
              </a:uFill>
              <a:latin typeface="Arial"/>
            </a:endParaRPr>
          </a:p>
          <a:p>
            <a:pPr marL="457200" indent="-406080">
              <a:lnSpc>
                <a:spcPct val="150000"/>
              </a:lnSpc>
            </a:pPr>
            <a:r>
              <a:rPr b="0" lang="pt-BR" sz="2400" spc="-1" strike="noStrike">
                <a:solidFill>
                  <a:srgbClr val="000000"/>
                </a:solidFill>
                <a:uFill>
                  <a:solidFill>
                    <a:srgbClr val="ffffff"/>
                  </a:solidFill>
                </a:uFill>
                <a:latin typeface="Calibri"/>
                <a:ea typeface="Calibri"/>
              </a:rPr>
              <a:t>Qual base de dados cobre o assunto a ser pesquisado? </a:t>
            </a:r>
            <a:endParaRPr b="0" lang="pt-BR" sz="1400" spc="-1" strike="noStrike">
              <a:solidFill>
                <a:srgbClr val="000000"/>
              </a:solidFill>
              <a:uFill>
                <a:solidFill>
                  <a:srgbClr val="ffffff"/>
                </a:solidFill>
              </a:uFill>
              <a:latin typeface="Arial"/>
            </a:endParaRPr>
          </a:p>
        </p:txBody>
      </p:sp>
      <p:sp>
        <p:nvSpPr>
          <p:cNvPr id="296" name="TextShape 3"/>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O que você precisa saber?</a:t>
            </a:r>
            <a:endParaRPr b="0" lang="pt-BR" sz="1400" spc="-1" strike="noStrike">
              <a:solidFill>
                <a:srgbClr val="000000"/>
              </a:solidFill>
              <a:uFill>
                <a:solidFill>
                  <a:srgbClr val="ffffff"/>
                </a:solidFill>
              </a:u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TextShape 1"/>
          <p:cNvSpPr txBox="1"/>
          <p:nvPr/>
        </p:nvSpPr>
        <p:spPr>
          <a:xfrm>
            <a:off x="360360" y="1814760"/>
            <a:ext cx="11413080" cy="4549680"/>
          </a:xfrm>
          <a:prstGeom prst="rect">
            <a:avLst/>
          </a:prstGeom>
          <a:noFill/>
          <a:ln>
            <a:noFill/>
          </a:ln>
        </p:spPr>
        <p:txBody>
          <a:bodyPr/>
          <a:p>
            <a:pPr marL="457200" indent="-406080">
              <a:lnSpc>
                <a:spcPct val="100000"/>
              </a:lnSpc>
            </a:pPr>
            <a:r>
              <a:rPr b="0" lang="pt-BR" sz="2400" spc="-1" strike="noStrike">
                <a:solidFill>
                  <a:srgbClr val="000000"/>
                </a:solidFill>
                <a:uFill>
                  <a:solidFill>
                    <a:srgbClr val="ffffff"/>
                  </a:solidFill>
                </a:uFill>
                <a:latin typeface="Calibri"/>
                <a:ea typeface="Calibri"/>
              </a:rPr>
              <a:t>1 Faça um</a:t>
            </a:r>
            <a:r>
              <a:rPr b="0" i="1" lang="pt-BR" sz="2400" spc="-1" strike="noStrike">
                <a:solidFill>
                  <a:srgbClr val="000000"/>
                </a:solidFill>
                <a:uFill>
                  <a:solidFill>
                    <a:srgbClr val="ffffff"/>
                  </a:solidFill>
                </a:uFill>
                <a:latin typeface="Calibri"/>
                <a:ea typeface="Calibri"/>
              </a:rPr>
              <a:t> overview </a:t>
            </a:r>
            <a:r>
              <a:rPr b="0" lang="pt-BR" sz="2400" spc="-1" strike="noStrike">
                <a:solidFill>
                  <a:srgbClr val="000000"/>
                </a:solidFill>
                <a:uFill>
                  <a:solidFill>
                    <a:srgbClr val="ffffff"/>
                  </a:solidFill>
                </a:uFill>
                <a:latin typeface="Calibri"/>
                <a:ea typeface="Calibri"/>
              </a:rPr>
              <a:t>: analise e localize as principais funções da base;</a:t>
            </a:r>
            <a:endParaRPr b="0" lang="pt-BR" sz="1400" spc="-1" strike="noStrike">
              <a:solidFill>
                <a:srgbClr val="000000"/>
              </a:solidFill>
              <a:uFill>
                <a:solidFill>
                  <a:srgbClr val="ffffff"/>
                </a:solidFill>
              </a:uFill>
              <a:latin typeface="Arial"/>
            </a:endParaRPr>
          </a:p>
          <a:p>
            <a:pPr marL="457200" indent="-406080">
              <a:lnSpc>
                <a:spcPct val="100000"/>
              </a:lnSpc>
            </a:pPr>
            <a:endParaRPr b="0" lang="pt-BR" sz="1400" spc="-1" strike="noStrike">
              <a:solidFill>
                <a:srgbClr val="000000"/>
              </a:solidFill>
              <a:uFill>
                <a:solidFill>
                  <a:srgbClr val="ffffff"/>
                </a:solidFill>
              </a:uFill>
              <a:latin typeface="Arial"/>
            </a:endParaRPr>
          </a:p>
          <a:p>
            <a:pPr marL="457200" indent="-406080">
              <a:lnSpc>
                <a:spcPct val="100000"/>
              </a:lnSpc>
            </a:pPr>
            <a:r>
              <a:rPr b="0" lang="pt-BR" sz="2400" spc="-1" strike="noStrike">
                <a:solidFill>
                  <a:srgbClr val="000000"/>
                </a:solidFill>
                <a:uFill>
                  <a:solidFill>
                    <a:srgbClr val="ffffff"/>
                  </a:solidFill>
                </a:uFill>
                <a:latin typeface="Calibri"/>
                <a:ea typeface="Calibri"/>
              </a:rPr>
              <a:t>2 Localize as funções de pesquisa básica e avançada;</a:t>
            </a:r>
            <a:endParaRPr b="0" lang="pt-BR" sz="1400" spc="-1" strike="noStrike">
              <a:solidFill>
                <a:srgbClr val="000000"/>
              </a:solidFill>
              <a:uFill>
                <a:solidFill>
                  <a:srgbClr val="ffffff"/>
                </a:solidFill>
              </a:uFill>
              <a:latin typeface="Arial"/>
            </a:endParaRPr>
          </a:p>
          <a:p>
            <a:pPr marL="457200" indent="-406080">
              <a:lnSpc>
                <a:spcPct val="100000"/>
              </a:lnSpc>
            </a:pPr>
            <a:endParaRPr b="0" lang="pt-BR" sz="1400" spc="-1" strike="noStrike">
              <a:solidFill>
                <a:srgbClr val="000000"/>
              </a:solidFill>
              <a:uFill>
                <a:solidFill>
                  <a:srgbClr val="ffffff"/>
                </a:solidFill>
              </a:uFill>
              <a:latin typeface="Arial"/>
            </a:endParaRPr>
          </a:p>
          <a:p>
            <a:pPr marL="457200" indent="-406080">
              <a:lnSpc>
                <a:spcPct val="100000"/>
              </a:lnSpc>
            </a:pPr>
            <a:r>
              <a:rPr b="0" lang="pt-BR" sz="2400" spc="-1" strike="noStrike">
                <a:solidFill>
                  <a:srgbClr val="000000"/>
                </a:solidFill>
                <a:uFill>
                  <a:solidFill>
                    <a:srgbClr val="ffffff"/>
                  </a:solidFill>
                </a:uFill>
                <a:latin typeface="Calibri"/>
                <a:ea typeface="Calibri"/>
              </a:rPr>
              <a:t>3 Verifique se a plataforma oferece página pessoal para o usuário;</a:t>
            </a:r>
            <a:endParaRPr b="0" lang="pt-BR" sz="1400" spc="-1" strike="noStrike">
              <a:solidFill>
                <a:srgbClr val="000000"/>
              </a:solidFill>
              <a:uFill>
                <a:solidFill>
                  <a:srgbClr val="ffffff"/>
                </a:solidFill>
              </a:uFill>
              <a:latin typeface="Arial"/>
            </a:endParaRPr>
          </a:p>
          <a:p>
            <a:pPr marL="457200" indent="-406080">
              <a:lnSpc>
                <a:spcPct val="100000"/>
              </a:lnSpc>
            </a:pPr>
            <a:endParaRPr b="0" lang="pt-BR" sz="1400" spc="-1" strike="noStrike">
              <a:solidFill>
                <a:srgbClr val="000000"/>
              </a:solidFill>
              <a:uFill>
                <a:solidFill>
                  <a:srgbClr val="ffffff"/>
                </a:solidFill>
              </a:uFill>
              <a:latin typeface="Arial"/>
            </a:endParaRPr>
          </a:p>
          <a:p>
            <a:pPr marL="457200" indent="-406080">
              <a:lnSpc>
                <a:spcPct val="100000"/>
              </a:lnSpc>
            </a:pPr>
            <a:r>
              <a:rPr b="0" lang="pt-BR" sz="2400" spc="-1" strike="noStrike">
                <a:solidFill>
                  <a:srgbClr val="000000"/>
                </a:solidFill>
                <a:uFill>
                  <a:solidFill>
                    <a:srgbClr val="ffffff"/>
                  </a:solidFill>
                </a:uFill>
                <a:latin typeface="Calibri"/>
                <a:ea typeface="Calibri"/>
              </a:rPr>
              <a:t>4 Inicie a pesquisa ou consulta.</a:t>
            </a:r>
            <a:endParaRPr b="0" lang="pt-BR" sz="1400" spc="-1" strike="noStrike">
              <a:solidFill>
                <a:srgbClr val="000000"/>
              </a:solidFill>
              <a:uFill>
                <a:solidFill>
                  <a:srgbClr val="ffffff"/>
                </a:solidFill>
              </a:uFill>
              <a:latin typeface="Arial"/>
            </a:endParaRPr>
          </a:p>
        </p:txBody>
      </p:sp>
      <p:sp>
        <p:nvSpPr>
          <p:cNvPr id="298" name="CustomShape 2"/>
          <p:cNvSpPr/>
          <p:nvPr/>
        </p:nvSpPr>
        <p:spPr>
          <a:xfrm>
            <a:off x="9983880" y="6393960"/>
            <a:ext cx="2087640" cy="395280"/>
          </a:xfrm>
          <a:prstGeom prst="rect">
            <a:avLst/>
          </a:prstGeom>
          <a:noFill/>
          <a:ln w="9360">
            <a:noFill/>
          </a:ln>
        </p:spPr>
        <p:style>
          <a:lnRef idx="0"/>
          <a:fillRef idx="0"/>
          <a:effectRef idx="0"/>
          <a:fontRef idx="minor"/>
        </p:style>
        <p:txBody>
          <a:bodyPr lIns="90000" rIns="90000" tIns="45000" bIns="45000"/>
          <a:p>
            <a:pPr algn="r">
              <a:lnSpc>
                <a:spcPct val="100000"/>
              </a:lnSpc>
            </a:pPr>
            <a:r>
              <a:rPr b="1" lang="pt-BR" sz="2000" spc="-1" strike="noStrike">
                <a:solidFill>
                  <a:srgbClr val="000000"/>
                </a:solidFill>
                <a:uFill>
                  <a:solidFill>
                    <a:srgbClr val="ffffff"/>
                  </a:solidFill>
                </a:uFill>
                <a:latin typeface="Calibri"/>
                <a:ea typeface="Arial"/>
              </a:rPr>
              <a:t>(RIBEIRO, 2012)</a:t>
            </a:r>
            <a:endParaRPr b="0" lang="pt-BR" sz="1800" spc="-1" strike="noStrike">
              <a:solidFill>
                <a:srgbClr val="000000"/>
              </a:solidFill>
              <a:uFill>
                <a:solidFill>
                  <a:srgbClr val="ffffff"/>
                </a:solidFill>
              </a:uFill>
              <a:latin typeface="Arial"/>
            </a:endParaRPr>
          </a:p>
        </p:txBody>
      </p:sp>
      <p:sp>
        <p:nvSpPr>
          <p:cNvPr id="299" name="CustomShape 3"/>
          <p:cNvSpPr/>
          <p:nvPr/>
        </p:nvSpPr>
        <p:spPr>
          <a:xfrm>
            <a:off x="0" y="6550200"/>
            <a:ext cx="3600000" cy="303480"/>
          </a:xfrm>
          <a:prstGeom prst="rect">
            <a:avLst/>
          </a:prstGeom>
          <a:solidFill>
            <a:srgbClr val="5c0000"/>
          </a:solidFill>
          <a:ln>
            <a:noFill/>
          </a:ln>
        </p:spPr>
        <p:style>
          <a:lnRef idx="0"/>
          <a:fillRef idx="0"/>
          <a:effectRef idx="0"/>
          <a:fontRef idx="minor"/>
        </p:style>
        <p:txBody>
          <a:bodyPr lIns="90000" rIns="90000" tIns="45000" bIns="45000"/>
          <a:p>
            <a:pPr algn="ctr">
              <a:lnSpc>
                <a:spcPct val="100000"/>
              </a:lnSpc>
            </a:pPr>
            <a:r>
              <a:rPr b="1" lang="pt-BR" sz="1400" spc="-1" strike="noStrike">
                <a:solidFill>
                  <a:srgbClr val="f2f2f2"/>
                </a:solidFill>
                <a:uFill>
                  <a:solidFill>
                    <a:srgbClr val="ffffff"/>
                  </a:solidFill>
                </a:uFill>
                <a:latin typeface="Arial"/>
                <a:ea typeface="Arial"/>
              </a:rPr>
              <a:t>Overview = visão global</a:t>
            </a:r>
            <a:endParaRPr b="0" lang="pt-BR" sz="1800" spc="-1" strike="noStrike">
              <a:solidFill>
                <a:srgbClr val="000000"/>
              </a:solidFill>
              <a:uFill>
                <a:solidFill>
                  <a:srgbClr val="ffffff"/>
                </a:solidFill>
              </a:uFill>
              <a:latin typeface="Arial"/>
            </a:endParaRPr>
          </a:p>
        </p:txBody>
      </p:sp>
      <p:sp>
        <p:nvSpPr>
          <p:cNvPr id="300" name="TextShape 4"/>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Ao acessar a fonte de informação...</a:t>
            </a:r>
            <a:endParaRPr b="0" lang="pt-BR" sz="14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Imagem 2" descr=""/>
          <p:cNvPicPr/>
          <p:nvPr/>
        </p:nvPicPr>
        <p:blipFill>
          <a:blip r:embed="rId1"/>
          <a:stretch/>
        </p:blipFill>
        <p:spPr>
          <a:xfrm>
            <a:off x="2967120" y="643320"/>
            <a:ext cx="6257880" cy="557064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i="1" lang="pt-BR" sz="5400" spc="-1" strike="noStrike">
                <a:solidFill>
                  <a:srgbClr val="bfbfbf"/>
                </a:solidFill>
                <a:uFill>
                  <a:solidFill>
                    <a:srgbClr val="ffffff"/>
                  </a:solidFill>
                </a:uFill>
                <a:latin typeface="Calibri"/>
                <a:ea typeface="Calibri"/>
              </a:rPr>
              <a:t>Web of Science</a:t>
            </a:r>
            <a:endParaRPr b="0" lang="pt-BR" sz="1400" spc="-1" strike="noStrike">
              <a:solidFill>
                <a:srgbClr val="000000"/>
              </a:solidFill>
              <a:uFill>
                <a:solidFill>
                  <a:srgbClr val="ffffff"/>
                </a:solidFill>
              </a:uFill>
              <a:latin typeface="Arial"/>
            </a:endParaRPr>
          </a:p>
        </p:txBody>
      </p:sp>
      <p:pic>
        <p:nvPicPr>
          <p:cNvPr id="302" name="Imagem 2" descr=""/>
          <p:cNvPicPr/>
          <p:nvPr/>
        </p:nvPicPr>
        <p:blipFill>
          <a:blip r:embed="rId1"/>
          <a:srcRect l="966" t="12174" r="1449" b="0"/>
          <a:stretch/>
        </p:blipFill>
        <p:spPr>
          <a:xfrm>
            <a:off x="1495080" y="1690560"/>
            <a:ext cx="9186120" cy="516708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i="1" lang="pt-BR" sz="5400" spc="-1" strike="noStrike">
                <a:solidFill>
                  <a:srgbClr val="bfbfbf"/>
                </a:solidFill>
                <a:uFill>
                  <a:solidFill>
                    <a:srgbClr val="ffffff"/>
                  </a:solidFill>
                </a:uFill>
                <a:latin typeface="Calibri"/>
                <a:ea typeface="Calibri"/>
              </a:rPr>
              <a:t>Scopus</a:t>
            </a:r>
            <a:endParaRPr b="0" lang="pt-BR" sz="1400" spc="-1" strike="noStrike">
              <a:solidFill>
                <a:srgbClr val="000000"/>
              </a:solidFill>
              <a:uFill>
                <a:solidFill>
                  <a:srgbClr val="ffffff"/>
                </a:solidFill>
              </a:uFill>
              <a:latin typeface="Arial"/>
            </a:endParaRPr>
          </a:p>
        </p:txBody>
      </p:sp>
      <p:pic>
        <p:nvPicPr>
          <p:cNvPr id="304" name="Imagem 3" descr=""/>
          <p:cNvPicPr/>
          <p:nvPr/>
        </p:nvPicPr>
        <p:blipFill>
          <a:blip r:embed="rId1"/>
          <a:srcRect l="0" t="12560" r="0" b="0"/>
          <a:stretch/>
        </p:blipFill>
        <p:spPr>
          <a:xfrm>
            <a:off x="1437840" y="1766520"/>
            <a:ext cx="9316080" cy="509112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i="1" lang="pt-BR" sz="5400" spc="-1" strike="noStrike">
                <a:solidFill>
                  <a:srgbClr val="bfbfbf"/>
                </a:solidFill>
                <a:uFill>
                  <a:solidFill>
                    <a:srgbClr val="ffffff"/>
                  </a:solidFill>
                </a:uFill>
                <a:latin typeface="Calibri"/>
                <a:ea typeface="Calibri"/>
              </a:rPr>
              <a:t>Agris</a:t>
            </a:r>
            <a:endParaRPr b="0" lang="pt-BR" sz="1400" spc="-1" strike="noStrike">
              <a:solidFill>
                <a:srgbClr val="000000"/>
              </a:solidFill>
              <a:uFill>
                <a:solidFill>
                  <a:srgbClr val="ffffff"/>
                </a:solidFill>
              </a:uFill>
              <a:latin typeface="Arial"/>
            </a:endParaRPr>
          </a:p>
        </p:txBody>
      </p:sp>
      <p:pic>
        <p:nvPicPr>
          <p:cNvPr id="306" name="Imagem 2" descr=""/>
          <p:cNvPicPr/>
          <p:nvPr/>
        </p:nvPicPr>
        <p:blipFill>
          <a:blip r:embed="rId1"/>
          <a:srcRect l="0" t="12095" r="1107" b="6391"/>
          <a:stretch/>
        </p:blipFill>
        <p:spPr>
          <a:xfrm>
            <a:off x="1310400" y="1873080"/>
            <a:ext cx="9963720" cy="461952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7" name="Google Shape;288;p34" descr=""/>
          <p:cNvPicPr/>
          <p:nvPr/>
        </p:nvPicPr>
        <p:blipFill>
          <a:blip r:embed="rId1"/>
          <a:stretch/>
        </p:blipFill>
        <p:spPr>
          <a:xfrm>
            <a:off x="2296800" y="1690560"/>
            <a:ext cx="6630840" cy="5171400"/>
          </a:xfrm>
          <a:prstGeom prst="rect">
            <a:avLst/>
          </a:prstGeom>
          <a:ln>
            <a:noFill/>
          </a:ln>
        </p:spPr>
      </p:pic>
      <p:sp>
        <p:nvSpPr>
          <p:cNvPr id="308"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Busca Integrada ao Acervo UFPR</a:t>
            </a:r>
            <a:endParaRPr b="0" lang="pt-BR" sz="14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90000"/>
              </a:lnSpc>
            </a:pPr>
            <a:r>
              <a:rPr b="1" lang="pt-BR" sz="5400" spc="-1" strike="noStrike">
                <a:solidFill>
                  <a:srgbClr val="bfbfbf"/>
                </a:solidFill>
                <a:uFill>
                  <a:solidFill>
                    <a:srgbClr val="ffffff"/>
                  </a:solidFill>
                </a:uFill>
                <a:latin typeface="Calibri"/>
                <a:ea typeface="Arial"/>
              </a:rPr>
              <a:t>Serviço de Descoberta</a:t>
            </a:r>
            <a:endParaRPr b="0" lang="pt-BR" sz="1800" spc="-1" strike="noStrike">
              <a:solidFill>
                <a:srgbClr val="000000"/>
              </a:solidFill>
              <a:uFill>
                <a:solidFill>
                  <a:srgbClr val="ffffff"/>
                </a:solidFill>
              </a:uFill>
              <a:latin typeface="Arial"/>
            </a:endParaRPr>
          </a:p>
        </p:txBody>
      </p:sp>
      <p:pic>
        <p:nvPicPr>
          <p:cNvPr id="310" name="Imagem 3" descr=""/>
          <p:cNvPicPr/>
          <p:nvPr/>
        </p:nvPicPr>
        <p:blipFill>
          <a:blip r:embed="rId1"/>
          <a:stretch/>
        </p:blipFill>
        <p:spPr>
          <a:xfrm>
            <a:off x="2121120" y="2064240"/>
            <a:ext cx="8457840" cy="4245120"/>
          </a:xfrm>
          <a:prstGeom prst="rect">
            <a:avLst/>
          </a:prstGeom>
          <a:ln>
            <a:noFill/>
          </a:ln>
        </p:spPr>
      </p:pic>
      <p:sp>
        <p:nvSpPr>
          <p:cNvPr id="311" name="CustomShape 2"/>
          <p:cNvSpPr/>
          <p:nvPr/>
        </p:nvSpPr>
        <p:spPr>
          <a:xfrm>
            <a:off x="4293720" y="1708200"/>
            <a:ext cx="3604320" cy="393480"/>
          </a:xfrm>
          <a:prstGeom prst="rect">
            <a:avLst/>
          </a:prstGeom>
          <a:noFill/>
          <a:ln>
            <a:noFill/>
          </a:ln>
        </p:spPr>
        <p:style>
          <a:lnRef idx="0"/>
          <a:fillRef idx="0"/>
          <a:effectRef idx="0"/>
          <a:fontRef idx="minor"/>
        </p:style>
        <p:txBody>
          <a:bodyPr/>
          <a:p>
            <a:pPr algn="ctr">
              <a:lnSpc>
                <a:spcPct val="100000"/>
              </a:lnSpc>
            </a:pPr>
            <a:r>
              <a:rPr b="0" lang="pt-BR" sz="1800" spc="-1" strike="noStrike">
                <a:solidFill>
                  <a:srgbClr val="000000"/>
                </a:solidFill>
                <a:uFill>
                  <a:solidFill>
                    <a:srgbClr val="ffffff"/>
                  </a:solidFill>
                </a:uFill>
                <a:latin typeface="Calibri"/>
                <a:ea typeface="Calibri"/>
              </a:rPr>
              <a:t>FIGURA 5: SERVIÇO DE DESCOBERTA</a:t>
            </a:r>
            <a:endParaRPr b="0" lang="pt-BR" sz="1800" spc="-1" strike="noStrike">
              <a:solidFill>
                <a:srgbClr val="000000"/>
              </a:solidFill>
              <a:uFill>
                <a:solidFill>
                  <a:srgbClr val="ffffff"/>
                </a:solidFill>
              </a:uFill>
              <a:latin typeface="Arial"/>
            </a:endParaRPr>
          </a:p>
        </p:txBody>
      </p:sp>
      <p:sp>
        <p:nvSpPr>
          <p:cNvPr id="312" name="CustomShape 3"/>
          <p:cNvSpPr/>
          <p:nvPr/>
        </p:nvSpPr>
        <p:spPr>
          <a:xfrm>
            <a:off x="4453560" y="6303240"/>
            <a:ext cx="3284640" cy="36252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MARANHÃO (2012)</a:t>
            </a:r>
            <a:endParaRPr b="0" lang="pt-BR" sz="1800" spc="-1" strike="noStrike">
              <a:solidFill>
                <a:srgbClr val="000000"/>
              </a:solidFill>
              <a:uFill>
                <a:solidFill>
                  <a:srgbClr val="ffffff"/>
                </a:solidFill>
              </a:uFill>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3" name="Google Shape;300;p35" descr=""/>
          <p:cNvPicPr/>
          <p:nvPr/>
        </p:nvPicPr>
        <p:blipFill>
          <a:blip r:embed="rId1"/>
          <a:srcRect l="22805" t="12262" r="21116" b="3979"/>
          <a:stretch/>
        </p:blipFill>
        <p:spPr>
          <a:xfrm>
            <a:off x="690480" y="1720800"/>
            <a:ext cx="5883840" cy="4942800"/>
          </a:xfrm>
          <a:prstGeom prst="rect">
            <a:avLst/>
          </a:prstGeom>
          <a:ln>
            <a:noFill/>
          </a:ln>
        </p:spPr>
      </p:pic>
      <p:pic>
        <p:nvPicPr>
          <p:cNvPr id="314" name="Google Shape;301;p35" descr=""/>
          <p:cNvPicPr/>
          <p:nvPr/>
        </p:nvPicPr>
        <p:blipFill>
          <a:blip r:embed="rId2"/>
          <a:srcRect l="0" t="22430" r="0" b="20446"/>
          <a:stretch/>
        </p:blipFill>
        <p:spPr>
          <a:xfrm>
            <a:off x="7093440" y="1997280"/>
            <a:ext cx="1510920" cy="862560"/>
          </a:xfrm>
          <a:prstGeom prst="rect">
            <a:avLst/>
          </a:prstGeom>
          <a:ln>
            <a:noFill/>
          </a:ln>
        </p:spPr>
      </p:pic>
      <p:pic>
        <p:nvPicPr>
          <p:cNvPr id="315" name="Google Shape;302;p35" descr=""/>
          <p:cNvPicPr/>
          <p:nvPr/>
        </p:nvPicPr>
        <p:blipFill>
          <a:blip r:embed="rId3"/>
          <a:stretch/>
        </p:blipFill>
        <p:spPr>
          <a:xfrm>
            <a:off x="7268400" y="3021840"/>
            <a:ext cx="1141560" cy="1141560"/>
          </a:xfrm>
          <a:prstGeom prst="rect">
            <a:avLst/>
          </a:prstGeom>
          <a:ln>
            <a:noFill/>
          </a:ln>
        </p:spPr>
      </p:pic>
      <p:pic>
        <p:nvPicPr>
          <p:cNvPr id="316" name="Google Shape;303;p35" descr=""/>
          <p:cNvPicPr/>
          <p:nvPr/>
        </p:nvPicPr>
        <p:blipFill>
          <a:blip r:embed="rId4"/>
          <a:stretch/>
        </p:blipFill>
        <p:spPr>
          <a:xfrm>
            <a:off x="7116480" y="4319280"/>
            <a:ext cx="1324800" cy="532800"/>
          </a:xfrm>
          <a:prstGeom prst="rect">
            <a:avLst/>
          </a:prstGeom>
          <a:ln>
            <a:noFill/>
          </a:ln>
        </p:spPr>
      </p:pic>
      <p:pic>
        <p:nvPicPr>
          <p:cNvPr id="317" name="Google Shape;304;p35" descr=""/>
          <p:cNvPicPr/>
          <p:nvPr/>
        </p:nvPicPr>
        <p:blipFill>
          <a:blip r:embed="rId5"/>
          <a:stretch/>
        </p:blipFill>
        <p:spPr>
          <a:xfrm>
            <a:off x="10115280" y="4416120"/>
            <a:ext cx="697680" cy="887040"/>
          </a:xfrm>
          <a:prstGeom prst="rect">
            <a:avLst/>
          </a:prstGeom>
          <a:ln>
            <a:noFill/>
          </a:ln>
        </p:spPr>
      </p:pic>
      <p:pic>
        <p:nvPicPr>
          <p:cNvPr id="318" name="Google Shape;305;p35" descr=""/>
          <p:cNvPicPr/>
          <p:nvPr/>
        </p:nvPicPr>
        <p:blipFill>
          <a:blip r:embed="rId6"/>
          <a:srcRect l="22152" t="0" r="20830" b="0"/>
          <a:stretch/>
        </p:blipFill>
        <p:spPr>
          <a:xfrm>
            <a:off x="9902160" y="1899000"/>
            <a:ext cx="1001160" cy="943920"/>
          </a:xfrm>
          <a:prstGeom prst="rect">
            <a:avLst/>
          </a:prstGeom>
          <a:ln>
            <a:noFill/>
          </a:ln>
        </p:spPr>
      </p:pic>
      <p:pic>
        <p:nvPicPr>
          <p:cNvPr id="319" name="Google Shape;306;p35" descr=""/>
          <p:cNvPicPr/>
          <p:nvPr/>
        </p:nvPicPr>
        <p:blipFill>
          <a:blip r:embed="rId7"/>
          <a:stretch/>
        </p:blipFill>
        <p:spPr>
          <a:xfrm>
            <a:off x="9911880" y="3106080"/>
            <a:ext cx="1001160" cy="1057320"/>
          </a:xfrm>
          <a:prstGeom prst="rect">
            <a:avLst/>
          </a:prstGeom>
          <a:ln>
            <a:noFill/>
          </a:ln>
        </p:spPr>
      </p:pic>
      <p:pic>
        <p:nvPicPr>
          <p:cNvPr id="320" name="Imagem 11" descr=""/>
          <p:cNvPicPr/>
          <p:nvPr/>
        </p:nvPicPr>
        <p:blipFill>
          <a:blip r:embed="rId8"/>
          <a:srcRect l="0" t="9074" r="75220" b="75514"/>
          <a:stretch/>
        </p:blipFill>
        <p:spPr>
          <a:xfrm>
            <a:off x="9164160" y="874440"/>
            <a:ext cx="1749240" cy="612000"/>
          </a:xfrm>
          <a:prstGeom prst="rect">
            <a:avLst/>
          </a:prstGeom>
          <a:ln>
            <a:noFill/>
          </a:ln>
        </p:spPr>
      </p:pic>
      <p:pic>
        <p:nvPicPr>
          <p:cNvPr id="321" name="Google Shape;270;p33" descr=""/>
          <p:cNvPicPr/>
          <p:nvPr/>
        </p:nvPicPr>
        <p:blipFill>
          <a:blip r:embed="rId9"/>
          <a:stretch/>
        </p:blipFill>
        <p:spPr>
          <a:xfrm>
            <a:off x="7176960" y="5360400"/>
            <a:ext cx="1324800" cy="426600"/>
          </a:xfrm>
          <a:prstGeom prst="rect">
            <a:avLst/>
          </a:prstGeom>
          <a:ln>
            <a:noFill/>
          </a:ln>
        </p:spPr>
      </p:pic>
      <p:sp>
        <p:nvSpPr>
          <p:cNvPr id="322"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Portal da CAPES</a:t>
            </a:r>
            <a:endParaRPr b="0" lang="pt-BR" sz="1400" spc="-1" strike="noStrike">
              <a:solidFill>
                <a:srgbClr val="000000"/>
              </a:solidFill>
              <a:uFill>
                <a:solidFill>
                  <a:srgbClr val="ffffff"/>
                </a:solidFill>
              </a:uFill>
              <a:latin typeface="Arial"/>
            </a:endParaRPr>
          </a:p>
        </p:txBody>
      </p:sp>
      <p:sp>
        <p:nvSpPr>
          <p:cNvPr id="323" name="CustomShape 2"/>
          <p:cNvSpPr/>
          <p:nvPr/>
        </p:nvSpPr>
        <p:spPr>
          <a:xfrm>
            <a:off x="6402600" y="6341040"/>
            <a:ext cx="3636000" cy="36468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u="sng">
                <a:solidFill>
                  <a:srgbClr val="0563c1"/>
                </a:solidFill>
                <a:uFill>
                  <a:solidFill>
                    <a:srgbClr val="ffffff"/>
                  </a:solidFill>
                </a:uFill>
                <a:latin typeface="Arial"/>
                <a:ea typeface="Arial"/>
                <a:hlinkClick r:id="rId10"/>
              </a:rPr>
              <a:t>www.periódicos.capes.gov.br</a:t>
            </a:r>
            <a:r>
              <a:rPr b="0" lang="pt-BR" sz="1800" spc="-1" strike="noStrike">
                <a:solidFill>
                  <a:srgbClr val="000000"/>
                </a:solidFill>
                <a:uFill>
                  <a:solidFill>
                    <a:srgbClr val="ffffff"/>
                  </a:solidFill>
                </a:uFill>
                <a:latin typeface="Arial"/>
                <a:ea typeface="Arial"/>
              </a:rPr>
              <a:t> </a:t>
            </a:r>
            <a:endParaRPr b="0" lang="pt-BR" sz="1800" spc="-1" strike="noStrike">
              <a:solidFill>
                <a:srgbClr val="000000"/>
              </a:solidFill>
              <a:uFill>
                <a:solidFill>
                  <a:srgbClr val="ffffff"/>
                </a:solidFill>
              </a:uFill>
              <a:latin typeface="Arial"/>
            </a:endParaRPr>
          </a:p>
        </p:txBody>
      </p:sp>
      <p:pic>
        <p:nvPicPr>
          <p:cNvPr id="324" name="Imagem 15" descr=""/>
          <p:cNvPicPr/>
          <p:nvPr/>
        </p:nvPicPr>
        <p:blipFill>
          <a:blip r:embed="rId11"/>
          <a:srcRect l="0" t="9074" r="75220" b="75514"/>
          <a:stretch/>
        </p:blipFill>
        <p:spPr>
          <a:xfrm>
            <a:off x="9104040" y="5508720"/>
            <a:ext cx="2333160" cy="81648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TextShape 1"/>
          <p:cNvSpPr txBox="1"/>
          <p:nvPr/>
        </p:nvSpPr>
        <p:spPr>
          <a:xfrm>
            <a:off x="393480" y="2081160"/>
            <a:ext cx="6144840" cy="300096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Criar um e-mail UFPR.</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u="sng">
                <a:solidFill>
                  <a:srgbClr val="0563c1"/>
                </a:solidFill>
                <a:uFill>
                  <a:solidFill>
                    <a:srgbClr val="ffffff"/>
                  </a:solidFill>
                </a:uFill>
                <a:latin typeface="Calibri"/>
                <a:ea typeface="Calibri"/>
                <a:hlinkClick r:id="rId1"/>
              </a:rPr>
              <a:t>www.intranet.ufpr.br</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Acessar</a:t>
            </a:r>
            <a:endParaRPr b="0" lang="pt-BR" sz="1400" spc="-1" strike="noStrike">
              <a:solidFill>
                <a:srgbClr val="000000"/>
              </a:solidFill>
              <a:uFill>
                <a:solidFill>
                  <a:srgbClr val="ffffff"/>
                </a:solidFill>
              </a:uFill>
              <a:latin typeface="Arial"/>
            </a:endParaRPr>
          </a:p>
          <a:p>
            <a:pPr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u="sng">
                <a:solidFill>
                  <a:srgbClr val="0563c1"/>
                </a:solidFill>
                <a:uFill>
                  <a:solidFill>
                    <a:srgbClr val="ffffff"/>
                  </a:solidFill>
                </a:uFill>
                <a:latin typeface="Calibri"/>
                <a:ea typeface="Calibri"/>
                <a:hlinkClick r:id="rId2"/>
              </a:rPr>
              <a:t>www.portal.ufpr.br</a:t>
            </a:r>
            <a:endParaRPr b="0" lang="pt-BR" sz="1400" spc="-1" strike="noStrike">
              <a:solidFill>
                <a:srgbClr val="000000"/>
              </a:solidFill>
              <a:uFill>
                <a:solidFill>
                  <a:srgbClr val="ffffff"/>
                </a:solidFill>
              </a:uFill>
              <a:latin typeface="Arial"/>
            </a:endParaRPr>
          </a:p>
        </p:txBody>
      </p:sp>
      <p:pic>
        <p:nvPicPr>
          <p:cNvPr id="326" name="Google Shape;343;p40" descr=""/>
          <p:cNvPicPr/>
          <p:nvPr/>
        </p:nvPicPr>
        <p:blipFill>
          <a:blip r:embed="rId3"/>
          <a:stretch/>
        </p:blipFill>
        <p:spPr>
          <a:xfrm>
            <a:off x="4229280" y="1844640"/>
            <a:ext cx="1423800" cy="1423800"/>
          </a:xfrm>
          <a:prstGeom prst="rect">
            <a:avLst/>
          </a:prstGeom>
          <a:ln>
            <a:noFill/>
          </a:ln>
        </p:spPr>
      </p:pic>
      <p:sp>
        <p:nvSpPr>
          <p:cNvPr id="327"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Acesso Remoto – Rede cafe</a:t>
            </a:r>
            <a:endParaRPr b="0" lang="pt-BR" sz="1400" spc="-1" strike="noStrike">
              <a:solidFill>
                <a:srgbClr val="000000"/>
              </a:solidFill>
              <a:uFill>
                <a:solidFill>
                  <a:srgbClr val="ffffff"/>
                </a:solidFill>
              </a:uFill>
              <a:latin typeface="Arial"/>
            </a:endParaRPr>
          </a:p>
        </p:txBody>
      </p:sp>
      <p:pic>
        <p:nvPicPr>
          <p:cNvPr id="328" name="Google Shape;288;p34" descr=""/>
          <p:cNvPicPr/>
          <p:nvPr/>
        </p:nvPicPr>
        <p:blipFill>
          <a:blip r:embed="rId4"/>
          <a:stretch/>
        </p:blipFill>
        <p:spPr>
          <a:xfrm>
            <a:off x="6652440" y="2081160"/>
            <a:ext cx="5281200" cy="411876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TextShape 1"/>
          <p:cNvSpPr txBox="1"/>
          <p:nvPr/>
        </p:nvSpPr>
        <p:spPr>
          <a:xfrm>
            <a:off x="0" y="365040"/>
            <a:ext cx="12191760" cy="1325160"/>
          </a:xfrm>
          <a:prstGeom prst="rect">
            <a:avLst/>
          </a:prstGeom>
          <a:solidFill>
            <a:srgbClr val="385623"/>
          </a:solidFill>
          <a:ln>
            <a:noFill/>
          </a:ln>
        </p:spPr>
        <p:txBody>
          <a:bodyPr anchor="ctr"/>
          <a:p>
            <a:pPr>
              <a:lnSpc>
                <a:spcPct val="100000"/>
              </a:lnSpc>
            </a:pPr>
            <a:r>
              <a:rPr b="1" lang="pt-BR" sz="5400" spc="-1" strike="noStrike">
                <a:solidFill>
                  <a:srgbClr val="bfbfbf"/>
                </a:solidFill>
                <a:uFill>
                  <a:solidFill>
                    <a:srgbClr val="ffffff"/>
                  </a:solidFill>
                </a:uFill>
                <a:latin typeface="Calibri"/>
                <a:ea typeface="Calibri"/>
              </a:rPr>
              <a:t>Acesso Remoto</a:t>
            </a:r>
            <a:r>
              <a:rPr b="1" lang="pt-BR" sz="4400" spc="-1" strike="noStrike">
                <a:solidFill>
                  <a:srgbClr val="bfbfbf"/>
                </a:solidFill>
                <a:uFill>
                  <a:solidFill>
                    <a:srgbClr val="ffffff"/>
                  </a:solidFill>
                </a:uFill>
                <a:latin typeface="Calibri"/>
                <a:ea typeface="Calibri"/>
              </a:rPr>
              <a:t> </a:t>
            </a:r>
            <a:r>
              <a:rPr b="1" lang="pt-BR" sz="5400" spc="-1" strike="noStrike">
                <a:solidFill>
                  <a:srgbClr val="bfbfbf"/>
                </a:solidFill>
                <a:uFill>
                  <a:solidFill>
                    <a:srgbClr val="ffffff"/>
                  </a:solidFill>
                </a:uFill>
                <a:latin typeface="Calibri"/>
                <a:ea typeface="Calibri"/>
              </a:rPr>
              <a:t>– Rede cafe</a:t>
            </a:r>
            <a:endParaRPr b="0" lang="pt-BR" sz="1400" spc="-1" strike="noStrike">
              <a:solidFill>
                <a:srgbClr val="000000"/>
              </a:solidFill>
              <a:uFill>
                <a:solidFill>
                  <a:srgbClr val="ffffff"/>
                </a:solidFill>
              </a:uFill>
              <a:latin typeface="Arial"/>
            </a:endParaRPr>
          </a:p>
        </p:txBody>
      </p:sp>
      <p:pic>
        <p:nvPicPr>
          <p:cNvPr id="330" name="Imagem 4" descr=""/>
          <p:cNvPicPr/>
          <p:nvPr/>
        </p:nvPicPr>
        <p:blipFill>
          <a:blip r:embed="rId1"/>
          <a:srcRect l="0" t="11981" r="0" b="5325"/>
          <a:stretch/>
        </p:blipFill>
        <p:spPr>
          <a:xfrm>
            <a:off x="1245960" y="1690560"/>
            <a:ext cx="9997560" cy="5167080"/>
          </a:xfrm>
          <a:prstGeom prst="rect">
            <a:avLst/>
          </a:prstGeom>
          <a:ln>
            <a:noFill/>
          </a:ln>
        </p:spPr>
      </p:pic>
      <p:sp>
        <p:nvSpPr>
          <p:cNvPr id="331" name="CustomShape 2"/>
          <p:cNvSpPr/>
          <p:nvPr/>
        </p:nvSpPr>
        <p:spPr>
          <a:xfrm>
            <a:off x="1245960" y="1690560"/>
            <a:ext cx="9997560" cy="318600"/>
          </a:xfrm>
          <a:prstGeom prst="rect">
            <a:avLst/>
          </a:prstGeom>
          <a:noFill/>
          <a:ln w="76320">
            <a:solidFill>
              <a:srgbClr val="c00000"/>
            </a:solidFill>
            <a:round/>
          </a:ln>
        </p:spPr>
        <p:style>
          <a:lnRef idx="2">
            <a:schemeClr val="accent1">
              <a:shade val="50000"/>
            </a:schemeClr>
          </a:lnRef>
          <a:fillRef idx="1">
            <a:schemeClr val="accent1"/>
          </a:fillRef>
          <a:effectRef idx="0">
            <a:schemeClr val="accent1"/>
          </a:effectRef>
          <a:fontRef idx="minor"/>
        </p:style>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TextShape 1"/>
          <p:cNvSpPr txBox="1"/>
          <p:nvPr/>
        </p:nvSpPr>
        <p:spPr>
          <a:xfrm>
            <a:off x="0" y="365040"/>
            <a:ext cx="12191760" cy="1325160"/>
          </a:xfrm>
          <a:prstGeom prst="rect">
            <a:avLst/>
          </a:prstGeom>
          <a:solidFill>
            <a:srgbClr val="385623"/>
          </a:solidFill>
          <a:ln>
            <a:noFill/>
          </a:ln>
        </p:spPr>
        <p:txBody>
          <a:bodyPr anchor="ctr"/>
          <a:p>
            <a:pPr>
              <a:lnSpc>
                <a:spcPct val="100000"/>
              </a:lnSpc>
            </a:pPr>
            <a:r>
              <a:rPr b="1" lang="pt-BR" sz="5400" spc="-1" strike="noStrike">
                <a:solidFill>
                  <a:srgbClr val="bfbfbf"/>
                </a:solidFill>
                <a:uFill>
                  <a:solidFill>
                    <a:srgbClr val="ffffff"/>
                  </a:solidFill>
                </a:uFill>
                <a:latin typeface="Calibri"/>
                <a:ea typeface="Calibri"/>
              </a:rPr>
              <a:t>Acesso Remoto – Rede cafe</a:t>
            </a:r>
            <a:endParaRPr b="0" lang="pt-BR" sz="1400" spc="-1" strike="noStrike">
              <a:solidFill>
                <a:srgbClr val="000000"/>
              </a:solidFill>
              <a:uFill>
                <a:solidFill>
                  <a:srgbClr val="ffffff"/>
                </a:solidFill>
              </a:uFill>
              <a:latin typeface="Arial"/>
            </a:endParaRPr>
          </a:p>
        </p:txBody>
      </p:sp>
      <p:pic>
        <p:nvPicPr>
          <p:cNvPr id="333" name="Imagem 2" descr=""/>
          <p:cNvPicPr/>
          <p:nvPr/>
        </p:nvPicPr>
        <p:blipFill>
          <a:blip r:embed="rId1"/>
          <a:srcRect l="23071" t="17008" r="22829" b="8600"/>
          <a:stretch/>
        </p:blipFill>
        <p:spPr>
          <a:xfrm>
            <a:off x="4626720" y="1735920"/>
            <a:ext cx="5936760" cy="5101560"/>
          </a:xfrm>
          <a:prstGeom prst="rect">
            <a:avLst/>
          </a:prstGeom>
          <a:ln>
            <a:noFill/>
          </a:ln>
        </p:spPr>
      </p:pic>
      <p:sp>
        <p:nvSpPr>
          <p:cNvPr id="334" name="TextShape 2"/>
          <p:cNvSpPr txBox="1"/>
          <p:nvPr/>
        </p:nvSpPr>
        <p:spPr>
          <a:xfrm>
            <a:off x="393480" y="3050640"/>
            <a:ext cx="4071960" cy="123588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i="1" lang="pt-BR" sz="2400" spc="-1" strike="noStrike">
                <a:solidFill>
                  <a:srgbClr val="000000"/>
                </a:solidFill>
                <a:uFill>
                  <a:solidFill>
                    <a:srgbClr val="ffffff"/>
                  </a:solidFill>
                </a:uFill>
                <a:latin typeface="Calibri"/>
                <a:ea typeface="Calibri"/>
              </a:rPr>
              <a:t>Login</a:t>
            </a:r>
            <a:r>
              <a:rPr b="0" lang="pt-BR" sz="2400" spc="-1" strike="noStrike">
                <a:solidFill>
                  <a:srgbClr val="000000"/>
                </a:solidFill>
                <a:uFill>
                  <a:solidFill>
                    <a:srgbClr val="ffffff"/>
                  </a:solidFill>
                </a:uFill>
                <a:latin typeface="Calibri"/>
                <a:ea typeface="Calibri"/>
              </a:rPr>
              <a:t> e senha do e-mail UFPR.</a:t>
            </a:r>
            <a:endParaRPr b="0" lang="pt-BR" sz="1400" spc="-1" strike="noStrike">
              <a:solidFill>
                <a:srgbClr val="000000"/>
              </a:solidFill>
              <a:uFill>
                <a:solidFill>
                  <a:srgbClr val="ffffff"/>
                </a:solidFill>
              </a:uFill>
              <a:latin typeface="Arial"/>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TextShape 1"/>
          <p:cNvSpPr txBox="1"/>
          <p:nvPr/>
        </p:nvSpPr>
        <p:spPr>
          <a:xfrm>
            <a:off x="393480" y="2081160"/>
            <a:ext cx="5422320" cy="300096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1" lang="pt-BR" sz="2600" spc="-1" strike="noStrike">
                <a:solidFill>
                  <a:srgbClr val="000000"/>
                </a:solidFill>
                <a:uFill>
                  <a:solidFill>
                    <a:srgbClr val="ffffff"/>
                  </a:solidFill>
                </a:uFill>
                <a:latin typeface="Calibri"/>
                <a:ea typeface="Calibri"/>
              </a:rPr>
              <a:t>E</a:t>
            </a:r>
            <a:r>
              <a:rPr b="0" lang="pt-BR" sz="2400" spc="-1" strike="noStrike">
                <a:solidFill>
                  <a:srgbClr val="000000"/>
                </a:solidFill>
                <a:uFill>
                  <a:solidFill>
                    <a:srgbClr val="ffffff"/>
                  </a:solidFill>
                </a:uFill>
                <a:latin typeface="Calibri"/>
                <a:ea typeface="Calibri"/>
              </a:rPr>
              <a:t>-mail UFPR.</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u="sng">
                <a:solidFill>
                  <a:srgbClr val="0563c1"/>
                </a:solidFill>
                <a:uFill>
                  <a:solidFill>
                    <a:srgbClr val="ffffff"/>
                  </a:solidFill>
                </a:uFill>
                <a:latin typeface="Calibri"/>
                <a:ea typeface="Calibri"/>
                <a:hlinkClick r:id="rId1"/>
              </a:rPr>
              <a:t>www.intranet.ufpr.br</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Acessar</a:t>
            </a:r>
            <a:endParaRPr b="0" lang="pt-BR" sz="1400" spc="-1" strike="noStrike">
              <a:solidFill>
                <a:srgbClr val="000000"/>
              </a:solidFill>
              <a:uFill>
                <a:solidFill>
                  <a:srgbClr val="ffffff"/>
                </a:solidFill>
              </a:uFill>
              <a:latin typeface="Arial"/>
            </a:endParaRPr>
          </a:p>
          <a:p>
            <a:pPr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u="sng">
                <a:solidFill>
                  <a:srgbClr val="0563c1"/>
                </a:solidFill>
                <a:uFill>
                  <a:solidFill>
                    <a:srgbClr val="ffffff"/>
                  </a:solidFill>
                </a:uFill>
                <a:latin typeface="Calibri"/>
                <a:ea typeface="Calibri"/>
                <a:hlinkClick r:id="rId2"/>
              </a:rPr>
              <a:t>www.</a:t>
            </a:r>
            <a:r>
              <a:rPr b="0" lang="pt-BR" sz="2400" spc="-1" strike="noStrike" u="sng">
                <a:solidFill>
                  <a:srgbClr val="000000"/>
                </a:solidFill>
                <a:uFill>
                  <a:solidFill>
                    <a:srgbClr val="ffffff"/>
                  </a:solidFill>
                </a:uFill>
                <a:latin typeface="Calibri"/>
                <a:ea typeface="Calibri"/>
              </a:rPr>
              <a:t>periódicos.capes.gov.br</a:t>
            </a:r>
            <a:endParaRPr b="0" lang="pt-BR" sz="1400" spc="-1" strike="noStrike">
              <a:solidFill>
                <a:srgbClr val="000000"/>
              </a:solidFill>
              <a:uFill>
                <a:solidFill>
                  <a:srgbClr val="ffffff"/>
                </a:solidFill>
              </a:uFill>
              <a:latin typeface="Arial"/>
            </a:endParaRPr>
          </a:p>
        </p:txBody>
      </p:sp>
      <p:sp>
        <p:nvSpPr>
          <p:cNvPr id="336"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Acesso Remoto – Rede cafe</a:t>
            </a:r>
            <a:endParaRPr b="0" lang="pt-BR" sz="1400" spc="-1" strike="noStrike">
              <a:solidFill>
                <a:srgbClr val="000000"/>
              </a:solidFill>
              <a:uFill>
                <a:solidFill>
                  <a:srgbClr val="ffffff"/>
                </a:solidFill>
              </a:uFill>
              <a:latin typeface="Arial"/>
            </a:endParaRPr>
          </a:p>
        </p:txBody>
      </p:sp>
      <p:pic>
        <p:nvPicPr>
          <p:cNvPr id="337" name="Google Shape;300;p35" descr=""/>
          <p:cNvPicPr/>
          <p:nvPr/>
        </p:nvPicPr>
        <p:blipFill>
          <a:blip r:embed="rId3"/>
          <a:srcRect l="22805" t="12262" r="21116" b="3979"/>
          <a:stretch/>
        </p:blipFill>
        <p:spPr>
          <a:xfrm>
            <a:off x="5914440" y="1783440"/>
            <a:ext cx="5883840" cy="4942800"/>
          </a:xfrm>
          <a:prstGeom prst="rect">
            <a:avLst/>
          </a:prstGeom>
          <a:ln>
            <a:noFill/>
          </a:ln>
        </p:spPr>
      </p:pic>
      <p:sp>
        <p:nvSpPr>
          <p:cNvPr id="338" name="CustomShape 3"/>
          <p:cNvSpPr/>
          <p:nvPr/>
        </p:nvSpPr>
        <p:spPr>
          <a:xfrm>
            <a:off x="8857080" y="1786320"/>
            <a:ext cx="956520" cy="201600"/>
          </a:xfrm>
          <a:prstGeom prst="rect">
            <a:avLst/>
          </a:prstGeom>
          <a:noFill/>
          <a:ln w="76320">
            <a:solidFill>
              <a:srgbClr val="c00000"/>
            </a:solidFill>
            <a:round/>
          </a:ln>
        </p:spPr>
        <p:style>
          <a:lnRef idx="2">
            <a:schemeClr val="accent1">
              <a:shade val="50000"/>
            </a:schemeClr>
          </a:lnRef>
          <a:fillRef idx="1">
            <a:schemeClr val="accent1"/>
          </a:fillRef>
          <a:effectRef idx="0">
            <a:schemeClr val="accent1"/>
          </a:effectRef>
          <a:fontRef idx="minor"/>
        </p:style>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396000" y="2145960"/>
            <a:ext cx="7399800" cy="4350960"/>
          </a:xfrm>
          <a:prstGeom prst="rect">
            <a:avLst/>
          </a:prstGeom>
          <a:noFill/>
          <a:ln>
            <a:noFill/>
          </a:ln>
        </p:spPr>
        <p:txBody>
          <a:bodyPr/>
          <a:p>
            <a:pPr>
              <a:lnSpc>
                <a:spcPct val="100000"/>
              </a:lnSpc>
            </a:pPr>
            <a:r>
              <a:rPr b="0" lang="pt-BR" sz="2400" spc="-1" strike="noStrike">
                <a:solidFill>
                  <a:srgbClr val="000000"/>
                </a:solidFill>
                <a:uFill>
                  <a:solidFill>
                    <a:srgbClr val="ffffff"/>
                  </a:solidFill>
                </a:uFill>
                <a:latin typeface="Calibri"/>
                <a:ea typeface="Calibri"/>
              </a:rPr>
              <a:t>Quadriênio 2013-2016</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ea typeface="Calibri"/>
              </a:rPr>
              <a:t>Avaliação 2017</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400" spc="-1" strike="noStrike" u="sng">
                <a:solidFill>
                  <a:srgbClr val="0563c1"/>
                </a:solidFill>
                <a:uFill>
                  <a:solidFill>
                    <a:srgbClr val="ffffff"/>
                  </a:solidFill>
                </a:uFill>
                <a:latin typeface="Calibri"/>
                <a:ea typeface="Calibri"/>
                <a:hlinkClick r:id="rId1"/>
              </a:rPr>
              <a:t>https://www.capes.gov.br/images/documentos/Documentos_de_area_2017/42_cagr_docarea_2016.pdf</a:t>
            </a:r>
            <a:endParaRPr b="0" lang="pt-BR" sz="1400" spc="-1" strike="noStrike">
              <a:solidFill>
                <a:srgbClr val="000000"/>
              </a:solidFill>
              <a:uFill>
                <a:solidFill>
                  <a:srgbClr val="ffffff"/>
                </a:solidFill>
              </a:uFill>
              <a:latin typeface="Arial"/>
            </a:endParaRPr>
          </a:p>
        </p:txBody>
      </p:sp>
      <p:pic>
        <p:nvPicPr>
          <p:cNvPr id="140" name="Imagem 2" descr=""/>
          <p:cNvPicPr/>
          <p:nvPr/>
        </p:nvPicPr>
        <p:blipFill>
          <a:blip r:embed="rId2"/>
          <a:srcRect l="30079" t="0" r="30259" b="0"/>
          <a:stretch/>
        </p:blipFill>
        <p:spPr>
          <a:xfrm>
            <a:off x="8021160" y="2152440"/>
            <a:ext cx="3007440" cy="4265280"/>
          </a:xfrm>
          <a:prstGeom prst="rect">
            <a:avLst/>
          </a:prstGeom>
          <a:ln>
            <a:solidFill>
              <a:schemeClr val="tx1"/>
            </a:solidFill>
          </a:ln>
        </p:spPr>
      </p:pic>
      <p:sp>
        <p:nvSpPr>
          <p:cNvPr id="141" name="CustomShape 2"/>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Avaliação da Pós-Graduação</a:t>
            </a:r>
            <a:endParaRPr b="0" lang="pt-BR" sz="1800" spc="-1" strike="noStrike">
              <a:solidFill>
                <a:srgbClr val="000000"/>
              </a:solidFill>
              <a:uFill>
                <a:solidFill>
                  <a:srgbClr val="ffffff"/>
                </a:solidFill>
              </a:uFill>
              <a:latin typeface="Arial"/>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Acesso Remoto – Rede cafe</a:t>
            </a:r>
            <a:endParaRPr b="0" lang="pt-BR" sz="1400" spc="-1" strike="noStrike">
              <a:solidFill>
                <a:srgbClr val="000000"/>
              </a:solidFill>
              <a:uFill>
                <a:solidFill>
                  <a:srgbClr val="ffffff"/>
                </a:solidFill>
              </a:uFill>
              <a:latin typeface="Arial"/>
            </a:endParaRPr>
          </a:p>
        </p:txBody>
      </p:sp>
      <p:pic>
        <p:nvPicPr>
          <p:cNvPr id="340" name="Imagem 6" descr=""/>
          <p:cNvPicPr/>
          <p:nvPr/>
        </p:nvPicPr>
        <p:blipFill>
          <a:blip r:embed="rId1"/>
          <a:srcRect l="0" t="12367" r="2173" b="7055"/>
          <a:stretch/>
        </p:blipFill>
        <p:spPr>
          <a:xfrm>
            <a:off x="1263960" y="1690560"/>
            <a:ext cx="9663480" cy="4974840"/>
          </a:xfrm>
          <a:prstGeom prst="rect">
            <a:avLst/>
          </a:prstGeom>
          <a:ln>
            <a:noFill/>
          </a:ln>
        </p:spPr>
      </p:pic>
      <p:sp>
        <p:nvSpPr>
          <p:cNvPr id="341" name="CustomShape 2"/>
          <p:cNvSpPr/>
          <p:nvPr/>
        </p:nvSpPr>
        <p:spPr>
          <a:xfrm>
            <a:off x="4199760" y="4890960"/>
            <a:ext cx="3784680" cy="1601640"/>
          </a:xfrm>
          <a:prstGeom prst="rect">
            <a:avLst/>
          </a:prstGeom>
          <a:noFill/>
          <a:ln w="76320">
            <a:solidFill>
              <a:srgbClr val="c00000"/>
            </a:solidFill>
            <a:round/>
          </a:ln>
        </p:spPr>
        <p:style>
          <a:lnRef idx="2">
            <a:schemeClr val="accent1">
              <a:shade val="50000"/>
            </a:schemeClr>
          </a:lnRef>
          <a:fillRef idx="1">
            <a:schemeClr val="accent1"/>
          </a:fillRef>
          <a:effectRef idx="0">
            <a:schemeClr val="accent1"/>
          </a:effectRef>
          <a:fontRef idx="minor"/>
        </p:style>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DICAS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Liste todas as palavras-chave em pelo menos dois idiomas;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Reconheça os termos correlatos, sinônimos, termos científicos;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As bases de dados internacionais registram os documentos em inglês, por isso, sua busca será mais efetiva se realizada  neste idioma;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Se o seu tema de pesquisa já estiver definido, procure pensar nos assuntos (capítulos) que pretende abordar na sua pesquisa.</a:t>
            </a:r>
            <a:endParaRPr b="0" lang="pt-BR" sz="1400" spc="-1" strike="noStrike">
              <a:solidFill>
                <a:srgbClr val="000000"/>
              </a:solidFill>
              <a:uFill>
                <a:solidFill>
                  <a:srgbClr val="ffffff"/>
                </a:solidFill>
              </a:uFill>
              <a:latin typeface="Arial"/>
            </a:endParaRPr>
          </a:p>
        </p:txBody>
      </p:sp>
      <p:sp>
        <p:nvSpPr>
          <p:cNvPr id="343"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EXEMPLO DE SUMÁRIO</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1 INTRODUÇÃO</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2 FUNDAMENTAÇÃO TEÓRICA</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2.1 O CULTIVO DO CAFÉ</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2.2 </a:t>
            </a:r>
            <a:r>
              <a:rPr b="0" i="1" lang="pt-BR" sz="2400" spc="-1" strike="noStrike">
                <a:solidFill>
                  <a:srgbClr val="000000"/>
                </a:solidFill>
                <a:uFill>
                  <a:solidFill>
                    <a:srgbClr val="ffffff"/>
                  </a:solidFill>
                </a:uFill>
                <a:latin typeface="Calibri"/>
                <a:ea typeface="Calibri"/>
              </a:rPr>
              <a:t>Colletotrichum sp</a:t>
            </a:r>
            <a:r>
              <a:rPr b="0" lang="pt-BR" sz="2400" spc="-1" strike="noStrike">
                <a:solidFill>
                  <a:srgbClr val="000000"/>
                </a:solidFill>
                <a:uFill>
                  <a:solidFill>
                    <a:srgbClr val="ffffff"/>
                  </a:solidFill>
                </a:uFill>
                <a:latin typeface="Calibri"/>
                <a:ea typeface="Calibri"/>
              </a:rPr>
              <a:t>: MORFOLOGIA E PATOGENICIDADE</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2.3 </a:t>
            </a:r>
            <a:r>
              <a:rPr b="0" i="1" lang="pt-BR" sz="2400" spc="-1" strike="noStrike">
                <a:solidFill>
                  <a:srgbClr val="000000"/>
                </a:solidFill>
                <a:uFill>
                  <a:solidFill>
                    <a:srgbClr val="ffffff"/>
                  </a:solidFill>
                </a:uFill>
                <a:latin typeface="Calibri"/>
                <a:ea typeface="Calibri"/>
              </a:rPr>
              <a:t>Colletotrichum sp </a:t>
            </a:r>
            <a:r>
              <a:rPr b="0" lang="pt-BR" sz="2400" spc="-1" strike="noStrike">
                <a:solidFill>
                  <a:srgbClr val="000000"/>
                </a:solidFill>
                <a:uFill>
                  <a:solidFill>
                    <a:srgbClr val="ffffff"/>
                  </a:solidFill>
                </a:uFill>
                <a:latin typeface="Calibri"/>
                <a:ea typeface="Calibri"/>
              </a:rPr>
              <a:t>ASSOCIADOS A CAFEEIROS </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3 METODOLOGIA</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4 APRESENTAÇÃO E ANÁLISE DOS RESULTADOS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5 CONSIDERAÇÕES FINAIS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REFERÊNCIAS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000" spc="-1" strike="noStrike">
                <a:solidFill>
                  <a:srgbClr val="000000"/>
                </a:solidFill>
                <a:uFill>
                  <a:solidFill>
                    <a:srgbClr val="ffffff"/>
                  </a:solidFill>
                </a:uFill>
                <a:latin typeface="Calibri"/>
                <a:ea typeface="Calibri"/>
              </a:rPr>
              <a:t>	</a:t>
            </a:r>
            <a:r>
              <a:rPr b="1" lang="pt-BR" sz="2000" spc="-1" strike="noStrike">
                <a:solidFill>
                  <a:srgbClr val="000000"/>
                </a:solidFill>
                <a:uFill>
                  <a:solidFill>
                    <a:srgbClr val="ffffff"/>
                  </a:solidFill>
                </a:uFill>
                <a:latin typeface="Calibri"/>
                <a:ea typeface="Calibri"/>
              </a:rPr>
              <a:t>Tema</a:t>
            </a:r>
            <a:r>
              <a:rPr b="0" lang="pt-BR" sz="2000" spc="-1" strike="noStrike">
                <a:solidFill>
                  <a:srgbClr val="000000"/>
                </a:solidFill>
                <a:uFill>
                  <a:solidFill>
                    <a:srgbClr val="ffffff"/>
                  </a:solidFill>
                </a:uFill>
                <a:latin typeface="Calibri"/>
                <a:ea typeface="Calibri"/>
              </a:rPr>
              <a:t>: </a:t>
            </a:r>
            <a:r>
              <a:rPr b="0" lang="pt-BR" sz="1800" spc="-1" strike="noStrike">
                <a:solidFill>
                  <a:srgbClr val="000000"/>
                </a:solidFill>
                <a:uFill>
                  <a:solidFill>
                    <a:srgbClr val="ffffff"/>
                  </a:solidFill>
                </a:uFill>
                <a:latin typeface="Calibri"/>
                <a:ea typeface="Calibri"/>
              </a:rPr>
              <a:t>Caracterização morfológica e patogenicidade de </a:t>
            </a:r>
            <a:r>
              <a:rPr b="0" i="1" lang="pt-BR" sz="1800" spc="-1" strike="noStrike">
                <a:solidFill>
                  <a:srgbClr val="000000"/>
                </a:solidFill>
                <a:uFill>
                  <a:solidFill>
                    <a:srgbClr val="ffffff"/>
                  </a:solidFill>
                </a:uFill>
                <a:latin typeface="Calibri"/>
                <a:ea typeface="Calibri"/>
              </a:rPr>
              <a:t>Colletotrichum sp </a:t>
            </a:r>
            <a:r>
              <a:rPr b="0" lang="pt-BR" sz="1800" spc="-1" strike="noStrike">
                <a:solidFill>
                  <a:srgbClr val="000000"/>
                </a:solidFill>
                <a:uFill>
                  <a:solidFill>
                    <a:srgbClr val="ffffff"/>
                  </a:solidFill>
                </a:uFill>
                <a:latin typeface="Calibri"/>
                <a:ea typeface="Calibri"/>
              </a:rPr>
              <a:t>associados a cafeeiros (</a:t>
            </a:r>
            <a:r>
              <a:rPr b="0" i="1" lang="pt-BR" sz="1800" spc="-1" strike="noStrike">
                <a:solidFill>
                  <a:srgbClr val="000000"/>
                </a:solidFill>
                <a:uFill>
                  <a:solidFill>
                    <a:srgbClr val="ffffff"/>
                  </a:solidFill>
                </a:uFill>
                <a:latin typeface="Calibri"/>
                <a:ea typeface="Calibri"/>
              </a:rPr>
              <a:t>Coffea arabica L.</a:t>
            </a:r>
            <a:r>
              <a:rPr b="0" lang="pt-BR" sz="1800" spc="-1" strike="noStrike">
                <a:solidFill>
                  <a:srgbClr val="000000"/>
                </a:solidFill>
                <a:uFill>
                  <a:solidFill>
                    <a:srgbClr val="ffffff"/>
                  </a:solidFill>
                </a:uFill>
                <a:latin typeface="Calibri"/>
                <a:ea typeface="Calibri"/>
              </a:rPr>
              <a:t>) em dois municípios de Minas Gerais.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sp>
        <p:nvSpPr>
          <p:cNvPr id="345"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6" name="Google Shape;358;p42" descr=""/>
          <p:cNvPicPr/>
          <p:nvPr/>
        </p:nvPicPr>
        <p:blipFill>
          <a:blip r:embed="rId1"/>
          <a:stretch/>
        </p:blipFill>
        <p:spPr>
          <a:xfrm>
            <a:off x="0" y="0"/>
            <a:ext cx="12191760" cy="8065080"/>
          </a:xfrm>
          <a:prstGeom prst="rect">
            <a:avLst/>
          </a:prstGeom>
          <a:ln>
            <a:noFill/>
          </a:ln>
        </p:spPr>
      </p:pic>
      <p:sp>
        <p:nvSpPr>
          <p:cNvPr id="347" name="TextShape 1"/>
          <p:cNvSpPr txBox="1"/>
          <p:nvPr/>
        </p:nvSpPr>
        <p:spPr>
          <a:xfrm>
            <a:off x="510840" y="1981800"/>
            <a:ext cx="10980000" cy="4056840"/>
          </a:xfrm>
          <a:prstGeom prst="rect">
            <a:avLst/>
          </a:prstGeom>
          <a:noFill/>
          <a:ln>
            <a:noFill/>
          </a:ln>
        </p:spPr>
        <p:txBody>
          <a:bodyPr/>
          <a:p>
            <a:pPr marL="343080" indent="-342720">
              <a:lnSpc>
                <a:spcPct val="100000"/>
              </a:lnSpc>
            </a:pPr>
            <a:r>
              <a:rPr b="1" lang="pt-BR" sz="2600" spc="-1" strike="noStrike">
                <a:solidFill>
                  <a:srgbClr val="000000"/>
                </a:solidFill>
                <a:uFill>
                  <a:solidFill>
                    <a:srgbClr val="ffffff"/>
                  </a:solidFill>
                </a:uFill>
                <a:latin typeface="Calibri"/>
                <a:ea typeface="Calibri"/>
              </a:rPr>
              <a:t>PALAVRAS-CHAVE</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6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Café / Coffee</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Fitopatologia / Phytopathology / Plant disease / Plant Pathology</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r>
              <a:rPr b="0" i="1" lang="pt-BR" sz="2400" spc="-1" strike="noStrike">
                <a:solidFill>
                  <a:srgbClr val="000000"/>
                </a:solidFill>
                <a:uFill>
                  <a:solidFill>
                    <a:srgbClr val="ffffff"/>
                  </a:solidFill>
                </a:uFill>
                <a:latin typeface="Calibri"/>
                <a:ea typeface="Calibri"/>
              </a:rPr>
              <a:t>   </a:t>
            </a:r>
            <a:r>
              <a:rPr b="0" i="1" lang="pt-BR" sz="2400" spc="-1" strike="noStrike">
                <a:solidFill>
                  <a:srgbClr val="000000"/>
                </a:solidFill>
                <a:uFill>
                  <a:solidFill>
                    <a:srgbClr val="ffffff"/>
                  </a:solidFill>
                </a:uFill>
                <a:latin typeface="Calibri"/>
                <a:ea typeface="Calibri"/>
              </a:rPr>
              <a:t>Colletotrichum sp</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r>
              <a:rPr b="0" i="1" lang="pt-BR" sz="2400" spc="-1" strike="noStrike">
                <a:solidFill>
                  <a:srgbClr val="000000"/>
                </a:solidFill>
                <a:uFill>
                  <a:solidFill>
                    <a:srgbClr val="ffffff"/>
                  </a:solidFill>
                </a:uFill>
                <a:latin typeface="Calibri"/>
                <a:ea typeface="Calibri"/>
              </a:rPr>
              <a:t>   </a:t>
            </a:r>
            <a:r>
              <a:rPr b="0" i="1" lang="pt-BR" sz="2400" spc="-1" strike="noStrike">
                <a:solidFill>
                  <a:srgbClr val="000000"/>
                </a:solidFill>
                <a:uFill>
                  <a:solidFill>
                    <a:srgbClr val="ffffff"/>
                  </a:solidFill>
                </a:uFill>
                <a:latin typeface="Calibri"/>
                <a:ea typeface="Calibri"/>
              </a:rPr>
              <a:t>Coffea arabica L.</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p:txBody>
      </p:sp>
      <p:sp>
        <p:nvSpPr>
          <p:cNvPr id="348"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Estratégia de Busca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É o conjunto de termos de pesquisa (descritores, assuntos, palavras-chave…) organizados logicamente com os operadores booleanos e truncadores (AND, NOT, OR, *, ?, entre outros).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ctr">
              <a:lnSpc>
                <a:spcPct val="100000"/>
              </a:lnSpc>
            </a:pPr>
            <a:r>
              <a:rPr b="1" lang="pt-BR" sz="2400" spc="-1" strike="noStrike">
                <a:solidFill>
                  <a:srgbClr val="000000"/>
                </a:solidFill>
                <a:uFill>
                  <a:solidFill>
                    <a:srgbClr val="ffffff"/>
                  </a:solidFill>
                </a:uFill>
                <a:latin typeface="Calibri"/>
                <a:ea typeface="Calibri"/>
              </a:rPr>
              <a:t>(café OR</a:t>
            </a: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a:t>
            </a:r>
            <a:r>
              <a:rPr b="1" i="1" lang="pt-BR" sz="2400" spc="-1" strike="noStrike">
                <a:solidFill>
                  <a:srgbClr val="000000"/>
                </a:solidFill>
                <a:uFill>
                  <a:solidFill>
                    <a:srgbClr val="ffffff"/>
                  </a:solidFill>
                </a:uFill>
                <a:latin typeface="Calibri"/>
                <a:ea typeface="Calibri"/>
              </a:rPr>
              <a:t>Coffea arabica L.</a:t>
            </a:r>
            <a:r>
              <a:rPr b="1" lang="pt-BR" sz="2400" spc="-1" strike="noStrike">
                <a:solidFill>
                  <a:srgbClr val="000000"/>
                </a:solidFill>
                <a:uFill>
                  <a:solidFill>
                    <a:srgbClr val="ffffff"/>
                  </a:solidFill>
                </a:uFill>
                <a:latin typeface="Calibri"/>
                <a:ea typeface="Calibri"/>
              </a:rPr>
              <a:t>”) AND fito*logia</a:t>
            </a:r>
            <a:endParaRPr b="0" lang="pt-BR" sz="1400" spc="-1" strike="noStrike">
              <a:solidFill>
                <a:srgbClr val="000000"/>
              </a:solidFill>
              <a:uFill>
                <a:solidFill>
                  <a:srgbClr val="ffffff"/>
                </a:solidFill>
              </a:uFill>
              <a:latin typeface="Arial"/>
            </a:endParaRPr>
          </a:p>
          <a:p>
            <a:pPr marL="343080" indent="-342720" algn="ctr">
              <a:lnSpc>
                <a:spcPct val="100000"/>
              </a:lnSpc>
            </a:pPr>
            <a:endParaRPr b="0" lang="pt-BR" sz="1400" spc="-1" strike="noStrike">
              <a:solidFill>
                <a:srgbClr val="000000"/>
              </a:solidFill>
              <a:uFill>
                <a:solidFill>
                  <a:srgbClr val="ffffff"/>
                </a:solidFill>
              </a:uFill>
              <a:latin typeface="Arial"/>
            </a:endParaRPr>
          </a:p>
          <a:p>
            <a:pPr marL="343080" indent="-342720" algn="ctr">
              <a:lnSpc>
                <a:spcPct val="100000"/>
              </a:lnSpc>
            </a:pPr>
            <a:r>
              <a:rPr b="1" lang="pt-BR" sz="2400" spc="-1" strike="noStrike">
                <a:solidFill>
                  <a:srgbClr val="000000"/>
                </a:solidFill>
                <a:uFill>
                  <a:solidFill>
                    <a:srgbClr val="ffffff"/>
                  </a:solidFill>
                </a:uFill>
                <a:latin typeface="Calibri"/>
                <a:ea typeface="Calibri"/>
              </a:rPr>
              <a:t>(café OR</a:t>
            </a:r>
            <a:r>
              <a:rPr b="0"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a:t>
            </a:r>
            <a:r>
              <a:rPr b="1" i="1" lang="pt-BR" sz="2400" spc="-1" strike="noStrike">
                <a:solidFill>
                  <a:srgbClr val="000000"/>
                </a:solidFill>
                <a:uFill>
                  <a:solidFill>
                    <a:srgbClr val="ffffff"/>
                  </a:solidFill>
                </a:uFill>
                <a:latin typeface="Calibri"/>
                <a:ea typeface="Calibri"/>
              </a:rPr>
              <a:t>Coffea arabica L.</a:t>
            </a:r>
            <a:r>
              <a:rPr b="1" lang="pt-BR" sz="2400" spc="-1" strike="noStrike">
                <a:solidFill>
                  <a:srgbClr val="000000"/>
                </a:solidFill>
                <a:uFill>
                  <a:solidFill>
                    <a:srgbClr val="ffffff"/>
                  </a:solidFill>
                </a:uFill>
                <a:latin typeface="Calibri"/>
                <a:ea typeface="Calibri"/>
              </a:rPr>
              <a:t>”) AND (fito*logia OR “</a:t>
            </a:r>
            <a:r>
              <a:rPr b="1" i="1" lang="pt-BR" sz="2400" spc="-1" strike="noStrike">
                <a:solidFill>
                  <a:srgbClr val="000000"/>
                </a:solidFill>
                <a:uFill>
                  <a:solidFill>
                    <a:srgbClr val="ffffff"/>
                  </a:solidFill>
                </a:uFill>
                <a:latin typeface="Calibri"/>
                <a:ea typeface="Calibri"/>
              </a:rPr>
              <a:t>Colletotrichum sp</a:t>
            </a:r>
            <a:r>
              <a:rPr b="1" lang="pt-BR" sz="2400" spc="-1" strike="noStrike">
                <a:solidFill>
                  <a:srgbClr val="000000"/>
                </a:solidFill>
                <a:uFill>
                  <a:solidFill>
                    <a:srgbClr val="ffffff"/>
                  </a:solidFill>
                </a:uFill>
                <a:latin typeface="Calibri"/>
                <a:ea typeface="Calibri"/>
              </a:rPr>
              <a:t>”)</a:t>
            </a:r>
            <a:endParaRPr b="0" lang="pt-BR" sz="1400" spc="-1" strike="noStrike">
              <a:solidFill>
                <a:srgbClr val="000000"/>
              </a:solidFill>
              <a:uFill>
                <a:solidFill>
                  <a:srgbClr val="ffffff"/>
                </a:solidFill>
              </a:uFill>
              <a:latin typeface="Arial"/>
            </a:endParaRPr>
          </a:p>
          <a:p>
            <a:pPr marL="343080" indent="-342720" algn="ctr">
              <a:lnSpc>
                <a:spcPct val="100000"/>
              </a:lnSpc>
            </a:pPr>
            <a:endParaRPr b="0" lang="pt-BR" sz="1400" spc="-1" strike="noStrike">
              <a:solidFill>
                <a:srgbClr val="000000"/>
              </a:solidFill>
              <a:uFill>
                <a:solidFill>
                  <a:srgbClr val="ffffff"/>
                </a:solidFill>
              </a:uFill>
              <a:latin typeface="Arial"/>
            </a:endParaRPr>
          </a:p>
          <a:p>
            <a:pPr marL="343080" indent="-342720" algn="ctr">
              <a:lnSpc>
                <a:spcPct val="100000"/>
              </a:lnSpc>
            </a:pPr>
            <a:r>
              <a:rPr b="1" lang="pt-BR" sz="2400" spc="-1" strike="noStrike">
                <a:solidFill>
                  <a:srgbClr val="000000"/>
                </a:solidFill>
                <a:uFill>
                  <a:solidFill>
                    <a:srgbClr val="ffffff"/>
                  </a:solidFill>
                </a:uFill>
                <a:latin typeface="Calibri"/>
                <a:ea typeface="Calibri"/>
              </a:rPr>
              <a:t>(coffee OR “</a:t>
            </a:r>
            <a:r>
              <a:rPr b="1" i="1" lang="pt-BR" sz="2400" spc="-1" strike="noStrike">
                <a:solidFill>
                  <a:srgbClr val="000000"/>
                </a:solidFill>
                <a:uFill>
                  <a:solidFill>
                    <a:srgbClr val="ffffff"/>
                  </a:solidFill>
                </a:uFill>
                <a:latin typeface="Calibri"/>
                <a:ea typeface="Calibri"/>
              </a:rPr>
              <a:t>Coffea arabica L.</a:t>
            </a:r>
            <a:r>
              <a:rPr b="1" lang="pt-BR" sz="2400" spc="-1" strike="noStrike">
                <a:solidFill>
                  <a:srgbClr val="000000"/>
                </a:solidFill>
                <a:uFill>
                  <a:solidFill>
                    <a:srgbClr val="ffffff"/>
                  </a:solidFill>
                </a:uFill>
                <a:latin typeface="Calibri"/>
                <a:ea typeface="Calibri"/>
              </a:rPr>
              <a:t>”) AND (phytopathology OR “plant disease” OR “plant pathology”)</a:t>
            </a:r>
            <a:endParaRPr b="0" lang="pt-BR" sz="1400" spc="-1" strike="noStrike">
              <a:solidFill>
                <a:srgbClr val="000000"/>
              </a:solidFill>
              <a:uFill>
                <a:solidFill>
                  <a:srgbClr val="ffffff"/>
                </a:solidFill>
              </a:uFill>
              <a:latin typeface="Arial"/>
            </a:endParaRPr>
          </a:p>
          <a:p>
            <a:pPr marL="343080" indent="-342720" algn="ctr">
              <a:lnSpc>
                <a:spcPct val="100000"/>
              </a:lnSpc>
            </a:pPr>
            <a:endParaRPr b="0" lang="pt-BR" sz="1400" spc="-1" strike="noStrike">
              <a:solidFill>
                <a:srgbClr val="000000"/>
              </a:solidFill>
              <a:uFill>
                <a:solidFill>
                  <a:srgbClr val="ffffff"/>
                </a:solidFill>
              </a:uFill>
              <a:latin typeface="Arial"/>
            </a:endParaRPr>
          </a:p>
        </p:txBody>
      </p:sp>
      <p:sp>
        <p:nvSpPr>
          <p:cNvPr id="350"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Estratégia de Busca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6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AND</a:t>
            </a:r>
            <a:r>
              <a:rPr b="0" lang="pt-BR" sz="2400" spc="-1" strike="noStrike">
                <a:solidFill>
                  <a:srgbClr val="000000"/>
                </a:solidFill>
                <a:uFill>
                  <a:solidFill>
                    <a:srgbClr val="ffffff"/>
                  </a:solidFill>
                </a:uFill>
                <a:latin typeface="Calibri"/>
                <a:ea typeface="Calibri"/>
              </a:rPr>
              <a:t> Intersecção (restringe, tornando o campo de pesquisa mais específico).</a:t>
            </a:r>
            <a:endParaRPr b="0" lang="pt-BR" sz="1400" spc="-1" strike="noStrike">
              <a:solidFill>
                <a:srgbClr val="000000"/>
              </a:solidFill>
              <a:uFill>
                <a:solidFill>
                  <a:srgbClr val="ffffff"/>
                </a:solidFill>
              </a:uFill>
              <a:latin typeface="Arial"/>
            </a:endParaRPr>
          </a:p>
          <a:p>
            <a:pPr marL="114480">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OR</a:t>
            </a:r>
            <a:r>
              <a:rPr b="0" lang="pt-BR" sz="2400" spc="-1" strike="noStrike">
                <a:solidFill>
                  <a:srgbClr val="000000"/>
                </a:solidFill>
                <a:uFill>
                  <a:solidFill>
                    <a:srgbClr val="ffffff"/>
                  </a:solidFill>
                </a:uFill>
                <a:latin typeface="Calibri"/>
                <a:ea typeface="Calibri"/>
              </a:rPr>
              <a:t> União (Abrange, tornado o campo de pesquisa com mais opções).</a:t>
            </a:r>
            <a:endParaRPr b="0" lang="pt-BR" sz="1400" spc="-1" strike="noStrike">
              <a:solidFill>
                <a:srgbClr val="000000"/>
              </a:solidFill>
              <a:uFill>
                <a:solidFill>
                  <a:srgbClr val="ffffff"/>
                </a:solidFill>
              </a:uFill>
              <a:latin typeface="Arial"/>
            </a:endParaRPr>
          </a:p>
          <a:p>
            <a:pPr marL="114480">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NOT</a:t>
            </a:r>
            <a:r>
              <a:rPr b="0" lang="pt-BR" sz="2400" spc="-1" strike="noStrike">
                <a:solidFill>
                  <a:srgbClr val="000000"/>
                </a:solidFill>
                <a:uFill>
                  <a:solidFill>
                    <a:srgbClr val="ffffff"/>
                  </a:solidFill>
                </a:uFill>
                <a:latin typeface="Calibri"/>
                <a:ea typeface="Calibri"/>
              </a:rPr>
              <a:t> ou </a:t>
            </a:r>
            <a:r>
              <a:rPr b="1" lang="pt-BR" sz="2400" spc="-1" strike="noStrike">
                <a:solidFill>
                  <a:srgbClr val="000000"/>
                </a:solidFill>
                <a:uFill>
                  <a:solidFill>
                    <a:srgbClr val="ffffff"/>
                  </a:solidFill>
                </a:uFill>
                <a:latin typeface="Calibri"/>
                <a:ea typeface="Calibri"/>
              </a:rPr>
              <a:t>AND NOT</a:t>
            </a:r>
            <a:r>
              <a:rPr b="0" lang="pt-BR" sz="2400" spc="-1" strike="noStrike">
                <a:solidFill>
                  <a:srgbClr val="000000"/>
                </a:solidFill>
                <a:uFill>
                  <a:solidFill>
                    <a:srgbClr val="ffffff"/>
                  </a:solidFill>
                </a:uFill>
                <a:latin typeface="Calibri"/>
                <a:ea typeface="Calibri"/>
              </a:rPr>
              <a:t> Exclusão (Restringe o campo de pesquisa). </a:t>
            </a:r>
            <a:endParaRPr b="0" lang="pt-BR" sz="1400" spc="-1" strike="noStrike">
              <a:solidFill>
                <a:srgbClr val="000000"/>
              </a:solidFill>
              <a:uFill>
                <a:solidFill>
                  <a:srgbClr val="ffffff"/>
                </a:solidFill>
              </a:uFill>
              <a:latin typeface="Arial"/>
            </a:endParaRPr>
          </a:p>
          <a:p>
            <a:pPr marL="114480">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400" spc="-1" strike="noStrike">
                <a:solidFill>
                  <a:srgbClr val="000000"/>
                </a:solidFill>
                <a:uFill>
                  <a:solidFill>
                    <a:srgbClr val="ffffff"/>
                  </a:solidFill>
                </a:uFill>
                <a:latin typeface="Calibri"/>
                <a:ea typeface="Calibri"/>
              </a:rPr>
              <a:t>*Devem ser usadas em Caixa alta e em inglês para a maioria das bases de dados.</a:t>
            </a:r>
            <a:endParaRPr b="0" lang="pt-BR" sz="1400" spc="-1" strike="noStrike">
              <a:solidFill>
                <a:srgbClr val="000000"/>
              </a:solidFill>
              <a:uFill>
                <a:solidFill>
                  <a:srgbClr val="ffffff"/>
                </a:solidFill>
              </a:uFill>
              <a:latin typeface="Arial"/>
            </a:endParaRPr>
          </a:p>
        </p:txBody>
      </p:sp>
      <p:sp>
        <p:nvSpPr>
          <p:cNvPr id="352"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Estratégia de Busca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600" spc="-1" strike="noStrike">
                <a:solidFill>
                  <a:srgbClr val="000000"/>
                </a:solidFill>
                <a:uFill>
                  <a:solidFill>
                    <a:srgbClr val="ffffff"/>
                  </a:solidFill>
                </a:uFill>
                <a:latin typeface="Calibri"/>
                <a:ea typeface="Calibri"/>
              </a:rPr>
              <a:t>	</a:t>
            </a:r>
            <a:r>
              <a:rPr b="1" i="1" lang="pt-BR" sz="2400" spc="-1" strike="noStrike">
                <a:solidFill>
                  <a:srgbClr val="000000"/>
                </a:solidFill>
                <a:uFill>
                  <a:solidFill>
                    <a:srgbClr val="ffffff"/>
                  </a:solidFill>
                </a:uFill>
                <a:latin typeface="Calibri"/>
                <a:ea typeface="Calibri"/>
              </a:rPr>
              <a:t>Parênteses ():</a:t>
            </a:r>
            <a:r>
              <a:rPr b="0" lang="pt-BR" sz="2400" spc="-1" strike="noStrike">
                <a:solidFill>
                  <a:srgbClr val="000000"/>
                </a:solidFill>
                <a:uFill>
                  <a:solidFill>
                    <a:srgbClr val="ffffff"/>
                  </a:solidFill>
                </a:uFill>
                <a:latin typeface="Calibri"/>
                <a:ea typeface="Calibri"/>
              </a:rPr>
              <a:t> estabelece a ordem nas pesquisas, auxilia em estratégias de busca. </a:t>
            </a:r>
            <a:endParaRPr b="0" lang="pt-BR" sz="1400" spc="-1" strike="noStrike">
              <a:solidFill>
                <a:srgbClr val="000000"/>
              </a:solidFill>
              <a:uFill>
                <a:solidFill>
                  <a:srgbClr val="ffffff"/>
                </a:solidFill>
              </a:uFill>
              <a:latin typeface="Arial"/>
            </a:endParaRPr>
          </a:p>
          <a:p>
            <a:pPr marL="11448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Ex.: </a:t>
            </a:r>
            <a:r>
              <a:rPr b="1" lang="pt-BR" sz="2400" spc="-1" strike="noStrike">
                <a:solidFill>
                  <a:srgbClr val="000000"/>
                </a:solidFill>
                <a:uFill>
                  <a:solidFill>
                    <a:srgbClr val="ffffff"/>
                  </a:solidFill>
                </a:uFill>
                <a:latin typeface="Calibri"/>
                <a:ea typeface="Calibri"/>
              </a:rPr>
              <a:t>(education AND elementary) NOT secondary</a:t>
            </a:r>
            <a:endParaRPr b="0" lang="pt-BR" sz="1400" spc="-1" strike="noStrike">
              <a:solidFill>
                <a:srgbClr val="000000"/>
              </a:solidFill>
              <a:uFill>
                <a:solidFill>
                  <a:srgbClr val="ffffff"/>
                </a:solidFill>
              </a:uFill>
              <a:latin typeface="Arial"/>
            </a:endParaRPr>
          </a:p>
          <a:p>
            <a:pPr marL="114480">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0" i="1" lang="pt-BR" sz="2400" spc="-1" strike="noStrike">
                <a:solidFill>
                  <a:srgbClr val="000000"/>
                </a:solidFill>
                <a:uFill>
                  <a:solidFill>
                    <a:srgbClr val="ffffff"/>
                  </a:solidFill>
                </a:uFill>
                <a:latin typeface="Calibri"/>
                <a:ea typeface="Calibri"/>
              </a:rPr>
              <a:t>	</a:t>
            </a:r>
            <a:r>
              <a:rPr b="1" i="1" lang="pt-BR" sz="2400" spc="-1" strike="noStrike">
                <a:solidFill>
                  <a:srgbClr val="000000"/>
                </a:solidFill>
                <a:uFill>
                  <a:solidFill>
                    <a:srgbClr val="ffffff"/>
                  </a:solidFill>
                </a:uFill>
                <a:latin typeface="Calibri"/>
                <a:ea typeface="Calibri"/>
              </a:rPr>
              <a:t>Aspas “ “</a:t>
            </a:r>
            <a:r>
              <a:rPr b="1" lang="pt-BR" sz="2400" spc="-1" strike="noStrike">
                <a:solidFill>
                  <a:srgbClr val="000000"/>
                </a:solidFill>
                <a:uFill>
                  <a:solidFill>
                    <a:srgbClr val="ffffff"/>
                  </a:solidFill>
                </a:uFill>
                <a:latin typeface="Calibri"/>
                <a:ea typeface="Calibri"/>
              </a:rPr>
              <a:t> : i</a:t>
            </a:r>
            <a:r>
              <a:rPr b="0" lang="pt-BR" sz="2400" spc="-1" strike="noStrike">
                <a:solidFill>
                  <a:srgbClr val="000000"/>
                </a:solidFill>
                <a:uFill>
                  <a:solidFill>
                    <a:srgbClr val="ffffff"/>
                  </a:solidFill>
                </a:uFill>
                <a:latin typeface="Calibri"/>
                <a:ea typeface="Calibri"/>
              </a:rPr>
              <a:t>ndica a expressão exata.  Utilize aspas para pesquisar termos que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devem ser buscados juntos, exatamente como inserido. </a:t>
            </a:r>
            <a:endParaRPr b="0" lang="pt-BR" sz="1400" spc="-1" strike="noStrike">
              <a:solidFill>
                <a:srgbClr val="000000"/>
              </a:solidFill>
              <a:uFill>
                <a:solidFill>
                  <a:srgbClr val="ffffff"/>
                </a:solidFill>
              </a:uFill>
              <a:latin typeface="Arial"/>
            </a:endParaRPr>
          </a:p>
          <a:p>
            <a:pPr marL="11448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Ex.: </a:t>
            </a:r>
            <a:r>
              <a:rPr b="1" lang="pt-BR" sz="2400" spc="-1" strike="noStrike">
                <a:solidFill>
                  <a:srgbClr val="000000"/>
                </a:solidFill>
                <a:uFill>
                  <a:solidFill>
                    <a:srgbClr val="ffffff"/>
                  </a:solidFill>
                </a:uFill>
                <a:latin typeface="Calibri"/>
                <a:ea typeface="Calibri"/>
              </a:rPr>
              <a:t>“higher education”; “corn grain”</a:t>
            </a:r>
            <a:endParaRPr b="0" lang="pt-BR" sz="1400" spc="-1" strike="noStrike">
              <a:solidFill>
                <a:srgbClr val="000000"/>
              </a:solidFill>
              <a:uFill>
                <a:solidFill>
                  <a:srgbClr val="ffffff"/>
                </a:solidFill>
              </a:uFill>
              <a:latin typeface="Arial"/>
            </a:endParaRPr>
          </a:p>
        </p:txBody>
      </p:sp>
      <p:sp>
        <p:nvSpPr>
          <p:cNvPr id="354"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Estratégia de Busca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1" lang="pt-BR" sz="2600" spc="-1" strike="noStrike">
                <a:solidFill>
                  <a:srgbClr val="000000"/>
                </a:solidFill>
                <a:uFill>
                  <a:solidFill>
                    <a:srgbClr val="ffffff"/>
                  </a:solidFill>
                </a:uFill>
                <a:latin typeface="Calibri"/>
                <a:ea typeface="Calibri"/>
              </a:rPr>
              <a:t>	</a:t>
            </a:r>
            <a:r>
              <a:rPr b="1" i="1" lang="pt-BR" sz="2400" spc="-1" strike="noStrike">
                <a:solidFill>
                  <a:srgbClr val="000000"/>
                </a:solidFill>
                <a:uFill>
                  <a:solidFill>
                    <a:srgbClr val="ffffff"/>
                  </a:solidFill>
                </a:uFill>
                <a:latin typeface="Calibri"/>
                <a:ea typeface="Calibri"/>
              </a:rPr>
              <a:t>Coringa ?: s</a:t>
            </a:r>
            <a:r>
              <a:rPr b="0" lang="pt-BR" sz="2400" spc="-1" strike="noStrike">
                <a:solidFill>
                  <a:srgbClr val="000000"/>
                </a:solidFill>
                <a:uFill>
                  <a:solidFill>
                    <a:srgbClr val="ffffff"/>
                  </a:solidFill>
                </a:uFill>
                <a:latin typeface="Calibri"/>
                <a:ea typeface="Calibri"/>
              </a:rPr>
              <a:t>ubstitui um caracter em qualquer posição do termo. </a:t>
            </a:r>
            <a:endParaRPr b="0" lang="pt-BR" sz="1400" spc="-1" strike="noStrike">
              <a:solidFill>
                <a:srgbClr val="000000"/>
              </a:solidFill>
              <a:uFill>
                <a:solidFill>
                  <a:srgbClr val="ffffff"/>
                </a:solidFill>
              </a:uFill>
              <a:latin typeface="Arial"/>
            </a:endParaRPr>
          </a:p>
          <a:p>
            <a:pPr marL="11448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Ex.: </a:t>
            </a:r>
            <a:r>
              <a:rPr b="1" lang="pt-BR" sz="2400" spc="-1" strike="noStrike">
                <a:solidFill>
                  <a:srgbClr val="000000"/>
                </a:solidFill>
                <a:uFill>
                  <a:solidFill>
                    <a:srgbClr val="ffffff"/>
                  </a:solidFill>
                </a:uFill>
                <a:latin typeface="Calibri"/>
                <a:ea typeface="Calibri"/>
              </a:rPr>
              <a:t>Bra?il  = Brazil; Brasil</a:t>
            </a:r>
            <a:endParaRPr b="0" lang="pt-BR" sz="1400" spc="-1" strike="noStrike">
              <a:solidFill>
                <a:srgbClr val="000000"/>
              </a:solidFill>
              <a:uFill>
                <a:solidFill>
                  <a:srgbClr val="ffffff"/>
                </a:solidFill>
              </a:uFill>
              <a:latin typeface="Arial"/>
            </a:endParaRPr>
          </a:p>
          <a:p>
            <a:pPr marL="114480">
              <a:lnSpc>
                <a:spcPct val="100000"/>
              </a:lnSpc>
            </a:pPr>
            <a:endParaRPr b="0" lang="pt-BR" sz="1400" spc="-1" strike="noStrike">
              <a:solidFill>
                <a:srgbClr val="000000"/>
              </a:solidFill>
              <a:uFill>
                <a:solidFill>
                  <a:srgbClr val="ffffff"/>
                </a:solidFill>
              </a:uFill>
              <a:latin typeface="Arial"/>
            </a:endParaRPr>
          </a:p>
          <a:p>
            <a:pPr marL="114480">
              <a:lnSpc>
                <a:spcPct val="100000"/>
              </a:lnSpc>
            </a:pPr>
            <a:r>
              <a:rPr b="0" i="1" lang="pt-BR" sz="2400" spc="-1" strike="noStrike">
                <a:solidFill>
                  <a:srgbClr val="000000"/>
                </a:solidFill>
                <a:uFill>
                  <a:solidFill>
                    <a:srgbClr val="ffffff"/>
                  </a:solidFill>
                </a:uFill>
                <a:latin typeface="Calibri"/>
                <a:ea typeface="Calibri"/>
              </a:rPr>
              <a:t>	</a:t>
            </a:r>
            <a:r>
              <a:rPr b="1" i="1" lang="pt-BR" sz="2400" spc="-1" strike="noStrike">
                <a:solidFill>
                  <a:srgbClr val="000000"/>
                </a:solidFill>
                <a:uFill>
                  <a:solidFill>
                    <a:srgbClr val="ffffff"/>
                  </a:solidFill>
                </a:uFill>
                <a:latin typeface="Calibri"/>
                <a:ea typeface="Calibri"/>
              </a:rPr>
              <a:t>Asterisco *</a:t>
            </a:r>
            <a:r>
              <a:rPr b="1" lang="pt-BR" sz="2400" spc="-1" strike="noStrike">
                <a:solidFill>
                  <a:srgbClr val="000000"/>
                </a:solidFill>
                <a:uFill>
                  <a:solidFill>
                    <a:srgbClr val="ffffff"/>
                  </a:solidFill>
                </a:uFill>
                <a:latin typeface="Calibri"/>
                <a:ea typeface="Calibri"/>
              </a:rPr>
              <a:t> : </a:t>
            </a:r>
            <a:r>
              <a:rPr b="0" lang="pt-BR" sz="2400" spc="-1" strike="noStrike">
                <a:solidFill>
                  <a:srgbClr val="000000"/>
                </a:solidFill>
                <a:uFill>
                  <a:solidFill>
                    <a:srgbClr val="ffffff"/>
                  </a:solidFill>
                </a:uFill>
                <a:latin typeface="Calibri"/>
                <a:ea typeface="Calibri"/>
              </a:rPr>
              <a:t>substitui até 10 caracteres à direita ou à esquerda do termo e/ou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radical. </a:t>
            </a:r>
            <a:endParaRPr b="0" lang="pt-BR" sz="1400" spc="-1" strike="noStrike">
              <a:solidFill>
                <a:srgbClr val="000000"/>
              </a:solidFill>
              <a:uFill>
                <a:solidFill>
                  <a:srgbClr val="ffffff"/>
                </a:solidFill>
              </a:uFill>
              <a:latin typeface="Arial"/>
            </a:endParaRPr>
          </a:p>
          <a:p>
            <a:pPr marL="11448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Ex.: </a:t>
            </a:r>
            <a:r>
              <a:rPr b="1" lang="pt-BR" sz="2400" spc="-1" strike="noStrike">
                <a:solidFill>
                  <a:srgbClr val="000000"/>
                </a:solidFill>
                <a:uFill>
                  <a:solidFill>
                    <a:srgbClr val="ffffff"/>
                  </a:solidFill>
                </a:uFill>
                <a:latin typeface="Calibri"/>
                <a:ea typeface="Calibri"/>
              </a:rPr>
              <a:t>leader* = leader; leaders; leading; leadership</a:t>
            </a:r>
            <a:endParaRPr b="0" lang="pt-BR" sz="1400" spc="-1" strike="noStrike">
              <a:solidFill>
                <a:srgbClr val="000000"/>
              </a:solidFill>
              <a:uFill>
                <a:solidFill>
                  <a:srgbClr val="ffffff"/>
                </a:solidFill>
              </a:uFill>
              <a:latin typeface="Arial"/>
            </a:endParaRPr>
          </a:p>
        </p:txBody>
      </p:sp>
      <p:sp>
        <p:nvSpPr>
          <p:cNvPr id="356"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TextShape 1"/>
          <p:cNvSpPr txBox="1"/>
          <p:nvPr/>
        </p:nvSpPr>
        <p:spPr>
          <a:xfrm>
            <a:off x="529560" y="1945440"/>
            <a:ext cx="11244240" cy="4411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Truncadores (* ? $) - Exemplo</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Exemplo:</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Fito</a:t>
            </a:r>
            <a:r>
              <a:rPr b="0" lang="pt-BR" sz="2400" spc="-1" strike="noStrike">
                <a:solidFill>
                  <a:srgbClr val="ff0000"/>
                </a:solidFill>
                <a:uFill>
                  <a:solidFill>
                    <a:srgbClr val="ffffff"/>
                  </a:solidFill>
                </a:uFill>
                <a:latin typeface="Calibri"/>
                <a:ea typeface="Calibri"/>
              </a:rPr>
              <a:t>pato</a:t>
            </a:r>
            <a:r>
              <a:rPr b="0" lang="pt-BR" sz="2400" spc="-1" strike="noStrike">
                <a:solidFill>
                  <a:srgbClr val="000000"/>
                </a:solidFill>
                <a:uFill>
                  <a:solidFill>
                    <a:srgbClr val="ffffff"/>
                  </a:solidFill>
                </a:uFill>
                <a:latin typeface="Calibri"/>
                <a:ea typeface="Calibri"/>
              </a:rPr>
              <a:t>logia</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Fito</a:t>
            </a:r>
            <a:r>
              <a:rPr b="0" lang="pt-BR" sz="2400" spc="-1" strike="noStrike">
                <a:solidFill>
                  <a:srgbClr val="ff0000"/>
                </a:solidFill>
                <a:uFill>
                  <a:solidFill>
                    <a:srgbClr val="ffffff"/>
                  </a:solidFill>
                </a:uFill>
                <a:latin typeface="Calibri"/>
                <a:ea typeface="Calibri"/>
              </a:rPr>
              <a:t>bacterio</a:t>
            </a:r>
            <a:r>
              <a:rPr b="0" lang="pt-BR" sz="2400" spc="-1" strike="noStrike">
                <a:solidFill>
                  <a:srgbClr val="000000"/>
                </a:solidFill>
                <a:uFill>
                  <a:solidFill>
                    <a:srgbClr val="ffffff"/>
                  </a:solidFill>
                </a:uFill>
                <a:latin typeface="Calibri"/>
                <a:ea typeface="Calibri"/>
              </a:rPr>
              <a:t>logia</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Fito</a:t>
            </a:r>
            <a:r>
              <a:rPr b="0" lang="pt-BR" sz="2400" spc="-1" strike="noStrike">
                <a:solidFill>
                  <a:srgbClr val="ff0000"/>
                </a:solidFill>
                <a:uFill>
                  <a:solidFill>
                    <a:srgbClr val="ffffff"/>
                  </a:solidFill>
                </a:uFill>
                <a:latin typeface="Calibri"/>
                <a:ea typeface="Calibri"/>
              </a:rPr>
              <a:t>viro</a:t>
            </a:r>
            <a:r>
              <a:rPr b="0" lang="pt-BR" sz="2400" spc="-1" strike="noStrike">
                <a:solidFill>
                  <a:srgbClr val="000000"/>
                </a:solidFill>
                <a:uFill>
                  <a:solidFill>
                    <a:srgbClr val="ffffff"/>
                  </a:solidFill>
                </a:uFill>
                <a:latin typeface="Calibri"/>
                <a:ea typeface="Calibri"/>
              </a:rPr>
              <a:t>logia</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Fito</a:t>
            </a:r>
            <a:r>
              <a:rPr b="0" lang="pt-BR" sz="2400" spc="-1" strike="noStrike">
                <a:solidFill>
                  <a:srgbClr val="ff0000"/>
                </a:solidFill>
                <a:uFill>
                  <a:solidFill>
                    <a:srgbClr val="ffffff"/>
                  </a:solidFill>
                </a:uFill>
                <a:latin typeface="Calibri"/>
                <a:ea typeface="Calibri"/>
              </a:rPr>
              <a:t>nemato</a:t>
            </a:r>
            <a:r>
              <a:rPr b="0" lang="pt-BR" sz="2400" spc="-1" strike="noStrike">
                <a:solidFill>
                  <a:srgbClr val="000000"/>
                </a:solidFill>
                <a:uFill>
                  <a:solidFill>
                    <a:srgbClr val="ffffff"/>
                  </a:solidFill>
                </a:uFill>
                <a:latin typeface="Calibri"/>
                <a:ea typeface="Calibri"/>
              </a:rPr>
              <a:t>logia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ctr">
              <a:lnSpc>
                <a:spcPct val="100000"/>
              </a:lnSpc>
            </a:pPr>
            <a:endParaRPr b="0" lang="pt-BR" sz="1400" spc="-1" strike="noStrike">
              <a:solidFill>
                <a:srgbClr val="000000"/>
              </a:solidFill>
              <a:uFill>
                <a:solidFill>
                  <a:srgbClr val="ffffff"/>
                </a:solidFill>
              </a:uFill>
              <a:latin typeface="Arial"/>
            </a:endParaRPr>
          </a:p>
        </p:txBody>
      </p:sp>
      <p:sp>
        <p:nvSpPr>
          <p:cNvPr id="358"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
        <p:nvSpPr>
          <p:cNvPr id="359" name="CustomShape 3"/>
          <p:cNvSpPr/>
          <p:nvPr/>
        </p:nvSpPr>
        <p:spPr>
          <a:xfrm>
            <a:off x="4308120" y="3261600"/>
            <a:ext cx="857520" cy="2035800"/>
          </a:xfrm>
          <a:prstGeom prst="rightBrace">
            <a:avLst>
              <a:gd name="adj1" fmla="val 8333"/>
              <a:gd name="adj2" fmla="val 51456"/>
            </a:avLst>
          </a:prstGeom>
          <a:noFill/>
          <a:ln w="57240">
            <a:solidFill>
              <a:schemeClr val="tx1"/>
            </a:solidFill>
            <a:round/>
          </a:ln>
        </p:spPr>
        <p:style>
          <a:lnRef idx="1">
            <a:schemeClr val="accent1"/>
          </a:lnRef>
          <a:fillRef idx="0">
            <a:schemeClr val="accent1"/>
          </a:fillRef>
          <a:effectRef idx="0">
            <a:schemeClr val="accent1"/>
          </a:effectRef>
          <a:fontRef idx="minor"/>
        </p:style>
      </p:sp>
      <p:sp>
        <p:nvSpPr>
          <p:cNvPr id="360" name="CustomShape 4"/>
          <p:cNvSpPr/>
          <p:nvPr/>
        </p:nvSpPr>
        <p:spPr>
          <a:xfrm>
            <a:off x="6440760" y="4048920"/>
            <a:ext cx="250344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pt-BR" sz="2400" spc="-1" strike="noStrike">
                <a:solidFill>
                  <a:srgbClr val="000000"/>
                </a:solidFill>
                <a:uFill>
                  <a:solidFill>
                    <a:srgbClr val="ffffff"/>
                  </a:solidFill>
                </a:uFill>
                <a:latin typeface="Calibri"/>
                <a:ea typeface="Arial"/>
              </a:rPr>
              <a:t>fito</a:t>
            </a:r>
            <a:r>
              <a:rPr b="0" lang="pt-BR" sz="2400" spc="-1" strike="noStrike">
                <a:solidFill>
                  <a:srgbClr val="ff0000"/>
                </a:solidFill>
                <a:uFill>
                  <a:solidFill>
                    <a:srgbClr val="ffffff"/>
                  </a:solidFill>
                </a:uFill>
                <a:latin typeface="Calibri"/>
                <a:ea typeface="Arial"/>
              </a:rPr>
              <a:t>*</a:t>
            </a:r>
            <a:r>
              <a:rPr b="0" lang="pt-BR" sz="2400" spc="-1" strike="noStrike">
                <a:solidFill>
                  <a:srgbClr val="000000"/>
                </a:solidFill>
                <a:uFill>
                  <a:solidFill>
                    <a:srgbClr val="ffffff"/>
                  </a:solidFill>
                </a:uFill>
                <a:latin typeface="Calibri"/>
                <a:ea typeface="Arial"/>
              </a:rPr>
              <a:t>logia</a:t>
            </a:r>
            <a:endParaRPr b="0" lang="pt-BR" sz="1800" spc="-1" strike="noStrike">
              <a:solidFill>
                <a:srgbClr val="000000"/>
              </a:solidFill>
              <a:uFill>
                <a:solidFill>
                  <a:srgbClr val="ffffff"/>
                </a:solidFill>
              </a:uFill>
              <a:latin typeface="Arial"/>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TextShape 1"/>
          <p:cNvSpPr txBox="1"/>
          <p:nvPr/>
        </p:nvSpPr>
        <p:spPr>
          <a:xfrm>
            <a:off x="529560" y="2027880"/>
            <a:ext cx="10951920" cy="3929400"/>
          </a:xfrm>
          <a:prstGeom prst="rect">
            <a:avLst/>
          </a:prstGeom>
          <a:noFill/>
          <a:ln>
            <a:noFill/>
          </a:ln>
        </p:spPr>
        <p:txBody>
          <a:bodyPr/>
          <a:p>
            <a:pPr marL="343080" indent="-342720">
              <a:lnSpc>
                <a:spcPct val="100000"/>
              </a:lnSpc>
            </a:pPr>
            <a:r>
              <a:rPr b="1" lang="pt-BR" sz="2600" spc="-1" strike="noStrike">
                <a:solidFill>
                  <a:srgbClr val="000000"/>
                </a:solidFill>
                <a:uFill>
                  <a:solidFill>
                    <a:srgbClr val="ffffff"/>
                  </a:solidFill>
                </a:uFill>
                <a:latin typeface="Calibri"/>
                <a:ea typeface="Calibri"/>
              </a:rPr>
              <a:t>OPERADORES BOOLEANOS</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6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124560" indent="-124200">
              <a:lnSpc>
                <a:spcPct val="100000"/>
              </a:lnSpc>
            </a:pPr>
            <a:r>
              <a:rPr b="1" lang="pt-BR" sz="2400" spc="-1" strike="noStrike">
                <a:solidFill>
                  <a:srgbClr val="000000"/>
                </a:solidFill>
                <a:uFill>
                  <a:solidFill>
                    <a:srgbClr val="ffffff"/>
                  </a:solidFill>
                </a:uFill>
                <a:latin typeface="Calibri"/>
                <a:ea typeface="Calibri"/>
              </a:rPr>
              <a:t>AND</a:t>
            </a: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No campo título: café </a:t>
            </a:r>
            <a:r>
              <a:rPr b="1" lang="pt-BR" sz="2400" spc="-1" strike="noStrike">
                <a:solidFill>
                  <a:srgbClr val="000000"/>
                </a:solidFill>
                <a:uFill>
                  <a:solidFill>
                    <a:srgbClr val="ffffff"/>
                  </a:solidFill>
                </a:uFill>
                <a:latin typeface="Calibri"/>
                <a:ea typeface="Calibri"/>
              </a:rPr>
              <a:t>AND</a:t>
            </a:r>
            <a:r>
              <a:rPr b="0" lang="pt-BR" sz="2400" spc="-1" strike="noStrike">
                <a:solidFill>
                  <a:srgbClr val="000000"/>
                </a:solidFill>
                <a:uFill>
                  <a:solidFill>
                    <a:srgbClr val="ffffff"/>
                  </a:solidFill>
                </a:uFill>
                <a:latin typeface="Calibri"/>
                <a:ea typeface="Calibri"/>
              </a:rPr>
              <a:t> cultivo</a:t>
            </a:r>
            <a:endParaRPr b="0" lang="pt-BR" sz="1400" spc="-1" strike="noStrike">
              <a:solidFill>
                <a:srgbClr val="000000"/>
              </a:solidFill>
              <a:uFill>
                <a:solidFill>
                  <a:srgbClr val="ffffff"/>
                </a:solidFill>
              </a:uFill>
              <a:latin typeface="Arial"/>
            </a:endParaRPr>
          </a:p>
          <a:p>
            <a:pPr marL="124560" indent="-124200">
              <a:lnSpc>
                <a:spcPct val="100000"/>
              </a:lnSpc>
            </a:pP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r>
              <a:rPr b="1" lang="pt-BR" sz="2400" spc="-1" strike="noStrike">
                <a:solidFill>
                  <a:srgbClr val="000000"/>
                </a:solidFill>
                <a:uFill>
                  <a:solidFill>
                    <a:srgbClr val="ffffff"/>
                  </a:solidFill>
                </a:uFill>
                <a:latin typeface="Calibri"/>
                <a:ea typeface="Calibri"/>
              </a:rPr>
              <a:t>Resultado: </a:t>
            </a:r>
            <a:r>
              <a:rPr b="0" lang="pt-BR" sz="2400" spc="-1" strike="noStrike">
                <a:solidFill>
                  <a:srgbClr val="000000"/>
                </a:solidFill>
                <a:uFill>
                  <a:solidFill>
                    <a:srgbClr val="ffffff"/>
                  </a:solidFill>
                </a:uFill>
                <a:latin typeface="Calibri"/>
                <a:ea typeface="Calibri"/>
              </a:rPr>
              <a:t>“</a:t>
            </a:r>
            <a:r>
              <a:rPr b="0" lang="pt-BR" sz="2400" spc="-1" strike="noStrike" u="sng">
                <a:solidFill>
                  <a:srgbClr val="000000"/>
                </a:solidFill>
                <a:uFill>
                  <a:solidFill>
                    <a:srgbClr val="ffffff"/>
                  </a:solidFill>
                </a:uFill>
                <a:latin typeface="Calibri"/>
                <a:ea typeface="Calibri"/>
              </a:rPr>
              <a:t>Cultivo</a:t>
            </a:r>
            <a:r>
              <a:rPr b="0" lang="pt-BR" sz="2400" spc="-1" strike="noStrike">
                <a:solidFill>
                  <a:srgbClr val="000000"/>
                </a:solidFill>
                <a:uFill>
                  <a:solidFill>
                    <a:srgbClr val="ffffff"/>
                  </a:solidFill>
                </a:uFill>
                <a:latin typeface="Calibri"/>
                <a:ea typeface="Calibri"/>
              </a:rPr>
              <a:t> orgânico do </a:t>
            </a:r>
            <a:r>
              <a:rPr b="0" lang="pt-BR" sz="2400" spc="-1" strike="noStrike" u="sng">
                <a:solidFill>
                  <a:srgbClr val="000000"/>
                </a:solidFill>
                <a:uFill>
                  <a:solidFill>
                    <a:srgbClr val="ffffff"/>
                  </a:solidFill>
                </a:uFill>
                <a:latin typeface="Calibri"/>
                <a:ea typeface="Calibri"/>
              </a:rPr>
              <a:t>café</a:t>
            </a:r>
            <a:r>
              <a:rPr b="0" lang="pt-BR" sz="2400" spc="-1" strike="noStrike">
                <a:solidFill>
                  <a:srgbClr val="000000"/>
                </a:solidFill>
                <a:uFill>
                  <a:solidFill>
                    <a:srgbClr val="ffffff"/>
                  </a:solidFill>
                </a:uFill>
                <a:latin typeface="Calibri"/>
                <a:ea typeface="Calibri"/>
              </a:rPr>
              <a:t>: recomendações técnicas”</a:t>
            </a: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p:txBody>
      </p:sp>
      <p:pic>
        <p:nvPicPr>
          <p:cNvPr id="362" name="Imagem 5" descr=""/>
          <p:cNvPicPr/>
          <p:nvPr/>
        </p:nvPicPr>
        <p:blipFill>
          <a:blip r:embed="rId1"/>
          <a:stretch/>
        </p:blipFill>
        <p:spPr>
          <a:xfrm>
            <a:off x="7064640" y="1818720"/>
            <a:ext cx="4597560" cy="2878920"/>
          </a:xfrm>
          <a:prstGeom prst="rect">
            <a:avLst/>
          </a:prstGeom>
          <a:ln>
            <a:noFill/>
          </a:ln>
        </p:spPr>
      </p:pic>
      <p:sp>
        <p:nvSpPr>
          <p:cNvPr id="363" name="TextShape 2"/>
          <p:cNvSpPr txBox="1"/>
          <p:nvPr/>
        </p:nvSpPr>
        <p:spPr>
          <a:xfrm>
            <a:off x="838080" y="365040"/>
            <a:ext cx="10515240" cy="1325160"/>
          </a:xfrm>
          <a:prstGeom prst="rect">
            <a:avLst/>
          </a:prstGeom>
          <a:noFill/>
          <a:ln>
            <a:noFill/>
          </a:ln>
        </p:spPr>
        <p:txBody>
          <a:bodyPr anchor="ctr"/>
          <a:p>
            <a:endParaRPr b="0" lang="pt-BR" sz="1400" spc="-1" strike="noStrike">
              <a:solidFill>
                <a:srgbClr val="000000"/>
              </a:solidFill>
              <a:uFill>
                <a:solidFill>
                  <a:srgbClr val="ffffff"/>
                </a:solidFill>
              </a:uFill>
              <a:latin typeface="Arial"/>
            </a:endParaRPr>
          </a:p>
        </p:txBody>
      </p:sp>
      <p:sp>
        <p:nvSpPr>
          <p:cNvPr id="364" name="CustomShape 3"/>
          <p:cNvSpPr/>
          <p:nvPr/>
        </p:nvSpPr>
        <p:spPr>
          <a:xfrm>
            <a:off x="0" y="36504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Como pesquisar?</a:t>
            </a:r>
            <a:endParaRPr b="0" lang="pt-BR" sz="1800" spc="-1" strike="noStrike">
              <a:solidFill>
                <a:srgbClr val="000000"/>
              </a:solidFill>
              <a:uFill>
                <a:solidFill>
                  <a:srgbClr val="ffffff"/>
                </a:solidFill>
              </a:uFill>
              <a:latin typeface="Arial"/>
            </a:endParaRPr>
          </a:p>
        </p:txBody>
      </p:sp>
      <p:sp>
        <p:nvSpPr>
          <p:cNvPr id="365" name="CustomShape 4"/>
          <p:cNvSpPr/>
          <p:nvPr/>
        </p:nvSpPr>
        <p:spPr>
          <a:xfrm>
            <a:off x="7833600" y="3139200"/>
            <a:ext cx="961200" cy="516960"/>
          </a:xfrm>
          <a:prstGeom prst="rect">
            <a:avLst/>
          </a:prstGeom>
          <a:solidFill>
            <a:schemeClr val="bg1"/>
          </a:solidFill>
          <a:ln>
            <a:solidFill>
              <a:schemeClr val="bg1"/>
            </a:solidFill>
          </a:ln>
        </p:spPr>
        <p:style>
          <a:lnRef idx="0"/>
          <a:fillRef idx="0"/>
          <a:effectRef idx="0"/>
          <a:fontRef idx="minor"/>
        </p:style>
        <p:txBody>
          <a:bodyPr lIns="90000" rIns="90000" tIns="45000" bIns="45000"/>
          <a:p>
            <a:pPr>
              <a:lnSpc>
                <a:spcPct val="100000"/>
              </a:lnSpc>
            </a:pPr>
            <a:r>
              <a:rPr b="1" lang="pt-BR" sz="2800" spc="-1" strike="noStrike">
                <a:solidFill>
                  <a:srgbClr val="8a224c"/>
                </a:solidFill>
                <a:uFill>
                  <a:solidFill>
                    <a:srgbClr val="ffffff"/>
                  </a:solidFill>
                </a:uFill>
                <a:latin typeface="Arial"/>
                <a:ea typeface="Arial"/>
              </a:rPr>
              <a:t>Café</a:t>
            </a:r>
            <a:endParaRPr b="0" lang="pt-BR" sz="1800" spc="-1" strike="noStrike">
              <a:solidFill>
                <a:srgbClr val="000000"/>
              </a:solidFill>
              <a:uFill>
                <a:solidFill>
                  <a:srgbClr val="ffffff"/>
                </a:solidFill>
              </a:uFill>
              <a:latin typeface="Arial"/>
            </a:endParaRPr>
          </a:p>
        </p:txBody>
      </p:sp>
      <p:sp>
        <p:nvSpPr>
          <p:cNvPr id="366" name="CustomShape 5"/>
          <p:cNvSpPr/>
          <p:nvPr/>
        </p:nvSpPr>
        <p:spPr>
          <a:xfrm>
            <a:off x="9869760" y="3007080"/>
            <a:ext cx="1225080" cy="8010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367" name="CustomShape 6"/>
          <p:cNvSpPr/>
          <p:nvPr/>
        </p:nvSpPr>
        <p:spPr>
          <a:xfrm>
            <a:off x="9856440" y="3127320"/>
            <a:ext cx="1459080" cy="516960"/>
          </a:xfrm>
          <a:prstGeom prst="rect">
            <a:avLst/>
          </a:prstGeom>
          <a:solidFill>
            <a:schemeClr val="bg1"/>
          </a:solidFill>
          <a:ln>
            <a:solidFill>
              <a:schemeClr val="bg1"/>
            </a:solidFill>
          </a:ln>
        </p:spPr>
        <p:style>
          <a:lnRef idx="0"/>
          <a:fillRef idx="0"/>
          <a:effectRef idx="0"/>
          <a:fontRef idx="minor"/>
        </p:style>
        <p:txBody>
          <a:bodyPr lIns="90000" rIns="90000" tIns="45000" bIns="45000"/>
          <a:p>
            <a:pPr>
              <a:lnSpc>
                <a:spcPct val="100000"/>
              </a:lnSpc>
            </a:pPr>
            <a:r>
              <a:rPr b="1" lang="pt-BR" sz="2800" spc="-1" strike="noStrike">
                <a:solidFill>
                  <a:srgbClr val="8a224c"/>
                </a:solidFill>
                <a:uFill>
                  <a:solidFill>
                    <a:srgbClr val="ffffff"/>
                  </a:solidFill>
                </a:uFill>
                <a:latin typeface="Arial"/>
                <a:ea typeface="Arial"/>
              </a:rPr>
              <a:t>Cultivo</a:t>
            </a:r>
            <a:endParaRPr b="0" lang="pt-BR" sz="1800" spc="-1" strike="noStrike">
              <a:solidFill>
                <a:srgbClr val="000000"/>
              </a:solidFill>
              <a:uFill>
                <a:solidFill>
                  <a:srgbClr val="ffffff"/>
                </a:solidFill>
              </a:u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CustomShape 1"/>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Programas de Pós-graduação</a:t>
            </a:r>
            <a:endParaRPr b="0" lang="pt-BR" sz="1800" spc="-1" strike="noStrike">
              <a:solidFill>
                <a:srgbClr val="000000"/>
              </a:solidFill>
              <a:uFill>
                <a:solidFill>
                  <a:srgbClr val="ffffff"/>
                </a:solidFill>
              </a:uFill>
              <a:latin typeface="Arial"/>
            </a:endParaRPr>
          </a:p>
        </p:txBody>
      </p:sp>
      <p:pic>
        <p:nvPicPr>
          <p:cNvPr id="143" name="Imagem 5" descr=""/>
          <p:cNvPicPr/>
          <p:nvPr/>
        </p:nvPicPr>
        <p:blipFill>
          <a:blip r:embed="rId1"/>
          <a:srcRect l="21327" t="17081" r="23593" b="17086"/>
          <a:stretch/>
        </p:blipFill>
        <p:spPr>
          <a:xfrm>
            <a:off x="2853720" y="2447640"/>
            <a:ext cx="6261480" cy="4209840"/>
          </a:xfrm>
          <a:prstGeom prst="rect">
            <a:avLst/>
          </a:prstGeom>
          <a:ln>
            <a:noFill/>
          </a:ln>
        </p:spPr>
      </p:pic>
      <p:sp>
        <p:nvSpPr>
          <p:cNvPr id="144" name="CustomShape 2"/>
          <p:cNvSpPr/>
          <p:nvPr/>
        </p:nvSpPr>
        <p:spPr>
          <a:xfrm>
            <a:off x="4800240" y="6513840"/>
            <a:ext cx="259128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Brasil (2016, p. 3)</a:t>
            </a:r>
            <a:endParaRPr b="0" lang="pt-BR" sz="1800" spc="-1" strike="noStrike">
              <a:solidFill>
                <a:srgbClr val="000000"/>
              </a:solidFill>
              <a:uFill>
                <a:solidFill>
                  <a:srgbClr val="ffffff"/>
                </a:solidFill>
              </a:uFill>
              <a:latin typeface="Arial"/>
            </a:endParaRPr>
          </a:p>
        </p:txBody>
      </p:sp>
      <p:sp>
        <p:nvSpPr>
          <p:cNvPr id="145" name="CustomShape 3"/>
          <p:cNvSpPr/>
          <p:nvPr/>
        </p:nvSpPr>
        <p:spPr>
          <a:xfrm>
            <a:off x="3043800" y="1765440"/>
            <a:ext cx="6103800" cy="583200"/>
          </a:xfrm>
          <a:prstGeom prst="rect">
            <a:avLst/>
          </a:prstGeom>
          <a:noFill/>
          <a:ln>
            <a:noFill/>
          </a:ln>
        </p:spPr>
        <p:style>
          <a:lnRef idx="0"/>
          <a:fillRef idx="0"/>
          <a:effectRef idx="0"/>
          <a:fontRef idx="minor"/>
        </p:style>
        <p:txBody>
          <a:bodyPr/>
          <a:p>
            <a:pPr algn="ctr">
              <a:lnSpc>
                <a:spcPct val="100000"/>
              </a:lnSpc>
            </a:pPr>
            <a:r>
              <a:rPr b="0" lang="pt-BR" sz="1800" spc="-1" strike="noStrike">
                <a:solidFill>
                  <a:srgbClr val="000000"/>
                </a:solidFill>
                <a:uFill>
                  <a:solidFill>
                    <a:srgbClr val="ffffff"/>
                  </a:solidFill>
                </a:uFill>
                <a:latin typeface="Calibri"/>
                <a:ea typeface="Calibri"/>
              </a:rPr>
              <a:t>Gráfico 1 – Programas de pós-graduação da área de Ciências Agrárias I distribuído por décadas.</a:t>
            </a:r>
            <a:endParaRPr b="0" lang="pt-BR" sz="1800" spc="-1" strike="noStrike">
              <a:solidFill>
                <a:srgbClr val="000000"/>
              </a:solidFill>
              <a:uFill>
                <a:solidFill>
                  <a:srgbClr val="ffffff"/>
                </a:solidFill>
              </a:uFill>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TextShape 1"/>
          <p:cNvSpPr txBox="1"/>
          <p:nvPr/>
        </p:nvSpPr>
        <p:spPr>
          <a:xfrm>
            <a:off x="510480" y="1865160"/>
            <a:ext cx="11215800" cy="46274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OPERADORES BOOLEANOS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124560" indent="-124200" algn="just">
              <a:lnSpc>
                <a:spcPct val="100000"/>
              </a:lnSpc>
            </a:pPr>
            <a:r>
              <a:rPr b="1" lang="pt-BR" sz="2400" spc="-1" strike="noStrike">
                <a:solidFill>
                  <a:srgbClr val="000000"/>
                </a:solidFill>
                <a:uFill>
                  <a:solidFill>
                    <a:srgbClr val="ffffff"/>
                  </a:solidFill>
                </a:uFill>
                <a:latin typeface="Calibri"/>
                <a:ea typeface="Calibri"/>
              </a:rPr>
              <a:t>OR</a:t>
            </a:r>
            <a:endParaRPr b="0" lang="pt-BR" sz="1400" spc="-1" strike="noStrike">
              <a:solidFill>
                <a:srgbClr val="000000"/>
              </a:solidFill>
              <a:uFill>
                <a:solidFill>
                  <a:srgbClr val="ffffff"/>
                </a:solidFill>
              </a:uFill>
              <a:latin typeface="Arial"/>
            </a:endParaRPr>
          </a:p>
          <a:p>
            <a:pPr marL="124560" indent="-124200" algn="just">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No campo título: café </a:t>
            </a:r>
            <a:r>
              <a:rPr b="1" lang="pt-BR" sz="2400" spc="-1" strike="noStrike">
                <a:solidFill>
                  <a:srgbClr val="000000"/>
                </a:solidFill>
                <a:uFill>
                  <a:solidFill>
                    <a:srgbClr val="ffffff"/>
                  </a:solidFill>
                </a:uFill>
                <a:latin typeface="Calibri"/>
                <a:ea typeface="Calibri"/>
              </a:rPr>
              <a:t>OR</a:t>
            </a:r>
            <a:r>
              <a:rPr b="0" lang="pt-BR" sz="2400" spc="-1" strike="noStrike">
                <a:solidFill>
                  <a:srgbClr val="000000"/>
                </a:solidFill>
                <a:uFill>
                  <a:solidFill>
                    <a:srgbClr val="ffffff"/>
                  </a:solidFill>
                </a:uFill>
                <a:latin typeface="Calibri"/>
                <a:ea typeface="Calibri"/>
              </a:rPr>
              <a:t> cultivo </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124560" indent="-124200" algn="just">
              <a:lnSpc>
                <a:spcPct val="100000"/>
              </a:lnSpc>
            </a:pPr>
            <a:endParaRPr b="0" lang="pt-BR" sz="1400" spc="-1" strike="noStrike">
              <a:solidFill>
                <a:srgbClr val="000000"/>
              </a:solidFill>
              <a:uFill>
                <a:solidFill>
                  <a:srgbClr val="ffffff"/>
                </a:solidFill>
              </a:uFill>
              <a:latin typeface="Arial"/>
            </a:endParaRPr>
          </a:p>
          <a:p>
            <a:pPr marL="581760" indent="-124200" algn="just">
              <a:lnSpc>
                <a:spcPct val="100000"/>
              </a:lnSpc>
            </a:pPr>
            <a:r>
              <a:rPr b="1" lang="pt-BR" sz="2400" spc="-1" strike="noStrike">
                <a:solidFill>
                  <a:srgbClr val="000000"/>
                </a:solidFill>
                <a:uFill>
                  <a:solidFill>
                    <a:srgbClr val="ffffff"/>
                  </a:solidFill>
                </a:uFill>
                <a:latin typeface="Calibri"/>
                <a:ea typeface="Calibri"/>
              </a:rPr>
              <a:t>Resultado: </a:t>
            </a:r>
            <a:endParaRPr b="0" lang="pt-BR" sz="1400" spc="-1" strike="noStrike">
              <a:solidFill>
                <a:srgbClr val="000000"/>
              </a:solidFill>
              <a:uFill>
                <a:solidFill>
                  <a:srgbClr val="ffffff"/>
                </a:solidFill>
              </a:uFill>
              <a:latin typeface="Arial"/>
            </a:endParaRPr>
          </a:p>
          <a:p>
            <a:pPr marL="581760" indent="-124200" algn="just">
              <a:lnSpc>
                <a:spcPct val="100000"/>
              </a:lnSpc>
            </a:pPr>
            <a:r>
              <a:rPr b="1" lang="pt-BR" sz="2800" spc="-1" strike="noStrike">
                <a:solidFill>
                  <a:srgbClr val="000000"/>
                </a:solidFill>
                <a:uFill>
                  <a:solidFill>
                    <a:srgbClr val="ffffff"/>
                  </a:solidFill>
                </a:uFill>
                <a:latin typeface="Calibri"/>
                <a:ea typeface="Calibri"/>
              </a:rPr>
              <a:t>
</a:t>
            </a:r>
            <a:r>
              <a:rPr b="0" lang="pt-BR" sz="2800" spc="-1" strike="noStrike">
                <a:solidFill>
                  <a:srgbClr val="000000"/>
                </a:solidFill>
                <a:uFill>
                  <a:solidFill>
                    <a:srgbClr val="ffffff"/>
                  </a:solidFill>
                </a:uFill>
                <a:latin typeface="Calibri"/>
                <a:ea typeface="Calibri"/>
              </a:rPr>
              <a:t>“</a:t>
            </a:r>
            <a:r>
              <a:rPr b="0" lang="pt-BR" sz="2400" spc="-1" strike="noStrike" u="sng">
                <a:solidFill>
                  <a:srgbClr val="000000"/>
                </a:solidFill>
                <a:uFill>
                  <a:solidFill>
                    <a:srgbClr val="ffffff"/>
                  </a:solidFill>
                </a:uFill>
                <a:latin typeface="Calibri"/>
                <a:ea typeface="Calibri"/>
              </a:rPr>
              <a:t>Cultivo</a:t>
            </a:r>
            <a:r>
              <a:rPr b="0" lang="pt-BR" sz="2400" spc="-1" strike="noStrike">
                <a:solidFill>
                  <a:srgbClr val="000000"/>
                </a:solidFill>
                <a:uFill>
                  <a:solidFill>
                    <a:srgbClr val="ffffff"/>
                  </a:solidFill>
                </a:uFill>
                <a:latin typeface="Calibri"/>
                <a:ea typeface="Calibri"/>
              </a:rPr>
              <a:t> de Cítricos”</a:t>
            </a:r>
            <a:endParaRPr b="0" lang="pt-BR" sz="1400" spc="-1" strike="noStrike">
              <a:solidFill>
                <a:srgbClr val="000000"/>
              </a:solidFill>
              <a:uFill>
                <a:solidFill>
                  <a:srgbClr val="ffffff"/>
                </a:solidFill>
              </a:uFill>
              <a:latin typeface="Arial"/>
            </a:endParaRPr>
          </a:p>
          <a:p>
            <a:pPr marL="581760" indent="-124200" algn="just">
              <a:lnSpc>
                <a:spcPct val="100000"/>
              </a:lnSpc>
            </a:pPr>
            <a:endParaRPr b="0" lang="pt-BR" sz="1400" spc="-1" strike="noStrike">
              <a:solidFill>
                <a:srgbClr val="000000"/>
              </a:solidFill>
              <a:uFill>
                <a:solidFill>
                  <a:srgbClr val="ffffff"/>
                </a:solidFill>
              </a:uFill>
              <a:latin typeface="Arial"/>
            </a:endParaRPr>
          </a:p>
          <a:p>
            <a:pPr marL="581760" indent="-12420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u="sng">
                <a:solidFill>
                  <a:srgbClr val="000000"/>
                </a:solidFill>
                <a:uFill>
                  <a:solidFill>
                    <a:srgbClr val="ffffff"/>
                  </a:solidFill>
                </a:uFill>
                <a:latin typeface="Calibri"/>
                <a:ea typeface="Calibri"/>
              </a:rPr>
              <a:t>Café</a:t>
            </a:r>
            <a:r>
              <a:rPr b="0" lang="pt-BR" sz="2400" spc="-1" strike="noStrike">
                <a:solidFill>
                  <a:srgbClr val="000000"/>
                </a:solidFill>
                <a:uFill>
                  <a:solidFill>
                    <a:srgbClr val="ffffff"/>
                  </a:solidFill>
                </a:uFill>
                <a:latin typeface="Calibri"/>
                <a:ea typeface="Calibri"/>
              </a:rPr>
              <a:t>: um drama na economia nacional”</a:t>
            </a:r>
            <a:endParaRPr b="0" lang="pt-BR" sz="1400" spc="-1" strike="noStrike">
              <a:solidFill>
                <a:srgbClr val="000000"/>
              </a:solidFill>
              <a:uFill>
                <a:solidFill>
                  <a:srgbClr val="ffffff"/>
                </a:solidFill>
              </a:uFill>
              <a:latin typeface="Arial"/>
            </a:endParaRPr>
          </a:p>
          <a:p>
            <a:pPr marL="581760" indent="-124200" algn="just">
              <a:lnSpc>
                <a:spcPct val="100000"/>
              </a:lnSpc>
            </a:pPr>
            <a:endParaRPr b="0" lang="pt-BR" sz="1400" spc="-1" strike="noStrike">
              <a:solidFill>
                <a:srgbClr val="000000"/>
              </a:solidFill>
              <a:uFill>
                <a:solidFill>
                  <a:srgbClr val="ffffff"/>
                </a:solidFill>
              </a:uFill>
              <a:latin typeface="Arial"/>
            </a:endParaRPr>
          </a:p>
          <a:p>
            <a:pPr marL="581760" indent="-124200" algn="just">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Zoneamento térmico para o </a:t>
            </a:r>
            <a:r>
              <a:rPr b="0" lang="pt-BR" sz="2400" spc="-1" strike="noStrike" u="sng">
                <a:solidFill>
                  <a:srgbClr val="000000"/>
                </a:solidFill>
                <a:uFill>
                  <a:solidFill>
                    <a:srgbClr val="ffffff"/>
                  </a:solidFill>
                </a:uFill>
                <a:latin typeface="Calibri"/>
                <a:ea typeface="Calibri"/>
              </a:rPr>
              <a:t>cultivo </a:t>
            </a:r>
            <a:r>
              <a:rPr b="0" lang="pt-BR" sz="2400" spc="-1" strike="noStrike">
                <a:solidFill>
                  <a:srgbClr val="000000"/>
                </a:solidFill>
                <a:uFill>
                  <a:solidFill>
                    <a:srgbClr val="ffffff"/>
                  </a:solidFill>
                </a:uFill>
                <a:latin typeface="Calibri"/>
                <a:ea typeface="Calibri"/>
              </a:rPr>
              <a:t>do </a:t>
            </a:r>
            <a:r>
              <a:rPr b="0" lang="pt-BR" sz="2400" spc="-1" strike="noStrike" u="sng">
                <a:solidFill>
                  <a:srgbClr val="000000"/>
                </a:solidFill>
                <a:uFill>
                  <a:solidFill>
                    <a:srgbClr val="ffffff"/>
                  </a:solidFill>
                </a:uFill>
                <a:latin typeface="Calibri"/>
                <a:ea typeface="Calibri"/>
              </a:rPr>
              <a:t>café</a:t>
            </a:r>
            <a:r>
              <a:rPr b="0" lang="pt-BR" sz="2400" spc="-1" strike="noStrike">
                <a:solidFill>
                  <a:srgbClr val="000000"/>
                </a:solidFill>
                <a:uFill>
                  <a:solidFill>
                    <a:srgbClr val="ffffff"/>
                  </a:solidFill>
                </a:uFill>
                <a:latin typeface="Calibri"/>
                <a:ea typeface="Calibri"/>
              </a:rPr>
              <a:t> de montanha na Região das Matas de Minas ”</a:t>
            </a:r>
            <a:endParaRPr b="0" lang="pt-BR" sz="1400" spc="-1" strike="noStrike">
              <a:solidFill>
                <a:srgbClr val="000000"/>
              </a:solidFill>
              <a:uFill>
                <a:solidFill>
                  <a:srgbClr val="ffffff"/>
                </a:solidFill>
              </a:uFill>
              <a:latin typeface="Arial"/>
            </a:endParaRPr>
          </a:p>
          <a:p>
            <a:pPr marL="124560" indent="-124200" algn="just">
              <a:lnSpc>
                <a:spcPct val="100000"/>
              </a:lnSpc>
            </a:pPr>
            <a:endParaRPr b="0" lang="pt-BR" sz="1400" spc="-1" strike="noStrike">
              <a:solidFill>
                <a:srgbClr val="000000"/>
              </a:solidFill>
              <a:uFill>
                <a:solidFill>
                  <a:srgbClr val="ffffff"/>
                </a:solidFill>
              </a:uFill>
              <a:latin typeface="Arial"/>
            </a:endParaRPr>
          </a:p>
          <a:p>
            <a:pPr algn="just">
              <a:lnSpc>
                <a:spcPct val="100000"/>
              </a:lnSpc>
            </a:pPr>
            <a:endParaRPr b="0" lang="pt-BR" sz="1400" spc="-1" strike="noStrike">
              <a:solidFill>
                <a:srgbClr val="000000"/>
              </a:solidFill>
              <a:uFill>
                <a:solidFill>
                  <a:srgbClr val="ffffff"/>
                </a:solidFill>
              </a:uFill>
              <a:latin typeface="Arial"/>
            </a:endParaRPr>
          </a:p>
          <a:p>
            <a:pPr marL="124560" indent="-124200" algn="just">
              <a:lnSpc>
                <a:spcPct val="100000"/>
              </a:lnSpc>
            </a:pPr>
            <a:endParaRPr b="0" lang="pt-BR" sz="1400" spc="-1" strike="noStrike">
              <a:solidFill>
                <a:srgbClr val="000000"/>
              </a:solidFill>
              <a:uFill>
                <a:solidFill>
                  <a:srgbClr val="ffffff"/>
                </a:solidFill>
              </a:uFill>
              <a:latin typeface="Arial"/>
            </a:endParaRPr>
          </a:p>
          <a:p>
            <a:pPr marL="124560" indent="-12420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sp>
        <p:nvSpPr>
          <p:cNvPr id="369"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pic>
        <p:nvPicPr>
          <p:cNvPr id="370" name="Imagem 3" descr=""/>
          <p:cNvPicPr/>
          <p:nvPr/>
        </p:nvPicPr>
        <p:blipFill>
          <a:blip r:embed="rId1"/>
          <a:srcRect l="3744" t="0" r="0" b="7941"/>
          <a:stretch/>
        </p:blipFill>
        <p:spPr>
          <a:xfrm>
            <a:off x="7290720" y="1690560"/>
            <a:ext cx="4358880" cy="271116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TextShape 1"/>
          <p:cNvSpPr txBox="1"/>
          <p:nvPr/>
        </p:nvSpPr>
        <p:spPr>
          <a:xfrm>
            <a:off x="435240" y="1865160"/>
            <a:ext cx="10706760" cy="4627440"/>
          </a:xfrm>
          <a:prstGeom prst="rect">
            <a:avLst/>
          </a:prstGeom>
          <a:noFill/>
          <a:ln>
            <a:noFill/>
          </a:ln>
        </p:spPr>
        <p:txBody>
          <a:bodyPr/>
          <a:p>
            <a:pPr marL="343080" indent="-342720">
              <a:lnSpc>
                <a:spcPct val="100000"/>
              </a:lnSpc>
            </a:pPr>
            <a:r>
              <a:rPr b="1" lang="pt-BR" sz="2600" spc="-1" strike="noStrike">
                <a:solidFill>
                  <a:srgbClr val="000000"/>
                </a:solidFill>
                <a:uFill>
                  <a:solidFill>
                    <a:srgbClr val="ffffff"/>
                  </a:solidFill>
                </a:uFill>
                <a:latin typeface="Calibri"/>
                <a:ea typeface="Calibri"/>
              </a:rPr>
              <a:t>OPERADORES BOOLEANOS</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6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124560" indent="-124200">
              <a:lnSpc>
                <a:spcPct val="100000"/>
              </a:lnSpc>
            </a:pPr>
            <a:r>
              <a:rPr b="1" lang="pt-BR" sz="2400" spc="-1" strike="noStrike">
                <a:solidFill>
                  <a:srgbClr val="000000"/>
                </a:solidFill>
                <a:uFill>
                  <a:solidFill>
                    <a:srgbClr val="ffffff"/>
                  </a:solidFill>
                </a:uFill>
                <a:latin typeface="Calibri"/>
                <a:ea typeface="Calibri"/>
              </a:rPr>
              <a:t>NOT</a:t>
            </a:r>
            <a:endParaRPr b="0" lang="pt-BR" sz="1400" spc="-1" strike="noStrike">
              <a:solidFill>
                <a:srgbClr val="000000"/>
              </a:solidFill>
              <a:uFill>
                <a:solidFill>
                  <a:srgbClr val="ffffff"/>
                </a:solidFill>
              </a:uFill>
              <a:latin typeface="Arial"/>
            </a:endParaRPr>
          </a:p>
          <a:p>
            <a:pPr marL="124560" indent="-124200">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No campo título: café </a:t>
            </a:r>
            <a:r>
              <a:rPr b="1" lang="pt-BR" sz="2400" spc="-1" strike="noStrike">
                <a:solidFill>
                  <a:srgbClr val="000000"/>
                </a:solidFill>
                <a:uFill>
                  <a:solidFill>
                    <a:srgbClr val="ffffff"/>
                  </a:solidFill>
                </a:uFill>
                <a:latin typeface="Calibri"/>
                <a:ea typeface="Calibri"/>
              </a:rPr>
              <a:t>NOT</a:t>
            </a:r>
            <a:r>
              <a:rPr b="0" lang="pt-BR" sz="2400" spc="-1" strike="noStrike">
                <a:solidFill>
                  <a:srgbClr val="000000"/>
                </a:solidFill>
                <a:uFill>
                  <a:solidFill>
                    <a:srgbClr val="ffffff"/>
                  </a:solidFill>
                </a:uFill>
                <a:latin typeface="Calibri"/>
                <a:ea typeface="Calibri"/>
              </a:rPr>
              <a:t> cultivo</a:t>
            </a:r>
            <a:endParaRPr b="0" lang="pt-BR" sz="1400" spc="-1" strike="noStrike">
              <a:solidFill>
                <a:srgbClr val="000000"/>
              </a:solidFill>
              <a:uFill>
                <a:solidFill>
                  <a:srgbClr val="ffffff"/>
                </a:solidFill>
              </a:uFill>
              <a:latin typeface="Arial"/>
            </a:endParaRPr>
          </a:p>
          <a:p>
            <a:pPr marL="124560" indent="-124200">
              <a:lnSpc>
                <a:spcPct val="100000"/>
              </a:lnSpc>
            </a:pP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581760" indent="-124200">
              <a:lnSpc>
                <a:spcPct val="100000"/>
              </a:lnSpc>
            </a:pPr>
            <a:r>
              <a:rPr b="1" lang="pt-BR" sz="2400" spc="-1" strike="noStrike">
                <a:solidFill>
                  <a:srgbClr val="000000"/>
                </a:solidFill>
                <a:uFill>
                  <a:solidFill>
                    <a:srgbClr val="ffffff"/>
                  </a:solidFill>
                </a:uFill>
                <a:latin typeface="Calibri"/>
                <a:ea typeface="Calibri"/>
              </a:rPr>
              <a:t>Resultado: </a:t>
            </a:r>
            <a:endParaRPr b="0" lang="pt-BR" sz="1400" spc="-1" strike="noStrike">
              <a:solidFill>
                <a:srgbClr val="000000"/>
              </a:solidFill>
              <a:uFill>
                <a:solidFill>
                  <a:srgbClr val="ffffff"/>
                </a:solidFill>
              </a:uFill>
              <a:latin typeface="Arial"/>
            </a:endParaRPr>
          </a:p>
          <a:p>
            <a:pPr marL="581760" indent="-124200">
              <a:lnSpc>
                <a:spcPct val="100000"/>
              </a:lnSpc>
            </a:pPr>
            <a:endParaRPr b="0" lang="pt-BR" sz="1400" spc="-1" strike="noStrike">
              <a:solidFill>
                <a:srgbClr val="000000"/>
              </a:solidFill>
              <a:uFill>
                <a:solidFill>
                  <a:srgbClr val="ffffff"/>
                </a:solidFill>
              </a:uFill>
              <a:latin typeface="Arial"/>
            </a:endParaRPr>
          </a:p>
          <a:p>
            <a:pPr marL="581760" indent="-124200" algn="just">
              <a:lnSpc>
                <a:spcPct val="100000"/>
              </a:lnSpc>
            </a:pPr>
            <a:r>
              <a:rPr b="0" lang="pt-BR" sz="2400" spc="-1" strike="noStrike">
                <a:solidFill>
                  <a:srgbClr val="000000"/>
                </a:solidFill>
                <a:uFill>
                  <a:solidFill>
                    <a:srgbClr val="ffffff"/>
                  </a:solidFill>
                </a:uFill>
                <a:latin typeface="Calibri"/>
                <a:ea typeface="Calibri"/>
              </a:rPr>
              <a:t>“</a:t>
            </a:r>
            <a:r>
              <a:rPr b="0" lang="pt-BR" sz="2400" spc="-1" strike="noStrike" u="sng">
                <a:solidFill>
                  <a:srgbClr val="000000"/>
                </a:solidFill>
                <a:uFill>
                  <a:solidFill>
                    <a:srgbClr val="ffffff"/>
                  </a:solidFill>
                </a:uFill>
                <a:latin typeface="Calibri"/>
                <a:ea typeface="Calibri"/>
              </a:rPr>
              <a:t>Café</a:t>
            </a:r>
            <a:r>
              <a:rPr b="0" lang="pt-BR" sz="2400" spc="-1" strike="noStrike">
                <a:solidFill>
                  <a:srgbClr val="000000"/>
                </a:solidFill>
                <a:uFill>
                  <a:solidFill>
                    <a:srgbClr val="ffffff"/>
                  </a:solidFill>
                </a:uFill>
                <a:latin typeface="Calibri"/>
                <a:ea typeface="Calibri"/>
              </a:rPr>
              <a:t>: um drama na economia nacional”</a:t>
            </a: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124560" indent="-12420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p:txBody>
      </p:sp>
      <p:sp>
        <p:nvSpPr>
          <p:cNvPr id="372"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pic>
        <p:nvPicPr>
          <p:cNvPr id="373" name="Imagem 3" descr=""/>
          <p:cNvPicPr/>
          <p:nvPr/>
        </p:nvPicPr>
        <p:blipFill>
          <a:blip r:embed="rId1"/>
          <a:stretch/>
        </p:blipFill>
        <p:spPr>
          <a:xfrm>
            <a:off x="7300080" y="2168280"/>
            <a:ext cx="4456080" cy="2701800"/>
          </a:xfrm>
          <a:prstGeom prst="rect">
            <a:avLst/>
          </a:prstGeom>
          <a:ln>
            <a:noFill/>
          </a:ln>
        </p:spPr>
      </p:pic>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TextShape 1"/>
          <p:cNvSpPr txBox="1"/>
          <p:nvPr/>
        </p:nvSpPr>
        <p:spPr>
          <a:xfrm>
            <a:off x="520200" y="1936080"/>
            <a:ext cx="10640880" cy="4411440"/>
          </a:xfrm>
          <a:prstGeom prst="rect">
            <a:avLst/>
          </a:prstGeom>
          <a:noFill/>
          <a:ln>
            <a:noFill/>
          </a:ln>
        </p:spPr>
        <p:txBody>
          <a:bodyPr/>
          <a:p>
            <a:pPr marL="343080" indent="-342720">
              <a:lnSpc>
                <a:spcPct val="100000"/>
              </a:lnSpc>
            </a:pPr>
            <a:r>
              <a:rPr b="1" lang="pt-BR" sz="2600" spc="-1" strike="noStrike">
                <a:solidFill>
                  <a:srgbClr val="000000"/>
                </a:solidFill>
                <a:uFill>
                  <a:solidFill>
                    <a:srgbClr val="ffffff"/>
                  </a:solidFill>
                </a:uFill>
                <a:latin typeface="Calibri"/>
                <a:ea typeface="Calibri"/>
              </a:rPr>
              <a:t>PALAVRAS-CHAVE</a:t>
            </a:r>
            <a:endParaRPr b="0" lang="pt-BR" sz="1400" spc="-1" strike="noStrike">
              <a:solidFill>
                <a:srgbClr val="000000"/>
              </a:solidFill>
              <a:uFill>
                <a:solidFill>
                  <a:srgbClr val="ffffff"/>
                </a:solidFill>
              </a:uFill>
              <a:latin typeface="Arial"/>
            </a:endParaRPr>
          </a:p>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0" lang="pt-BR" sz="2000" spc="-1" strike="noStrike">
                <a:solidFill>
                  <a:srgbClr val="000000"/>
                </a:solidFill>
                <a:uFill>
                  <a:solidFill>
                    <a:srgbClr val="ffffff"/>
                  </a:solidFill>
                </a:uFill>
                <a:latin typeface="Calibri"/>
                <a:ea typeface="Calibri"/>
              </a:rPr>
              <a:t>Coffee / Phytopathology / Plant disease / Plant Pathology / </a:t>
            </a:r>
            <a:r>
              <a:rPr b="0" i="1" lang="pt-BR" sz="2000" spc="-1" strike="noStrike">
                <a:solidFill>
                  <a:srgbClr val="000000"/>
                </a:solidFill>
                <a:uFill>
                  <a:solidFill>
                    <a:srgbClr val="ffffff"/>
                  </a:solidFill>
                </a:uFill>
                <a:latin typeface="Calibri"/>
                <a:ea typeface="Calibri"/>
              </a:rPr>
              <a:t>Colletotrichum sp </a:t>
            </a:r>
            <a:r>
              <a:rPr b="0" lang="pt-BR" sz="2000" spc="-1" strike="noStrike">
                <a:solidFill>
                  <a:srgbClr val="000000"/>
                </a:solidFill>
                <a:uFill>
                  <a:solidFill>
                    <a:srgbClr val="ffffff"/>
                  </a:solidFill>
                </a:uFill>
                <a:latin typeface="Calibri"/>
                <a:ea typeface="Calibri"/>
              </a:rPr>
              <a:t>/</a:t>
            </a:r>
            <a:r>
              <a:rPr b="0" i="1" lang="pt-BR" sz="2000" spc="-1" strike="noStrike">
                <a:solidFill>
                  <a:srgbClr val="000000"/>
                </a:solidFill>
                <a:uFill>
                  <a:solidFill>
                    <a:srgbClr val="ffffff"/>
                  </a:solidFill>
                </a:uFill>
                <a:latin typeface="Calibri"/>
                <a:ea typeface="Calibri"/>
              </a:rPr>
              <a:t> Coffea arabica L.</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1" lang="pt-BR" sz="2600" spc="-1" strike="noStrike">
                <a:solidFill>
                  <a:srgbClr val="000000"/>
                </a:solidFill>
                <a:uFill>
                  <a:solidFill>
                    <a:srgbClr val="ffffff"/>
                  </a:solidFill>
                </a:uFill>
                <a:latin typeface="Calibri"/>
                <a:ea typeface="Calibri"/>
              </a:rPr>
              <a:t>COMBINAÇÕES</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600" spc="-1" strike="noStrike">
                <a:solidFill>
                  <a:srgbClr val="000000"/>
                </a:solidFill>
                <a:uFill>
                  <a:solidFill>
                    <a:srgbClr val="ffffff"/>
                  </a:solidFill>
                </a:uFill>
                <a:latin typeface="Calibri"/>
                <a:ea typeface="Calibri"/>
              </a:rPr>
              <a:t>	</a:t>
            </a:r>
            <a:r>
              <a:rPr b="0" lang="pt-BR" sz="2600" spc="-1" strike="noStrike">
                <a:solidFill>
                  <a:srgbClr val="000000"/>
                </a:solidFill>
                <a:uFill>
                  <a:solidFill>
                    <a:srgbClr val="ffffff"/>
                  </a:solidFill>
                </a:uFill>
                <a:latin typeface="Calibri"/>
                <a:ea typeface="Calibri"/>
              </a:rPr>
              <a:t>coffee </a:t>
            </a:r>
            <a:r>
              <a:rPr b="1" lang="pt-BR" sz="2600" spc="-1" strike="noStrike">
                <a:solidFill>
                  <a:srgbClr val="000000"/>
                </a:solidFill>
                <a:uFill>
                  <a:solidFill>
                    <a:srgbClr val="ffffff"/>
                  </a:solidFill>
                </a:uFill>
                <a:latin typeface="Calibri"/>
                <a:ea typeface="Calibri"/>
              </a:rPr>
              <a:t>AND</a:t>
            </a:r>
            <a:r>
              <a:rPr b="0" lang="pt-BR" sz="2600" spc="-1" strike="noStrike">
                <a:solidFill>
                  <a:srgbClr val="000000"/>
                </a:solidFill>
                <a:uFill>
                  <a:solidFill>
                    <a:srgbClr val="ffffff"/>
                  </a:solidFill>
                </a:uFill>
                <a:latin typeface="Calibri"/>
                <a:ea typeface="Calibri"/>
              </a:rPr>
              <a:t> phytopathology</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600" spc="-1" strike="noStrike">
                <a:solidFill>
                  <a:srgbClr val="000000"/>
                </a:solidFill>
                <a:uFill>
                  <a:solidFill>
                    <a:srgbClr val="ffffff"/>
                  </a:solidFill>
                </a:uFill>
                <a:latin typeface="Calibri"/>
                <a:ea typeface="Calibri"/>
              </a:rPr>
              <a:t>	</a:t>
            </a:r>
            <a:r>
              <a:rPr b="0" lang="pt-BR" sz="2600" spc="-1" strike="noStrike">
                <a:solidFill>
                  <a:srgbClr val="000000"/>
                </a:solidFill>
                <a:uFill>
                  <a:solidFill>
                    <a:srgbClr val="ffffff"/>
                  </a:solidFill>
                </a:uFill>
                <a:latin typeface="Calibri"/>
                <a:ea typeface="Calibri"/>
              </a:rPr>
              <a:t>coffee </a:t>
            </a:r>
            <a:r>
              <a:rPr b="1" lang="pt-BR" sz="2600" spc="-1" strike="noStrike">
                <a:solidFill>
                  <a:srgbClr val="000000"/>
                </a:solidFill>
                <a:uFill>
                  <a:solidFill>
                    <a:srgbClr val="ffffff"/>
                  </a:solidFill>
                </a:uFill>
                <a:latin typeface="Calibri"/>
                <a:ea typeface="Calibri"/>
              </a:rPr>
              <a:t>AND</a:t>
            </a:r>
            <a:r>
              <a:rPr b="0" lang="pt-BR" sz="2600" spc="-1" strike="noStrike">
                <a:solidFill>
                  <a:srgbClr val="000000"/>
                </a:solidFill>
                <a:uFill>
                  <a:solidFill>
                    <a:srgbClr val="ffffff"/>
                  </a:solidFill>
                </a:uFill>
                <a:latin typeface="Calibri"/>
                <a:ea typeface="Calibri"/>
              </a:rPr>
              <a:t> (phitopathology </a:t>
            </a:r>
            <a:r>
              <a:rPr b="1" lang="pt-BR" sz="2600" spc="-1" strike="noStrike">
                <a:solidFill>
                  <a:srgbClr val="000000"/>
                </a:solidFill>
                <a:uFill>
                  <a:solidFill>
                    <a:srgbClr val="ffffff"/>
                  </a:solidFill>
                </a:uFill>
                <a:latin typeface="Calibri"/>
                <a:ea typeface="Calibri"/>
              </a:rPr>
              <a:t>OR</a:t>
            </a:r>
            <a:r>
              <a:rPr b="0" lang="pt-BR" sz="2600" spc="-1" strike="noStrike">
                <a:solidFill>
                  <a:srgbClr val="000000"/>
                </a:solidFill>
                <a:uFill>
                  <a:solidFill>
                    <a:srgbClr val="ffffff"/>
                  </a:solidFill>
                </a:uFill>
                <a:latin typeface="Calibri"/>
                <a:ea typeface="Calibri"/>
              </a:rPr>
              <a:t> “plant disease” </a:t>
            </a:r>
            <a:r>
              <a:rPr b="1" lang="pt-BR" sz="2600" spc="-1" strike="noStrike">
                <a:solidFill>
                  <a:srgbClr val="000000"/>
                </a:solidFill>
                <a:uFill>
                  <a:solidFill>
                    <a:srgbClr val="ffffff"/>
                  </a:solidFill>
                </a:uFill>
                <a:latin typeface="Calibri"/>
                <a:ea typeface="Calibri"/>
              </a:rPr>
              <a:t>OR</a:t>
            </a:r>
            <a:r>
              <a:rPr b="0" lang="pt-BR" sz="2600" spc="-1" strike="noStrike">
                <a:solidFill>
                  <a:srgbClr val="000000"/>
                </a:solidFill>
                <a:uFill>
                  <a:solidFill>
                    <a:srgbClr val="ffffff"/>
                  </a:solidFill>
                </a:uFill>
                <a:latin typeface="Calibri"/>
                <a:ea typeface="Calibri"/>
              </a:rPr>
              <a:t> “plant pathology”)</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600" spc="-1" strike="noStrike">
                <a:solidFill>
                  <a:srgbClr val="000000"/>
                </a:solidFill>
                <a:uFill>
                  <a:solidFill>
                    <a:srgbClr val="ffffff"/>
                  </a:solidFill>
                </a:uFill>
                <a:latin typeface="Calibri"/>
                <a:ea typeface="Calibri"/>
              </a:rPr>
              <a:t>	</a:t>
            </a:r>
            <a:r>
              <a:rPr b="0" lang="pt-BR" sz="2600" spc="-1" strike="noStrike">
                <a:solidFill>
                  <a:srgbClr val="000000"/>
                </a:solidFill>
                <a:uFill>
                  <a:solidFill>
                    <a:srgbClr val="ffffff"/>
                  </a:solidFill>
                </a:uFill>
                <a:latin typeface="Calibri"/>
                <a:ea typeface="Calibri"/>
              </a:rPr>
              <a:t>(coffee </a:t>
            </a:r>
            <a:r>
              <a:rPr b="1" lang="pt-BR" sz="2600" spc="-1" strike="noStrike">
                <a:solidFill>
                  <a:srgbClr val="000000"/>
                </a:solidFill>
                <a:uFill>
                  <a:solidFill>
                    <a:srgbClr val="ffffff"/>
                  </a:solidFill>
                </a:uFill>
                <a:latin typeface="Calibri"/>
                <a:ea typeface="Calibri"/>
              </a:rPr>
              <a:t>OR</a:t>
            </a:r>
            <a:r>
              <a:rPr b="0" lang="pt-BR" sz="2600" spc="-1" strike="noStrike">
                <a:solidFill>
                  <a:srgbClr val="000000"/>
                </a:solidFill>
                <a:uFill>
                  <a:solidFill>
                    <a:srgbClr val="ffffff"/>
                  </a:solidFill>
                </a:uFill>
                <a:latin typeface="Calibri"/>
                <a:ea typeface="Calibri"/>
              </a:rPr>
              <a:t> “</a:t>
            </a:r>
            <a:r>
              <a:rPr b="0" i="1" lang="pt-BR" sz="2600" spc="-1" strike="noStrike">
                <a:solidFill>
                  <a:srgbClr val="000000"/>
                </a:solidFill>
                <a:uFill>
                  <a:solidFill>
                    <a:srgbClr val="ffffff"/>
                  </a:solidFill>
                </a:uFill>
                <a:latin typeface="Calibri"/>
                <a:ea typeface="Calibri"/>
              </a:rPr>
              <a:t>coffea arábica L.</a:t>
            </a:r>
            <a:r>
              <a:rPr b="0" lang="pt-BR" sz="2600" spc="-1" strike="noStrike">
                <a:solidFill>
                  <a:srgbClr val="000000"/>
                </a:solidFill>
                <a:uFill>
                  <a:solidFill>
                    <a:srgbClr val="ffffff"/>
                  </a:solidFill>
                </a:uFill>
                <a:latin typeface="Calibri"/>
                <a:ea typeface="Calibri"/>
              </a:rPr>
              <a:t>”) AND “</a:t>
            </a:r>
            <a:r>
              <a:rPr b="0" i="1" lang="pt-BR" sz="2600" spc="-1" strike="noStrike">
                <a:solidFill>
                  <a:srgbClr val="000000"/>
                </a:solidFill>
                <a:uFill>
                  <a:solidFill>
                    <a:srgbClr val="ffffff"/>
                  </a:solidFill>
                </a:uFill>
                <a:latin typeface="Calibri"/>
                <a:ea typeface="Calibri"/>
              </a:rPr>
              <a:t>Colletotrichum sp</a:t>
            </a:r>
            <a:r>
              <a:rPr b="0" lang="pt-BR" sz="2600" spc="-1" strike="noStrike">
                <a:solidFill>
                  <a:srgbClr val="000000"/>
                </a:solidFill>
                <a:uFill>
                  <a:solidFill>
                    <a:srgbClr val="ffffff"/>
                  </a:solidFill>
                </a:uFill>
                <a:latin typeface="Calibri"/>
                <a:ea typeface="Calibri"/>
              </a:rPr>
              <a:t>”</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p:txBody>
      </p:sp>
      <p:sp>
        <p:nvSpPr>
          <p:cNvPr id="375"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pesquisar?</a:t>
            </a:r>
            <a:endParaRPr b="0" lang="pt-BR" sz="1400" spc="-1" strike="noStrike">
              <a:solidFill>
                <a:srgbClr val="000000"/>
              </a:solidFill>
              <a:uFill>
                <a:solidFill>
                  <a:srgbClr val="ffffff"/>
                </a:solidFill>
              </a:uFill>
              <a:latin typeface="Arial"/>
            </a:endParaRPr>
          </a:p>
        </p:txBody>
      </p:sp>
      <p:sp>
        <p:nvSpPr>
          <p:cNvPr id="377" name="TextShape 2"/>
          <p:cNvSpPr txBox="1"/>
          <p:nvPr/>
        </p:nvSpPr>
        <p:spPr>
          <a:xfrm>
            <a:off x="520200" y="1767960"/>
            <a:ext cx="10791720" cy="4766040"/>
          </a:xfrm>
          <a:prstGeom prst="rect">
            <a:avLst/>
          </a:prstGeom>
          <a:noFill/>
          <a:ln>
            <a:noFill/>
          </a:ln>
        </p:spPr>
        <p:txBody>
          <a:bodyPr/>
          <a:p>
            <a:pPr marL="343080">
              <a:lnSpc>
                <a:spcPct val="100000"/>
              </a:lnSpc>
            </a:pPr>
            <a:r>
              <a:rPr b="1" lang="pt-BR" sz="2400" spc="-1" strike="noStrike">
                <a:solidFill>
                  <a:srgbClr val="000000"/>
                </a:solidFill>
                <a:uFill>
                  <a:solidFill>
                    <a:srgbClr val="ffffff"/>
                  </a:solidFill>
                </a:uFill>
                <a:latin typeface="Calibri"/>
                <a:ea typeface="Calibri"/>
              </a:rPr>
              <a:t>Estratégia de Busca</a:t>
            </a:r>
            <a:endParaRPr b="0" lang="pt-BR" sz="1400" spc="-1" strike="noStrike">
              <a:solidFill>
                <a:srgbClr val="000000"/>
              </a:solidFill>
              <a:uFill>
                <a:solidFill>
                  <a:srgbClr val="ffffff"/>
                </a:solidFill>
              </a:uFill>
              <a:latin typeface="Arial"/>
            </a:endParaRPr>
          </a:p>
          <a:p>
            <a:pPr marL="343080">
              <a:lnSpc>
                <a:spcPct val="100000"/>
              </a:lnSpc>
            </a:pP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coffee </a:t>
            </a:r>
            <a:r>
              <a:rPr b="1" lang="pt-BR" sz="2400" spc="-1" strike="noStrike">
                <a:solidFill>
                  <a:srgbClr val="000000"/>
                </a:solidFill>
                <a:uFill>
                  <a:solidFill>
                    <a:srgbClr val="ffffff"/>
                  </a:solidFill>
                </a:uFill>
                <a:latin typeface="Calibri"/>
                <a:ea typeface="Calibri"/>
              </a:rPr>
              <a:t>AND</a:t>
            </a:r>
            <a:r>
              <a:rPr b="0" lang="pt-BR" sz="2400" spc="-1" strike="noStrike">
                <a:solidFill>
                  <a:srgbClr val="000000"/>
                </a:solidFill>
                <a:uFill>
                  <a:solidFill>
                    <a:srgbClr val="ffffff"/>
                  </a:solidFill>
                </a:uFill>
                <a:latin typeface="Calibri"/>
                <a:ea typeface="Calibri"/>
              </a:rPr>
              <a:t> (phitopathology </a:t>
            </a:r>
            <a:r>
              <a:rPr b="1" lang="pt-BR" sz="2400" spc="-1" strike="noStrike">
                <a:solidFill>
                  <a:srgbClr val="000000"/>
                </a:solidFill>
                <a:uFill>
                  <a:solidFill>
                    <a:srgbClr val="ffffff"/>
                  </a:solidFill>
                </a:uFill>
                <a:latin typeface="Calibri"/>
                <a:ea typeface="Calibri"/>
              </a:rPr>
              <a:t>OR</a:t>
            </a:r>
            <a:r>
              <a:rPr b="0" lang="pt-BR" sz="2400" spc="-1" strike="noStrike">
                <a:solidFill>
                  <a:srgbClr val="000000"/>
                </a:solidFill>
                <a:uFill>
                  <a:solidFill>
                    <a:srgbClr val="ffffff"/>
                  </a:solidFill>
                </a:uFill>
                <a:latin typeface="Calibri"/>
                <a:ea typeface="Calibri"/>
              </a:rPr>
              <a:t> “plant disease” </a:t>
            </a:r>
            <a:r>
              <a:rPr b="1" lang="pt-BR" sz="2400" spc="-1" strike="noStrike">
                <a:solidFill>
                  <a:srgbClr val="000000"/>
                </a:solidFill>
                <a:uFill>
                  <a:solidFill>
                    <a:srgbClr val="ffffff"/>
                  </a:solidFill>
                </a:uFill>
                <a:latin typeface="Calibri"/>
                <a:ea typeface="Calibri"/>
              </a:rPr>
              <a:t>OR</a:t>
            </a:r>
            <a:r>
              <a:rPr b="0" lang="pt-BR" sz="2400" spc="-1" strike="noStrike">
                <a:solidFill>
                  <a:srgbClr val="000000"/>
                </a:solidFill>
                <a:uFill>
                  <a:solidFill>
                    <a:srgbClr val="ffffff"/>
                  </a:solidFill>
                </a:uFill>
                <a:latin typeface="Calibri"/>
                <a:ea typeface="Calibri"/>
              </a:rPr>
              <a:t> “plant pathology”)</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a:solidFill>
                  <a:srgbClr val="000000"/>
                </a:solidFill>
                <a:uFill>
                  <a:solidFill>
                    <a:srgbClr val="ffffff"/>
                  </a:solidFill>
                </a:uFill>
                <a:latin typeface="Calibri"/>
                <a:ea typeface="Calibri"/>
              </a:rPr>
              <a:t>*Serão encontrados documentos que contenham no texto completo as seguintes combinações de termos:</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a:solidFill>
                  <a:srgbClr val="000000"/>
                </a:solidFill>
                <a:uFill>
                  <a:solidFill>
                    <a:srgbClr val="ffffff"/>
                  </a:solidFill>
                </a:uFill>
                <a:latin typeface="Calibri"/>
                <a:ea typeface="Calibri"/>
              </a:rPr>
              <a:t>coffee </a:t>
            </a:r>
            <a:r>
              <a:rPr b="1" lang="pt-BR" sz="2000" spc="-1" strike="noStrike">
                <a:solidFill>
                  <a:srgbClr val="000000"/>
                </a:solidFill>
                <a:uFill>
                  <a:solidFill>
                    <a:srgbClr val="ffffff"/>
                  </a:solidFill>
                </a:uFill>
                <a:latin typeface="Calibri"/>
                <a:ea typeface="Calibri"/>
              </a:rPr>
              <a:t>AND</a:t>
            </a:r>
            <a:r>
              <a:rPr b="0" lang="pt-BR" sz="2000" spc="-1" strike="noStrike">
                <a:solidFill>
                  <a:srgbClr val="000000"/>
                </a:solidFill>
                <a:uFill>
                  <a:solidFill>
                    <a:srgbClr val="ffffff"/>
                  </a:solidFill>
                </a:uFill>
                <a:latin typeface="Calibri"/>
                <a:ea typeface="Calibri"/>
              </a:rPr>
              <a:t> “phitopathology”</a:t>
            </a: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a:solidFill>
                  <a:srgbClr val="000000"/>
                </a:solidFill>
                <a:uFill>
                  <a:solidFill>
                    <a:srgbClr val="ffffff"/>
                  </a:solidFill>
                </a:uFill>
                <a:latin typeface="Calibri"/>
                <a:ea typeface="Calibri"/>
              </a:rPr>
              <a:t>	</a:t>
            </a:r>
            <a:r>
              <a:rPr b="0" lang="pt-BR" sz="20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a:solidFill>
                  <a:srgbClr val="000000"/>
                </a:solidFill>
                <a:uFill>
                  <a:solidFill>
                    <a:srgbClr val="ffffff"/>
                  </a:solidFill>
                </a:uFill>
                <a:latin typeface="Calibri"/>
                <a:ea typeface="Calibri"/>
              </a:rPr>
              <a:t>coffee </a:t>
            </a:r>
            <a:r>
              <a:rPr b="1" lang="pt-BR" sz="2000" spc="-1" strike="noStrike">
                <a:solidFill>
                  <a:srgbClr val="000000"/>
                </a:solidFill>
                <a:uFill>
                  <a:solidFill>
                    <a:srgbClr val="ffffff"/>
                  </a:solidFill>
                </a:uFill>
                <a:latin typeface="Calibri"/>
                <a:ea typeface="Calibri"/>
              </a:rPr>
              <a:t>AND</a:t>
            </a:r>
            <a:r>
              <a:rPr b="0" lang="pt-BR" sz="2000" spc="-1" strike="noStrike">
                <a:solidFill>
                  <a:srgbClr val="000000"/>
                </a:solidFill>
                <a:uFill>
                  <a:solidFill>
                    <a:srgbClr val="ffffff"/>
                  </a:solidFill>
                </a:uFill>
                <a:latin typeface="Calibri"/>
                <a:ea typeface="Calibri"/>
              </a:rPr>
              <a:t> “plant disease”</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a:solidFill>
                  <a:srgbClr val="000000"/>
                </a:solidFill>
                <a:uFill>
                  <a:solidFill>
                    <a:srgbClr val="ffffff"/>
                  </a:solidFill>
                </a:uFill>
                <a:latin typeface="Calibri"/>
                <a:ea typeface="Calibri"/>
              </a:rPr>
              <a:t>coffee </a:t>
            </a:r>
            <a:r>
              <a:rPr b="1" lang="pt-BR" sz="2000" spc="-1" strike="noStrike">
                <a:solidFill>
                  <a:srgbClr val="000000"/>
                </a:solidFill>
                <a:uFill>
                  <a:solidFill>
                    <a:srgbClr val="ffffff"/>
                  </a:solidFill>
                </a:uFill>
                <a:latin typeface="Calibri"/>
                <a:ea typeface="Calibri"/>
              </a:rPr>
              <a:t>AND</a:t>
            </a:r>
            <a:r>
              <a:rPr b="0" lang="pt-BR" sz="2000" spc="-1" strike="noStrike">
                <a:solidFill>
                  <a:srgbClr val="000000"/>
                </a:solidFill>
                <a:uFill>
                  <a:solidFill>
                    <a:srgbClr val="ffffff"/>
                  </a:solidFill>
                </a:uFill>
                <a:latin typeface="Calibri"/>
                <a:ea typeface="Calibri"/>
              </a:rPr>
              <a:t> “plant pathology”</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1" lang="pt-BR" sz="2000" spc="-1" strike="noStrike">
                <a:solidFill>
                  <a:srgbClr val="ff0000"/>
                </a:solidFill>
                <a:uFill>
                  <a:solidFill>
                    <a:srgbClr val="ffffff"/>
                  </a:solidFill>
                </a:uFill>
                <a:latin typeface="Calibri"/>
                <a:ea typeface="Calibri"/>
              </a:rPr>
              <a:t>*Esta forma torna sua busca mais precisa.</a:t>
            </a:r>
            <a:endParaRPr b="0" lang="pt-BR" sz="1400" spc="-1" strike="noStrike">
              <a:solidFill>
                <a:srgbClr val="000000"/>
              </a:solidFill>
              <a:uFill>
                <a:solidFill>
                  <a:srgbClr val="ffffff"/>
                </a:solidFill>
              </a:uFill>
              <a:latin typeface="Arial"/>
            </a:endParaRPr>
          </a:p>
          <a:p>
            <a:pPr marL="343080">
              <a:lnSpc>
                <a:spcPct val="100000"/>
              </a:lnSpc>
            </a:pPr>
            <a:r>
              <a:rPr b="0" lang="pt-BR" sz="2000" spc="-1" strike="noStrike" u="sng">
                <a:solidFill>
                  <a:srgbClr val="0563c1"/>
                </a:solidFill>
                <a:uFill>
                  <a:solidFill>
                    <a:srgbClr val="ffffff"/>
                  </a:solidFill>
                </a:uFill>
                <a:latin typeface="Calibri"/>
                <a:ea typeface="Calibri"/>
                <a:hlinkClick r:id="rId1"/>
              </a:rPr>
              <a:t>https://connect.ebsco.com/s/article/Pesquisa-com-Operadores-Booleanos?language=en_US</a:t>
            </a:r>
            <a:r>
              <a:rPr b="0" lang="pt-BR" sz="20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a:lnSpc>
                <a:spcPct val="100000"/>
              </a:lnSpc>
            </a:pPr>
            <a:endParaRPr b="0" lang="pt-BR" sz="1400" spc="-1" strike="noStrike">
              <a:solidFill>
                <a:srgbClr val="000000"/>
              </a:solidFill>
              <a:uFill>
                <a:solidFill>
                  <a:srgbClr val="ffffff"/>
                </a:solidFill>
              </a:uFill>
              <a:latin typeface="Arial"/>
            </a:endParaRPr>
          </a:p>
          <a:p>
            <a:pPr marL="343080">
              <a:lnSpc>
                <a:spcPct val="100000"/>
              </a:lnSpc>
            </a:pPr>
            <a:r>
              <a:rPr b="0" lang="pt-BR" sz="26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p:txBody>
      </p:sp>
      <p:pic>
        <p:nvPicPr>
          <p:cNvPr id="378" name="Imagem 2" descr=""/>
          <p:cNvPicPr/>
          <p:nvPr/>
        </p:nvPicPr>
        <p:blipFill>
          <a:blip r:embed="rId2"/>
          <a:srcRect l="0" t="18280" r="36907" b="55466"/>
          <a:stretch/>
        </p:blipFill>
        <p:spPr>
          <a:xfrm>
            <a:off x="4722840" y="3377520"/>
            <a:ext cx="7126200" cy="1667880"/>
          </a:xfrm>
          <a:prstGeom prst="rect">
            <a:avLst/>
          </a:prstGeom>
          <a:ln>
            <a:solidFill>
              <a:schemeClr val="bg2">
                <a:lumMod val="40000"/>
                <a:lumOff val="60000"/>
              </a:schemeClr>
            </a:solidFill>
          </a:ln>
        </p:spPr>
      </p:pic>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TextShape 1"/>
          <p:cNvSpPr txBox="1"/>
          <p:nvPr/>
        </p:nvSpPr>
        <p:spPr>
          <a:xfrm>
            <a:off x="397440" y="1757160"/>
            <a:ext cx="10773000" cy="104256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FICHAMENTO</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Livros, artigos, capítulos, teses, dissertações.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sp>
        <p:nvSpPr>
          <p:cNvPr id="380"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organizar a pesquisa?</a:t>
            </a:r>
            <a:endParaRPr b="0" lang="pt-BR" sz="1400" spc="-1" strike="noStrike">
              <a:solidFill>
                <a:srgbClr val="000000"/>
              </a:solidFill>
              <a:uFill>
                <a:solidFill>
                  <a:srgbClr val="ffffff"/>
                </a:solidFill>
              </a:uFill>
              <a:latin typeface="Arial"/>
            </a:endParaRPr>
          </a:p>
        </p:txBody>
      </p:sp>
      <p:pic>
        <p:nvPicPr>
          <p:cNvPr id="381" name="Imagem 3" descr=""/>
          <p:cNvPicPr/>
          <p:nvPr/>
        </p:nvPicPr>
        <p:blipFill>
          <a:blip r:embed="rId1"/>
          <a:stretch/>
        </p:blipFill>
        <p:spPr>
          <a:xfrm>
            <a:off x="4250520" y="2800080"/>
            <a:ext cx="7543440" cy="3911760"/>
          </a:xfrm>
          <a:prstGeom prst="rect">
            <a:avLst/>
          </a:prstGeom>
          <a:ln>
            <a:noFill/>
          </a:ln>
        </p:spPr>
      </p:pic>
      <p:pic>
        <p:nvPicPr>
          <p:cNvPr id="382" name="Imagem 8" descr=""/>
          <p:cNvPicPr/>
          <p:nvPr/>
        </p:nvPicPr>
        <p:blipFill>
          <a:blip r:embed="rId2"/>
          <a:stretch/>
        </p:blipFill>
        <p:spPr>
          <a:xfrm>
            <a:off x="1133640" y="2856600"/>
            <a:ext cx="2571480" cy="371448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Imagem 2" descr=""/>
          <p:cNvPicPr/>
          <p:nvPr/>
        </p:nvPicPr>
        <p:blipFill>
          <a:blip r:embed="rId1"/>
          <a:stretch/>
        </p:blipFill>
        <p:spPr>
          <a:xfrm>
            <a:off x="2476440" y="643320"/>
            <a:ext cx="7238880" cy="5570640"/>
          </a:xfrm>
          <a:prstGeom prst="rect">
            <a:avLst/>
          </a:prstGeom>
          <a:ln>
            <a:noFill/>
          </a:ln>
        </p:spPr>
      </p:pic>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Levantamento Bibliográfico</a:t>
            </a:r>
            <a:endParaRPr b="0" lang="pt-BR" sz="1400" spc="-1" strike="noStrike">
              <a:solidFill>
                <a:srgbClr val="000000"/>
              </a:solidFill>
              <a:uFill>
                <a:solidFill>
                  <a:srgbClr val="ffffff"/>
                </a:solidFill>
              </a:uFill>
              <a:latin typeface="Arial"/>
            </a:endParaRPr>
          </a:p>
        </p:txBody>
      </p:sp>
      <p:pic>
        <p:nvPicPr>
          <p:cNvPr id="385" name="Imagem 3" descr=""/>
          <p:cNvPicPr/>
          <p:nvPr/>
        </p:nvPicPr>
        <p:blipFill>
          <a:blip r:embed="rId1"/>
          <a:srcRect l="0" t="0" r="0" b="5326"/>
          <a:stretch/>
        </p:blipFill>
        <p:spPr>
          <a:xfrm>
            <a:off x="1687320" y="2202840"/>
            <a:ext cx="8515080" cy="4534560"/>
          </a:xfrm>
          <a:prstGeom prst="rect">
            <a:avLst/>
          </a:prstGeom>
          <a:ln>
            <a:noFill/>
          </a:ln>
        </p:spPr>
      </p:pic>
      <p:sp>
        <p:nvSpPr>
          <p:cNvPr id="386" name="TextShape 2"/>
          <p:cNvSpPr txBox="1"/>
          <p:nvPr/>
        </p:nvSpPr>
        <p:spPr>
          <a:xfrm>
            <a:off x="397440" y="1757160"/>
            <a:ext cx="10773000" cy="104256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ORGANIZAÇÃO EM PASTAS NO COMPUTADOR</a:t>
            </a:r>
            <a:endParaRPr b="0" lang="pt-BR" sz="1400" spc="-1" strike="noStrike">
              <a:solidFill>
                <a:srgbClr val="000000"/>
              </a:solidFill>
              <a:uFill>
                <a:solidFill>
                  <a:srgbClr val="ffffff"/>
                </a:solidFill>
              </a:uFill>
              <a:latin typeface="Arial"/>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TextShape 1"/>
          <p:cNvSpPr txBox="1"/>
          <p:nvPr/>
        </p:nvSpPr>
        <p:spPr>
          <a:xfrm>
            <a:off x="388080" y="1924200"/>
            <a:ext cx="11018160" cy="175212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Softwares especializados para a coleta, armazenamento, organização e formatação de referências bibliográficas e geração de citações.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pic>
        <p:nvPicPr>
          <p:cNvPr id="388" name="Google Shape;399;p48" descr=""/>
          <p:cNvPicPr/>
          <p:nvPr/>
        </p:nvPicPr>
        <p:blipFill>
          <a:blip r:embed="rId1"/>
          <a:stretch/>
        </p:blipFill>
        <p:spPr>
          <a:xfrm>
            <a:off x="594720" y="3676680"/>
            <a:ext cx="4546080" cy="2685960"/>
          </a:xfrm>
          <a:prstGeom prst="rect">
            <a:avLst/>
          </a:prstGeom>
          <a:ln>
            <a:noFill/>
          </a:ln>
        </p:spPr>
      </p:pic>
      <p:pic>
        <p:nvPicPr>
          <p:cNvPr id="389" name="Google Shape;400;p48" descr=""/>
          <p:cNvPicPr/>
          <p:nvPr/>
        </p:nvPicPr>
        <p:blipFill>
          <a:blip r:embed="rId2"/>
          <a:stretch/>
        </p:blipFill>
        <p:spPr>
          <a:xfrm>
            <a:off x="6150600" y="4874760"/>
            <a:ext cx="4759560" cy="1110240"/>
          </a:xfrm>
          <a:prstGeom prst="rect">
            <a:avLst/>
          </a:prstGeom>
          <a:ln>
            <a:noFill/>
          </a:ln>
        </p:spPr>
      </p:pic>
      <p:pic>
        <p:nvPicPr>
          <p:cNvPr id="390" name="Google Shape;401;p48" descr=""/>
          <p:cNvPicPr/>
          <p:nvPr/>
        </p:nvPicPr>
        <p:blipFill>
          <a:blip r:embed="rId3"/>
          <a:srcRect l="0" t="35854" r="0" b="0"/>
          <a:stretch/>
        </p:blipFill>
        <p:spPr>
          <a:xfrm>
            <a:off x="6071760" y="3444120"/>
            <a:ext cx="5410080" cy="1042920"/>
          </a:xfrm>
          <a:prstGeom prst="rect">
            <a:avLst/>
          </a:prstGeom>
          <a:ln>
            <a:noFill/>
          </a:ln>
        </p:spPr>
      </p:pic>
      <p:sp>
        <p:nvSpPr>
          <p:cNvPr id="391"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organizar a pesquisa?</a:t>
            </a:r>
            <a:endParaRPr b="0" lang="pt-BR" sz="1400" spc="-1" strike="noStrike">
              <a:solidFill>
                <a:srgbClr val="000000"/>
              </a:solidFill>
              <a:uFill>
                <a:solidFill>
                  <a:srgbClr val="ffffff"/>
                </a:solidFill>
              </a:uFill>
              <a:latin typeface="Arial"/>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p:txBody>
      </p:sp>
      <p:sp>
        <p:nvSpPr>
          <p:cNvPr id="393" name="TextShape 2"/>
          <p:cNvSpPr txBox="1"/>
          <p:nvPr/>
        </p:nvSpPr>
        <p:spPr>
          <a:xfrm>
            <a:off x="388080" y="1924200"/>
            <a:ext cx="11018160" cy="279504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Zotero</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a:t>
            </a:r>
            <a:r>
              <a:rPr b="0" lang="pt-BR" sz="2000" spc="-1" strike="noStrike">
                <a:solidFill>
                  <a:srgbClr val="000000"/>
                </a:solidFill>
                <a:uFill>
                  <a:solidFill>
                    <a:srgbClr val="ffffff"/>
                  </a:solidFill>
                </a:uFill>
                <a:latin typeface="Calibri"/>
                <a:ea typeface="Calibri"/>
              </a:rPr>
              <a:t>É uma ferramenta gratuita, fácil de usar para ajudar a coletar, organizar, citar, e compartilhar suas fontes de informação”.</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É um projeto da </a:t>
            </a:r>
            <a:r>
              <a:rPr b="0" lang="pt-BR" sz="2000" spc="-1" strike="noStrike" u="sng">
                <a:solidFill>
                  <a:srgbClr val="0563c1"/>
                </a:solidFill>
                <a:uFill>
                  <a:solidFill>
                    <a:srgbClr val="ffffff"/>
                  </a:solidFill>
                </a:uFill>
                <a:latin typeface="Calibri"/>
                <a:ea typeface="Calibri"/>
                <a:hlinkClick r:id="rId1"/>
              </a:rPr>
              <a:t>Corporation for Digital </a:t>
            </a:r>
            <a:r>
              <a:rPr b="0" lang="pt-BR" sz="2000" spc="-1" strike="noStrike" u="sng">
                <a:solidFill>
                  <a:srgbClr val="0563c1"/>
                </a:solidFill>
                <a:uFill>
                  <a:solidFill>
                    <a:srgbClr val="ffffff"/>
                  </a:solidFill>
                </a:uFill>
                <a:latin typeface="Calibri"/>
                <a:ea typeface="Calibri"/>
                <a:hlinkClick r:id="rId2"/>
              </a:rPr>
              <a:t>Scholarship</a:t>
            </a:r>
            <a:r>
              <a:rPr b="0" lang="pt-BR" sz="2000" spc="-1" strike="noStrike">
                <a:solidFill>
                  <a:srgbClr val="000000"/>
                </a:solidFill>
                <a:uFill>
                  <a:solidFill>
                    <a:srgbClr val="ffffff"/>
                  </a:solidFill>
                </a:uFill>
                <a:latin typeface="Calibri"/>
                <a:ea typeface="Calibri"/>
              </a:rPr>
              <a:t> e da </a:t>
            </a:r>
            <a:r>
              <a:rPr b="0" lang="pt-BR" sz="2000" spc="-1" strike="noStrike" u="sng">
                <a:solidFill>
                  <a:srgbClr val="0563c1"/>
                </a:solidFill>
                <a:uFill>
                  <a:solidFill>
                    <a:srgbClr val="ffffff"/>
                  </a:solidFill>
                </a:uFill>
                <a:latin typeface="Calibri"/>
                <a:ea typeface="Calibri"/>
                <a:hlinkClick r:id="rId3"/>
              </a:rPr>
              <a:t>Roy </a:t>
            </a:r>
            <a:r>
              <a:rPr b="0" lang="pt-BR" sz="2000" spc="-1" strike="noStrike" u="sng">
                <a:solidFill>
                  <a:srgbClr val="0563c1"/>
                </a:solidFill>
                <a:uFill>
                  <a:solidFill>
                    <a:srgbClr val="ffffff"/>
                  </a:solidFill>
                </a:uFill>
                <a:latin typeface="Calibri"/>
                <a:ea typeface="Calibri"/>
                <a:hlinkClick r:id="rId4"/>
              </a:rPr>
              <a:t>Rosenzweig</a:t>
            </a:r>
            <a:r>
              <a:rPr b="0" lang="pt-BR" sz="2000" spc="-1" strike="noStrike" u="sng">
                <a:solidFill>
                  <a:srgbClr val="0563c1"/>
                </a:solidFill>
                <a:uFill>
                  <a:solidFill>
                    <a:srgbClr val="ffffff"/>
                  </a:solidFill>
                </a:uFill>
                <a:latin typeface="Calibri"/>
                <a:ea typeface="Calibri"/>
                <a:hlinkClick r:id="rId5"/>
              </a:rPr>
              <a:t> Center for </a:t>
            </a:r>
            <a:r>
              <a:rPr b="0" lang="pt-BR" sz="2000" spc="-1" strike="noStrike" u="sng">
                <a:solidFill>
                  <a:srgbClr val="0563c1"/>
                </a:solidFill>
                <a:uFill>
                  <a:solidFill>
                    <a:srgbClr val="ffffff"/>
                  </a:solidFill>
                </a:uFill>
                <a:latin typeface="Calibri"/>
                <a:ea typeface="Calibri"/>
                <a:hlinkClick r:id="rId6"/>
              </a:rPr>
              <a:t>History</a:t>
            </a:r>
            <a:r>
              <a:rPr b="0" lang="pt-BR" sz="2000" spc="-1" strike="noStrike" u="sng">
                <a:solidFill>
                  <a:srgbClr val="0563c1"/>
                </a:solidFill>
                <a:uFill>
                  <a:solidFill>
                    <a:srgbClr val="ffffff"/>
                  </a:solidFill>
                </a:uFill>
                <a:latin typeface="Calibri"/>
                <a:ea typeface="Calibri"/>
                <a:hlinkClick r:id="rId7"/>
              </a:rPr>
              <a:t> </a:t>
            </a:r>
            <a:r>
              <a:rPr b="0" lang="pt-BR" sz="2000" spc="-1" strike="noStrike" u="sng">
                <a:solidFill>
                  <a:srgbClr val="0563c1"/>
                </a:solidFill>
                <a:uFill>
                  <a:solidFill>
                    <a:srgbClr val="ffffff"/>
                  </a:solidFill>
                </a:uFill>
                <a:latin typeface="Calibri"/>
                <a:ea typeface="Calibri"/>
                <a:hlinkClick r:id="rId8"/>
              </a:rPr>
              <a:t>and</a:t>
            </a:r>
            <a:r>
              <a:rPr b="0" lang="pt-BR" sz="2000" spc="-1" strike="noStrike" u="sng">
                <a:solidFill>
                  <a:srgbClr val="0563c1"/>
                </a:solidFill>
                <a:uFill>
                  <a:solidFill>
                    <a:srgbClr val="ffffff"/>
                  </a:solidFill>
                </a:uFill>
                <a:latin typeface="Calibri"/>
                <a:ea typeface="Calibri"/>
                <a:hlinkClick r:id="rId9"/>
              </a:rPr>
              <a:t> New Media</a:t>
            </a:r>
            <a:r>
              <a:rPr b="0" lang="pt-BR" sz="2000" spc="-1" strike="noStrike">
                <a:solidFill>
                  <a:srgbClr val="000000"/>
                </a:solidFill>
                <a:uFill>
                  <a:solidFill>
                    <a:srgbClr val="ffffff"/>
                  </a:solidFill>
                </a:uFill>
                <a:latin typeface="Calibri"/>
                <a:ea typeface="Calibri"/>
              </a:rPr>
              <a:t>. Foi fundado pela </a:t>
            </a:r>
            <a:r>
              <a:rPr b="0" lang="pt-BR" sz="2000" spc="-1" strike="noStrike" u="sng">
                <a:solidFill>
                  <a:srgbClr val="0563c1"/>
                </a:solidFill>
                <a:uFill>
                  <a:solidFill>
                    <a:srgbClr val="ffffff"/>
                  </a:solidFill>
                </a:uFill>
                <a:latin typeface="Calibri"/>
                <a:ea typeface="Calibri"/>
                <a:hlinkClick r:id="rId10"/>
              </a:rPr>
              <a:t>Andrew W. </a:t>
            </a:r>
            <a:r>
              <a:rPr b="0" lang="pt-BR" sz="2000" spc="-1" strike="noStrike" u="sng">
                <a:solidFill>
                  <a:srgbClr val="0563c1"/>
                </a:solidFill>
                <a:uFill>
                  <a:solidFill>
                    <a:srgbClr val="ffffff"/>
                  </a:solidFill>
                </a:uFill>
                <a:latin typeface="Calibri"/>
                <a:ea typeface="Calibri"/>
                <a:hlinkClick r:id="rId11"/>
              </a:rPr>
              <a:t>Mellon</a:t>
            </a:r>
            <a:r>
              <a:rPr b="0" lang="pt-BR" sz="2000" spc="-1" strike="noStrike" u="sng">
                <a:solidFill>
                  <a:srgbClr val="0563c1"/>
                </a:solidFill>
                <a:uFill>
                  <a:solidFill>
                    <a:srgbClr val="ffffff"/>
                  </a:solidFill>
                </a:uFill>
                <a:latin typeface="Calibri"/>
                <a:ea typeface="Calibri"/>
                <a:hlinkClick r:id="rId12"/>
              </a:rPr>
              <a:t> Foundation</a:t>
            </a:r>
            <a:r>
              <a:rPr b="0" lang="pt-BR" sz="2000" spc="-1" strike="noStrike">
                <a:solidFill>
                  <a:srgbClr val="000000"/>
                </a:solidFill>
                <a:uFill>
                  <a:solidFill>
                    <a:srgbClr val="ffffff"/>
                  </a:solidFill>
                </a:uFill>
                <a:latin typeface="Calibri"/>
                <a:ea typeface="Calibri"/>
              </a:rPr>
              <a:t>, o </a:t>
            </a:r>
            <a:r>
              <a:rPr b="0" lang="pt-BR" sz="2000" spc="-1" strike="noStrike" u="sng">
                <a:solidFill>
                  <a:srgbClr val="0563c1"/>
                </a:solidFill>
                <a:uFill>
                  <a:solidFill>
                    <a:srgbClr val="ffffff"/>
                  </a:solidFill>
                </a:uFill>
                <a:latin typeface="Calibri"/>
                <a:ea typeface="Calibri"/>
                <a:hlinkClick r:id="rId13"/>
              </a:rPr>
              <a:t>Institute</a:t>
            </a:r>
            <a:r>
              <a:rPr b="0" lang="pt-BR" sz="2000" spc="-1" strike="noStrike" u="sng">
                <a:solidFill>
                  <a:srgbClr val="0563c1"/>
                </a:solidFill>
                <a:uFill>
                  <a:solidFill>
                    <a:srgbClr val="ffffff"/>
                  </a:solidFill>
                </a:uFill>
                <a:latin typeface="Calibri"/>
                <a:ea typeface="Calibri"/>
                <a:hlinkClick r:id="rId14"/>
              </a:rPr>
              <a:t> </a:t>
            </a:r>
            <a:r>
              <a:rPr b="0" lang="pt-BR" sz="2000" spc="-1" strike="noStrike" u="sng">
                <a:solidFill>
                  <a:srgbClr val="0563c1"/>
                </a:solidFill>
                <a:uFill>
                  <a:solidFill>
                    <a:srgbClr val="ffffff"/>
                  </a:solidFill>
                </a:uFill>
                <a:latin typeface="Calibri"/>
                <a:ea typeface="Calibri"/>
                <a:hlinkClick r:id="rId15"/>
              </a:rPr>
              <a:t>of</a:t>
            </a:r>
            <a:r>
              <a:rPr b="0" lang="pt-BR" sz="2000" spc="-1" strike="noStrike" u="sng">
                <a:solidFill>
                  <a:srgbClr val="0563c1"/>
                </a:solidFill>
                <a:uFill>
                  <a:solidFill>
                    <a:srgbClr val="ffffff"/>
                  </a:solidFill>
                </a:uFill>
                <a:latin typeface="Calibri"/>
                <a:ea typeface="Calibri"/>
                <a:hlinkClick r:id="rId16"/>
              </a:rPr>
              <a:t> </a:t>
            </a:r>
            <a:r>
              <a:rPr b="0" lang="pt-BR" sz="2000" spc="-1" strike="noStrike" u="sng">
                <a:solidFill>
                  <a:srgbClr val="0563c1"/>
                </a:solidFill>
                <a:uFill>
                  <a:solidFill>
                    <a:srgbClr val="ffffff"/>
                  </a:solidFill>
                </a:uFill>
                <a:latin typeface="Calibri"/>
                <a:ea typeface="Calibri"/>
                <a:hlinkClick r:id="rId17"/>
              </a:rPr>
              <a:t>Museum</a:t>
            </a:r>
            <a:r>
              <a:rPr b="0" lang="pt-BR" sz="2000" spc="-1" strike="noStrike" u="sng">
                <a:solidFill>
                  <a:srgbClr val="0563c1"/>
                </a:solidFill>
                <a:uFill>
                  <a:solidFill>
                    <a:srgbClr val="ffffff"/>
                  </a:solidFill>
                </a:uFill>
                <a:latin typeface="Calibri"/>
                <a:ea typeface="Calibri"/>
                <a:hlinkClick r:id="rId18"/>
              </a:rPr>
              <a:t> </a:t>
            </a:r>
            <a:r>
              <a:rPr b="0" lang="pt-BR" sz="2000" spc="-1" strike="noStrike" u="sng">
                <a:solidFill>
                  <a:srgbClr val="0563c1"/>
                </a:solidFill>
                <a:uFill>
                  <a:solidFill>
                    <a:srgbClr val="ffffff"/>
                  </a:solidFill>
                </a:uFill>
                <a:latin typeface="Calibri"/>
                <a:ea typeface="Calibri"/>
                <a:hlinkClick r:id="rId19"/>
              </a:rPr>
              <a:t>and</a:t>
            </a:r>
            <a:r>
              <a:rPr b="0" lang="pt-BR" sz="2000" spc="-1" strike="noStrike" u="sng">
                <a:solidFill>
                  <a:srgbClr val="0563c1"/>
                </a:solidFill>
                <a:uFill>
                  <a:solidFill>
                    <a:srgbClr val="ffffff"/>
                  </a:solidFill>
                </a:uFill>
                <a:latin typeface="Calibri"/>
                <a:ea typeface="Calibri"/>
                <a:hlinkClick r:id="rId20"/>
              </a:rPr>
              <a:t> Library Services</a:t>
            </a:r>
            <a:r>
              <a:rPr b="0" lang="pt-BR" sz="2000" spc="-1" strike="noStrike">
                <a:solidFill>
                  <a:srgbClr val="000000"/>
                </a:solidFill>
                <a:uFill>
                  <a:solidFill>
                    <a:srgbClr val="ffffff"/>
                  </a:solidFill>
                </a:uFill>
                <a:latin typeface="Calibri"/>
                <a:ea typeface="Calibri"/>
              </a:rPr>
              <a:t>, e a </a:t>
            </a:r>
            <a:r>
              <a:rPr b="0" lang="pt-BR" sz="2000" spc="-1" strike="noStrike" u="sng">
                <a:solidFill>
                  <a:srgbClr val="0563c1"/>
                </a:solidFill>
                <a:uFill>
                  <a:solidFill>
                    <a:srgbClr val="ffffff"/>
                  </a:solidFill>
                </a:uFill>
                <a:latin typeface="Calibri"/>
                <a:ea typeface="Calibri"/>
                <a:hlinkClick r:id="rId21"/>
              </a:rPr>
              <a:t>Alfred P. </a:t>
            </a:r>
            <a:r>
              <a:rPr b="0" lang="pt-BR" sz="2000" spc="-1" strike="noStrike" u="sng">
                <a:solidFill>
                  <a:srgbClr val="0563c1"/>
                </a:solidFill>
                <a:uFill>
                  <a:solidFill>
                    <a:srgbClr val="ffffff"/>
                  </a:solidFill>
                </a:uFill>
                <a:latin typeface="Calibri"/>
                <a:ea typeface="Calibri"/>
                <a:hlinkClick r:id="rId22"/>
              </a:rPr>
              <a:t>Sloan</a:t>
            </a:r>
            <a:r>
              <a:rPr b="0" lang="pt-BR" sz="2000" spc="-1" strike="noStrike" u="sng">
                <a:solidFill>
                  <a:srgbClr val="0563c1"/>
                </a:solidFill>
                <a:uFill>
                  <a:solidFill>
                    <a:srgbClr val="ffffff"/>
                  </a:solidFill>
                </a:uFill>
                <a:latin typeface="Calibri"/>
                <a:ea typeface="Calibri"/>
                <a:hlinkClick r:id="rId23"/>
              </a:rPr>
              <a:t> Foundation.</a:t>
            </a:r>
            <a:endParaRPr b="0" lang="pt-BR" sz="1400" spc="-1" strike="noStrike">
              <a:solidFill>
                <a:srgbClr val="000000"/>
              </a:solidFill>
              <a:uFill>
                <a:solidFill>
                  <a:srgbClr val="ffffff"/>
                </a:solidFill>
              </a:uFill>
              <a:latin typeface="Arial"/>
            </a:endParaRPr>
          </a:p>
        </p:txBody>
      </p:sp>
      <p:pic>
        <p:nvPicPr>
          <p:cNvPr id="394" name="Shape 133" descr=""/>
          <p:cNvPicPr/>
          <p:nvPr/>
        </p:nvPicPr>
        <p:blipFill>
          <a:blip r:embed="rId24"/>
          <a:srcRect l="49146" t="21316" r="21758" b="33389"/>
          <a:stretch/>
        </p:blipFill>
        <p:spPr>
          <a:xfrm>
            <a:off x="388080" y="4934520"/>
            <a:ext cx="1845360" cy="1615680"/>
          </a:xfrm>
          <a:prstGeom prst="rect">
            <a:avLst/>
          </a:prstGeom>
          <a:ln>
            <a:noFill/>
          </a:ln>
        </p:spPr>
      </p:pic>
      <p:pic>
        <p:nvPicPr>
          <p:cNvPr id="395" name="Shape 140" descr=""/>
          <p:cNvPicPr/>
          <p:nvPr/>
        </p:nvPicPr>
        <p:blipFill>
          <a:blip r:embed="rId25"/>
          <a:srcRect l="21898" t="20143" r="50661" b="43773"/>
          <a:stretch/>
        </p:blipFill>
        <p:spPr>
          <a:xfrm>
            <a:off x="2677320" y="5052960"/>
            <a:ext cx="2108880" cy="1559520"/>
          </a:xfrm>
          <a:prstGeom prst="rect">
            <a:avLst/>
          </a:prstGeom>
          <a:ln>
            <a:noFill/>
          </a:ln>
        </p:spPr>
      </p:pic>
      <p:pic>
        <p:nvPicPr>
          <p:cNvPr id="396" name="Shape 148" descr=""/>
          <p:cNvPicPr/>
          <p:nvPr/>
        </p:nvPicPr>
        <p:blipFill>
          <a:blip r:embed="rId26"/>
          <a:srcRect l="50697" t="11111" r="23831" b="49302"/>
          <a:stretch/>
        </p:blipFill>
        <p:spPr>
          <a:xfrm>
            <a:off x="5182920" y="5002560"/>
            <a:ext cx="2108880" cy="1843200"/>
          </a:xfrm>
          <a:prstGeom prst="rect">
            <a:avLst/>
          </a:prstGeom>
          <a:ln>
            <a:noFill/>
          </a:ln>
        </p:spPr>
      </p:pic>
      <p:pic>
        <p:nvPicPr>
          <p:cNvPr id="397" name="Shape 156" descr=""/>
          <p:cNvPicPr/>
          <p:nvPr/>
        </p:nvPicPr>
        <p:blipFill>
          <a:blip r:embed="rId27"/>
          <a:srcRect l="20240" t="23454" r="48900" b="42299"/>
          <a:stretch/>
        </p:blipFill>
        <p:spPr>
          <a:xfrm>
            <a:off x="7564680" y="5002560"/>
            <a:ext cx="2108880" cy="1316160"/>
          </a:xfrm>
          <a:prstGeom prst="rect">
            <a:avLst/>
          </a:prstGeom>
          <a:ln>
            <a:noFill/>
          </a:ln>
        </p:spPr>
      </p:pic>
      <p:pic>
        <p:nvPicPr>
          <p:cNvPr id="398" name="Shape 164" descr=""/>
          <p:cNvPicPr/>
          <p:nvPr/>
        </p:nvPicPr>
        <p:blipFill>
          <a:blip r:embed="rId28"/>
          <a:srcRect l="50177" t="11482" r="23209" b="49851"/>
          <a:stretch/>
        </p:blipFill>
        <p:spPr>
          <a:xfrm>
            <a:off x="9946800" y="4934520"/>
            <a:ext cx="2169720" cy="1773000"/>
          </a:xfrm>
          <a:prstGeom prst="rect">
            <a:avLst/>
          </a:prstGeom>
          <a:ln>
            <a:noFill/>
          </a:ln>
        </p:spPr>
      </p:pic>
      <p:pic>
        <p:nvPicPr>
          <p:cNvPr id="399" name="Imagem 4" descr=""/>
          <p:cNvPicPr/>
          <p:nvPr/>
        </p:nvPicPr>
        <p:blipFill>
          <a:blip r:embed="rId29"/>
          <a:stretch/>
        </p:blipFill>
        <p:spPr>
          <a:xfrm>
            <a:off x="4656960" y="4005720"/>
            <a:ext cx="3299040" cy="609480"/>
          </a:xfrm>
          <a:prstGeom prst="rect">
            <a:avLst/>
          </a:prstGeom>
          <a:ln>
            <a:noFill/>
          </a:ln>
        </p:spPr>
      </p:pic>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p:txBody>
      </p:sp>
      <p:sp>
        <p:nvSpPr>
          <p:cNvPr id="401" name="TextShape 2"/>
          <p:cNvSpPr txBox="1"/>
          <p:nvPr/>
        </p:nvSpPr>
        <p:spPr>
          <a:xfrm>
            <a:off x="388080" y="1924200"/>
            <a:ext cx="11018160" cy="392148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Mendeley (Tutorial: </a:t>
            </a:r>
            <a:r>
              <a:rPr b="0" lang="pt-BR" sz="2400" spc="-1" strike="noStrike" u="sng">
                <a:solidFill>
                  <a:srgbClr val="0563c1"/>
                </a:solidFill>
                <a:uFill>
                  <a:solidFill>
                    <a:srgbClr val="ffffff"/>
                  </a:solidFill>
                </a:uFill>
                <a:latin typeface="Calibri"/>
                <a:ea typeface="Calibri"/>
                <a:hlinkClick r:id="rId1"/>
              </a:rPr>
              <a:t>https://acervodigital.ufpr.br/</a:t>
            </a:r>
            <a:r>
              <a:rPr b="0" lang="pt-BR" sz="2400" spc="-1" strike="noStrike" u="sng">
                <a:solidFill>
                  <a:srgbClr val="0563c1"/>
                </a:solidFill>
                <a:uFill>
                  <a:solidFill>
                    <a:srgbClr val="ffffff"/>
                  </a:solidFill>
                </a:uFill>
                <a:latin typeface="Calibri"/>
                <a:ea typeface="Calibri"/>
                <a:hlinkClick r:id="rId2"/>
              </a:rPr>
              <a:t>handle</a:t>
            </a:r>
            <a:r>
              <a:rPr b="0" lang="pt-BR" sz="2400" spc="-1" strike="noStrike" u="sng">
                <a:solidFill>
                  <a:srgbClr val="0563c1"/>
                </a:solidFill>
                <a:uFill>
                  <a:solidFill>
                    <a:srgbClr val="ffffff"/>
                  </a:solidFill>
                </a:uFill>
                <a:latin typeface="Calibri"/>
                <a:ea typeface="Calibri"/>
                <a:hlinkClick r:id="rId3"/>
              </a:rPr>
              <a:t>/1884/60472</a:t>
            </a:r>
            <a:r>
              <a:rPr b="0" lang="pt-BR" sz="2400" spc="-1" strike="noStrike">
                <a:solidFill>
                  <a:srgbClr val="000000"/>
                </a:solidFill>
                <a:uFill>
                  <a:solidFill>
                    <a:srgbClr val="ffffff"/>
                  </a:solidFill>
                </a:uFill>
                <a:latin typeface="Calibri"/>
                <a:ea typeface="Calibri"/>
              </a:rPr>
              <a:t>)</a:t>
            </a: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a:t>
            </a:r>
            <a:r>
              <a:rPr b="0" lang="pt-BR" sz="2000" spc="-1" strike="noStrike">
                <a:solidFill>
                  <a:srgbClr val="000000"/>
                </a:solidFill>
                <a:uFill>
                  <a:solidFill>
                    <a:srgbClr val="ffffff"/>
                  </a:solidFill>
                </a:uFill>
                <a:latin typeface="Calibri"/>
                <a:ea typeface="Calibri"/>
              </a:rPr>
              <a:t>É um gerenciador de referências que lhe permite gerir, ler, compartilhar, anotar e citar seus trabalhos de pesquisa”.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Rede de colaboração acadêmica com 6 milhões de usuários para se conectar com pesquisadores e descobrir tendências de pesquisa”.</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Forma uma base de dados colaborativa alimentada pelos próprios usuários (</a:t>
            </a:r>
            <a:r>
              <a:rPr b="0" i="1" lang="pt-BR" sz="2000" spc="-1" strike="noStrike">
                <a:solidFill>
                  <a:srgbClr val="000000"/>
                </a:solidFill>
                <a:uFill>
                  <a:solidFill>
                    <a:srgbClr val="ffffff"/>
                  </a:solidFill>
                </a:uFill>
                <a:latin typeface="Calibri"/>
                <a:ea typeface="Calibri"/>
              </a:rPr>
              <a:t>crowdsourced database</a:t>
            </a:r>
            <a:r>
              <a:rPr b="0" lang="pt-BR" sz="2000" spc="-1" strike="noStrike">
                <a:solidFill>
                  <a:srgbClr val="000000"/>
                </a:solidFill>
                <a:uFill>
                  <a:solidFill>
                    <a:srgbClr val="ffffff"/>
                  </a:solidFill>
                </a:uFill>
                <a:latin typeface="Calibri"/>
                <a:ea typeface="Calibri"/>
              </a:rPr>
              <a:t>).</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a:p>
            <a:pPr marL="343080" indent="-342720" algn="just">
              <a:lnSpc>
                <a:spcPct val="100000"/>
              </a:lnSpc>
            </a:pPr>
            <a:r>
              <a:rPr b="0" lang="pt-BR" sz="2000" spc="-1" strike="noStrike">
                <a:solidFill>
                  <a:srgbClr val="000000"/>
                </a:solidFill>
                <a:uFill>
                  <a:solidFill>
                    <a:srgbClr val="ffffff"/>
                  </a:solidFill>
                </a:uFill>
                <a:latin typeface="Calibri"/>
                <a:ea typeface="Calibri"/>
              </a:rPr>
              <a:t>	</a:t>
            </a:r>
            <a:r>
              <a:rPr b="0" lang="pt-BR" sz="2000" spc="-1" strike="noStrike">
                <a:solidFill>
                  <a:srgbClr val="000000"/>
                </a:solidFill>
                <a:uFill>
                  <a:solidFill>
                    <a:srgbClr val="ffffff"/>
                  </a:solidFill>
                </a:uFill>
                <a:latin typeface="Calibri"/>
                <a:ea typeface="Calibri"/>
              </a:rPr>
              <a:t>	</a:t>
            </a:r>
            <a:r>
              <a:rPr b="0" lang="pt-BR" sz="2000" spc="-1" strike="noStrike">
                <a:solidFill>
                  <a:srgbClr val="000000"/>
                </a:solidFill>
                <a:uFill>
                  <a:solidFill>
                    <a:srgbClr val="ffffff"/>
                  </a:solidFill>
                </a:uFill>
                <a:latin typeface="Calibri"/>
                <a:ea typeface="Calibri"/>
              </a:rPr>
              <a:t>Elsevier: é uma empresa global de análise de informações especializada em ciência e saúde.</a:t>
            </a:r>
            <a:endParaRPr b="0" lang="pt-BR" sz="1400" spc="-1" strike="noStrike">
              <a:solidFill>
                <a:srgbClr val="000000"/>
              </a:solidFill>
              <a:uFill>
                <a:solidFill>
                  <a:srgbClr val="ffffff"/>
                </a:solidFill>
              </a:uFill>
              <a:latin typeface="Arial"/>
            </a:endParaRPr>
          </a:p>
        </p:txBody>
      </p:sp>
      <p:pic>
        <p:nvPicPr>
          <p:cNvPr id="402" name="Imagem 1" descr=""/>
          <p:cNvPicPr/>
          <p:nvPr/>
        </p:nvPicPr>
        <p:blipFill>
          <a:blip r:embed="rId4"/>
          <a:srcRect l="50008" t="35251" r="19049" b="41998"/>
          <a:stretch/>
        </p:blipFill>
        <p:spPr>
          <a:xfrm>
            <a:off x="260640" y="5659200"/>
            <a:ext cx="2717640" cy="1123920"/>
          </a:xfrm>
          <a:prstGeom prst="rect">
            <a:avLst/>
          </a:prstGeom>
          <a:ln>
            <a:noFill/>
          </a:ln>
        </p:spPr>
      </p:pic>
      <p:pic>
        <p:nvPicPr>
          <p:cNvPr id="403" name="Imagem 2" descr=""/>
          <p:cNvPicPr/>
          <p:nvPr/>
        </p:nvPicPr>
        <p:blipFill>
          <a:blip r:embed="rId5"/>
          <a:srcRect l="51502" t="30383" r="19512" b="42821"/>
          <a:stretch/>
        </p:blipFill>
        <p:spPr>
          <a:xfrm>
            <a:off x="3260880" y="5412240"/>
            <a:ext cx="2635920" cy="1370880"/>
          </a:xfrm>
          <a:prstGeom prst="rect">
            <a:avLst/>
          </a:prstGeom>
          <a:ln>
            <a:noFill/>
          </a:ln>
        </p:spPr>
      </p:pic>
      <p:pic>
        <p:nvPicPr>
          <p:cNvPr id="404" name="Imagem 3" descr=""/>
          <p:cNvPicPr/>
          <p:nvPr/>
        </p:nvPicPr>
        <p:blipFill>
          <a:blip r:embed="rId6"/>
          <a:srcRect l="48177" t="26810" r="17967" b="38838"/>
          <a:stretch/>
        </p:blipFill>
        <p:spPr>
          <a:xfrm>
            <a:off x="6095880" y="5412240"/>
            <a:ext cx="2402280" cy="1370880"/>
          </a:xfrm>
          <a:prstGeom prst="rect">
            <a:avLst/>
          </a:prstGeom>
          <a:ln>
            <a:noFill/>
          </a:ln>
        </p:spPr>
      </p:pic>
      <p:pic>
        <p:nvPicPr>
          <p:cNvPr id="405" name="Imagem 4" descr=""/>
          <p:cNvPicPr/>
          <p:nvPr/>
        </p:nvPicPr>
        <p:blipFill>
          <a:blip r:embed="rId7"/>
          <a:srcRect l="48795" t="24658" r="18508" b="41568"/>
          <a:stretch/>
        </p:blipFill>
        <p:spPr>
          <a:xfrm>
            <a:off x="8951040" y="5245200"/>
            <a:ext cx="2554200" cy="1483920"/>
          </a:xfrm>
          <a:prstGeom prst="rect">
            <a:avLst/>
          </a:prstGeom>
          <a:ln>
            <a:noFill/>
          </a:ln>
        </p:spPr>
      </p:pic>
      <p:pic>
        <p:nvPicPr>
          <p:cNvPr id="406" name="Imagem 9" descr=""/>
          <p:cNvPicPr/>
          <p:nvPr/>
        </p:nvPicPr>
        <p:blipFill>
          <a:blip r:embed="rId8"/>
          <a:stretch/>
        </p:blipFill>
        <p:spPr>
          <a:xfrm>
            <a:off x="410400" y="4570200"/>
            <a:ext cx="860760" cy="94716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Programas de Pós-graduação</a:t>
            </a:r>
            <a:endParaRPr b="0" lang="pt-BR" sz="1800" spc="-1" strike="noStrike">
              <a:solidFill>
                <a:srgbClr val="000000"/>
              </a:solidFill>
              <a:uFill>
                <a:solidFill>
                  <a:srgbClr val="ffffff"/>
                </a:solidFill>
              </a:uFill>
              <a:latin typeface="Arial"/>
            </a:endParaRPr>
          </a:p>
        </p:txBody>
      </p:sp>
      <p:sp>
        <p:nvSpPr>
          <p:cNvPr id="147" name="CustomShape 2"/>
          <p:cNvSpPr/>
          <p:nvPr/>
        </p:nvSpPr>
        <p:spPr>
          <a:xfrm>
            <a:off x="4405320" y="6389280"/>
            <a:ext cx="259128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Fonte: Brasil (2016, p. 4)</a:t>
            </a:r>
            <a:endParaRPr b="0" lang="pt-BR" sz="1800" spc="-1" strike="noStrike">
              <a:solidFill>
                <a:srgbClr val="000000"/>
              </a:solidFill>
              <a:uFill>
                <a:solidFill>
                  <a:srgbClr val="ffffff"/>
                </a:solidFill>
              </a:uFill>
              <a:latin typeface="Arial"/>
            </a:endParaRPr>
          </a:p>
        </p:txBody>
      </p:sp>
      <p:pic>
        <p:nvPicPr>
          <p:cNvPr id="148" name="Imagem 2" descr=""/>
          <p:cNvPicPr/>
          <p:nvPr/>
        </p:nvPicPr>
        <p:blipFill>
          <a:blip r:embed="rId1"/>
          <a:srcRect l="27097" t="18162" r="32129" b="17703"/>
          <a:stretch/>
        </p:blipFill>
        <p:spPr>
          <a:xfrm>
            <a:off x="3556800" y="2473920"/>
            <a:ext cx="4287960" cy="3785760"/>
          </a:xfrm>
          <a:prstGeom prst="rect">
            <a:avLst/>
          </a:prstGeom>
          <a:ln>
            <a:noFill/>
          </a:ln>
        </p:spPr>
      </p:pic>
      <p:sp>
        <p:nvSpPr>
          <p:cNvPr id="149" name="CustomShape 3"/>
          <p:cNvSpPr/>
          <p:nvPr/>
        </p:nvSpPr>
        <p:spPr>
          <a:xfrm>
            <a:off x="3043800" y="1808280"/>
            <a:ext cx="6103800" cy="583200"/>
          </a:xfrm>
          <a:prstGeom prst="rect">
            <a:avLst/>
          </a:prstGeom>
          <a:noFill/>
          <a:ln>
            <a:noFill/>
          </a:ln>
        </p:spPr>
        <p:style>
          <a:lnRef idx="0"/>
          <a:fillRef idx="0"/>
          <a:effectRef idx="0"/>
          <a:fontRef idx="minor"/>
        </p:style>
        <p:txBody>
          <a:bodyPr/>
          <a:p>
            <a:pPr algn="ctr">
              <a:lnSpc>
                <a:spcPct val="100000"/>
              </a:lnSpc>
            </a:pPr>
            <a:r>
              <a:rPr b="0" lang="pt-BR" sz="1800" spc="-1" strike="noStrike">
                <a:solidFill>
                  <a:srgbClr val="000000"/>
                </a:solidFill>
                <a:uFill>
                  <a:solidFill>
                    <a:srgbClr val="ffffff"/>
                  </a:solidFill>
                </a:uFill>
                <a:latin typeface="Calibri"/>
                <a:ea typeface="Calibri"/>
              </a:rPr>
              <a:t>Gráfico 2 – Distribuição e números de programas de pós-graduação da área de Ciências Agrárias I por região do Brasil</a:t>
            </a:r>
            <a:endParaRPr b="0" lang="pt-BR"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p:txBody>
      </p:sp>
      <p:graphicFrame>
        <p:nvGraphicFramePr>
          <p:cNvPr id="408" name="Table 2"/>
          <p:cNvGraphicFramePr/>
          <p:nvPr/>
        </p:nvGraphicFramePr>
        <p:xfrm>
          <a:off x="231480" y="1929600"/>
          <a:ext cx="11728440" cy="4398120"/>
        </p:xfrm>
        <a:graphic>
          <a:graphicData uri="http://schemas.openxmlformats.org/drawingml/2006/table">
            <a:tbl>
              <a:tblPr/>
              <a:tblGrid>
                <a:gridCol w="3909600"/>
                <a:gridCol w="3909600"/>
                <a:gridCol w="3909600"/>
              </a:tblGrid>
              <a:tr h="448920">
                <a:tc>
                  <a:tcPr marL="111960" marR="111960">
                    <a:solidFill>
                      <a:srgbClr val="729fcf"/>
                    </a:solidFill>
                  </a:tcPr>
                </a:tc>
                <a:tc>
                  <a:tcPr marL="111960" marR="111960">
                    <a:solidFill>
                      <a:srgbClr val="729fcf"/>
                    </a:solidFill>
                  </a:tcPr>
                </a:tc>
                <a:tc>
                  <a:tcPr marL="111960" marR="111960">
                    <a:solidFill>
                      <a:srgbClr val="729fcf"/>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Acesso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cPr marL="111960" marR="111960">
                    <a:solidFill>
                      <a:srgbClr val="729fcf"/>
                    </a:solidFill>
                  </a:tcPr>
                </a:tc>
                <a:tc>
                  <a:tcPr marL="111960" marR="111960">
                    <a:solidFill>
                      <a:srgbClr val="729fcf"/>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Tipo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Gratuito e Código Aberto</a:t>
                      </a:r>
                      <a:endParaRPr b="0" lang="pt-BR" sz="1800" spc="-1" strike="noStrike">
                        <a:solidFill>
                          <a:srgbClr val="000000"/>
                        </a:solidFill>
                        <a:uFill>
                          <a:solidFill>
                            <a:srgbClr val="ffffff"/>
                          </a:solidFill>
                        </a:uFill>
                        <a:latin typeface="Arial"/>
                      </a:endParaRPr>
                    </a:p>
                  </a:txBody>
                  <a:tcPr marL="111960" marR="111960">
                    <a:solidFill>
                      <a:srgbClr val="385623"/>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Gratuito e Código Fechado</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Rede de Colaboração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Plugin – Coletar Referências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61164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Plugin – Editor de Texto (Word/LibreOffice)</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Plugin – Google Drive</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38952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Inserir referências manualmente</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61164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Inserir referências por meio do ISBN, ISSN, DOI, etc.</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Parcialmente</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388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Coleta de dados do PDF</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bl>
          </a:graphicData>
        </a:graphic>
      </p:graphicFrame>
      <p:pic>
        <p:nvPicPr>
          <p:cNvPr id="409" name="Google Shape;400;p48" descr=""/>
          <p:cNvPicPr/>
          <p:nvPr/>
        </p:nvPicPr>
        <p:blipFill>
          <a:blip r:embed="rId1"/>
          <a:stretch/>
        </p:blipFill>
        <p:spPr>
          <a:xfrm>
            <a:off x="5495760" y="2018520"/>
            <a:ext cx="1209960" cy="282240"/>
          </a:xfrm>
          <a:prstGeom prst="rect">
            <a:avLst/>
          </a:prstGeom>
          <a:ln>
            <a:noFill/>
          </a:ln>
        </p:spPr>
      </p:pic>
      <p:pic>
        <p:nvPicPr>
          <p:cNvPr id="410" name="Imagem 11" descr=""/>
          <p:cNvPicPr/>
          <p:nvPr/>
        </p:nvPicPr>
        <p:blipFill>
          <a:blip r:embed="rId2"/>
          <a:stretch/>
        </p:blipFill>
        <p:spPr>
          <a:xfrm>
            <a:off x="9983160" y="1988280"/>
            <a:ext cx="431280" cy="343080"/>
          </a:xfrm>
          <a:prstGeom prst="rect">
            <a:avLst/>
          </a:prstGeom>
          <a:ln>
            <a:noFill/>
          </a:ln>
        </p:spPr>
      </p:pic>
      <p:sp>
        <p:nvSpPr>
          <p:cNvPr id="411" name="CustomShape 3"/>
          <p:cNvSpPr/>
          <p:nvPr/>
        </p:nvSpPr>
        <p:spPr>
          <a:xfrm>
            <a:off x="3242880" y="1637280"/>
            <a:ext cx="5478480" cy="39348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QUADRO 2: COMPARAÇÃO ENTRE ZOTERO E MENDELEY</a:t>
            </a:r>
            <a:endParaRPr b="0" lang="pt-BR" sz="1800" spc="-1" strike="noStrike">
              <a:solidFill>
                <a:srgbClr val="000000"/>
              </a:solidFill>
              <a:uFill>
                <a:solidFill>
                  <a:srgbClr val="ffffff"/>
                </a:solidFill>
              </a:uFill>
              <a:latin typeface="Arial"/>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TextShape 1"/>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p:txBody>
      </p:sp>
      <p:graphicFrame>
        <p:nvGraphicFramePr>
          <p:cNvPr id="413" name="Table 2"/>
          <p:cNvGraphicFramePr/>
          <p:nvPr/>
        </p:nvGraphicFramePr>
        <p:xfrm>
          <a:off x="231480" y="1703160"/>
          <a:ext cx="11728440" cy="4398120"/>
        </p:xfrm>
        <a:graphic>
          <a:graphicData uri="http://schemas.openxmlformats.org/drawingml/2006/table">
            <a:tbl>
              <a:tblPr/>
              <a:tblGrid>
                <a:gridCol w="3909600"/>
                <a:gridCol w="3909600"/>
                <a:gridCol w="3909600"/>
              </a:tblGrid>
              <a:tr h="448920">
                <a:tc>
                  <a:tcPr marL="111960" marR="111960">
                    <a:solidFill>
                      <a:srgbClr val="729fcf"/>
                    </a:solidFill>
                  </a:tcPr>
                </a:tc>
                <a:tc>
                  <a:tcPr marL="111960" marR="111960">
                    <a:solidFill>
                      <a:srgbClr val="729fcf"/>
                    </a:solidFill>
                  </a:tcPr>
                </a:tc>
                <a:tc>
                  <a:tcPr marL="111960" marR="111960">
                    <a:solidFill>
                      <a:srgbClr val="729fcf"/>
                    </a:solid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Revisão de itens duplicados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729fcf"/>
                    </a:solid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Busca na sua coleção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r>
              <a:tr h="61164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Busca nas coleções de outros usuários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Criação de Grupos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Busca por </a:t>
                      </a:r>
                      <a:r>
                        <a:rPr b="1" i="1" lang="pt-BR" sz="1700" spc="-1" strike="noStrike">
                          <a:solidFill>
                            <a:srgbClr val="000000"/>
                          </a:solidFill>
                          <a:uFill>
                            <a:solidFill>
                              <a:srgbClr val="ffffff"/>
                            </a:solidFill>
                          </a:uFill>
                          <a:latin typeface="Arial"/>
                          <a:ea typeface="Arial"/>
                        </a:rPr>
                        <a:t>Datasets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Busca por Vagas de Emprego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r>
              <a:tr h="61164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Leitura, marcação, anotação nos arquivos no próprio aplicativo</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noFill/>
                  </a:tcPr>
                </a:tc>
              </a:tr>
              <a:tr h="36180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Aplicativos</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Não</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a:t>
                      </a:r>
                      <a:endParaRPr b="0" lang="pt-BR" sz="1800" spc="-1" strike="noStrike">
                        <a:solidFill>
                          <a:srgbClr val="000000"/>
                        </a:solidFill>
                        <a:uFill>
                          <a:solidFill>
                            <a:srgbClr val="ffffff"/>
                          </a:solidFill>
                        </a:uFill>
                        <a:latin typeface="Arial"/>
                      </a:endParaRPr>
                    </a:p>
                  </a:txBody>
                  <a:tcPr marL="111960" marR="111960">
                    <a:solidFill>
                      <a:srgbClr val="385623"/>
                    </a:solidFill>
                  </a:tcPr>
                </a:tc>
              </a:tr>
              <a:tr h="611640">
                <a:tc>
                  <a:txBody>
                    <a:bodyPr lIns="111960" rIns="111960" tIns="55800" bIns="55800" anchor="ctr"/>
                    <a:p>
                      <a:pPr>
                        <a:lnSpc>
                          <a:spcPct val="100000"/>
                        </a:lnSpc>
                      </a:pPr>
                      <a:r>
                        <a:rPr b="1" lang="pt-BR" sz="1700" spc="-1" strike="noStrike">
                          <a:solidFill>
                            <a:srgbClr val="000000"/>
                          </a:solidFill>
                          <a:uFill>
                            <a:solidFill>
                              <a:srgbClr val="ffffff"/>
                            </a:solidFill>
                          </a:uFill>
                          <a:latin typeface="Arial"/>
                          <a:ea typeface="Arial"/>
                        </a:rPr>
                        <a:t>Limite de Armazenamento em Nuvem</a:t>
                      </a:r>
                      <a:endParaRPr b="0" lang="pt-BR" sz="1800" spc="-1" strike="noStrike">
                        <a:solidFill>
                          <a:srgbClr val="000000"/>
                        </a:solidFill>
                        <a:uFill>
                          <a:solidFill>
                            <a:srgbClr val="ffffff"/>
                          </a:solidFill>
                        </a:uFill>
                        <a:latin typeface="Arial"/>
                      </a:endParaRPr>
                    </a:p>
                  </a:txBody>
                  <a:tcPr marL="111960" marR="111960">
                    <a:solidFill>
                      <a:srgbClr val="729fcf"/>
                    </a:solid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 (300 MB)</a:t>
                      </a:r>
                      <a:endParaRPr b="0" lang="pt-BR" sz="1800" spc="-1" strike="noStrike">
                        <a:solidFill>
                          <a:srgbClr val="000000"/>
                        </a:solidFill>
                        <a:uFill>
                          <a:solidFill>
                            <a:srgbClr val="ffffff"/>
                          </a:solidFill>
                        </a:uFill>
                        <a:latin typeface="Arial"/>
                      </a:endParaRPr>
                    </a:p>
                  </a:txBody>
                  <a:tcPr marL="111960" marR="111960">
                    <a:noFill/>
                  </a:tcPr>
                </a:tc>
                <a:tc>
                  <a:txBody>
                    <a:bodyPr lIns="111960" rIns="111960" tIns="55800" bIns="55800" anchor="ctr"/>
                    <a:p>
                      <a:pPr algn="ctr">
                        <a:lnSpc>
                          <a:spcPct val="100000"/>
                        </a:lnSpc>
                      </a:pPr>
                      <a:r>
                        <a:rPr b="0" lang="pt-BR" sz="1700" spc="-1" strike="noStrike">
                          <a:solidFill>
                            <a:srgbClr val="000000"/>
                          </a:solidFill>
                          <a:uFill>
                            <a:solidFill>
                              <a:srgbClr val="ffffff"/>
                            </a:solidFill>
                          </a:uFill>
                          <a:latin typeface="Arial"/>
                          <a:ea typeface="Arial"/>
                        </a:rPr>
                        <a:t>Sim (2 GB)</a:t>
                      </a:r>
                      <a:endParaRPr b="0" lang="pt-BR" sz="1800" spc="-1" strike="noStrike">
                        <a:solidFill>
                          <a:srgbClr val="000000"/>
                        </a:solidFill>
                        <a:uFill>
                          <a:solidFill>
                            <a:srgbClr val="ffffff"/>
                          </a:solidFill>
                        </a:uFill>
                        <a:latin typeface="Arial"/>
                      </a:endParaRPr>
                    </a:p>
                  </a:txBody>
                  <a:tcPr marL="111960" marR="111960">
                    <a:solidFill>
                      <a:srgbClr val="385623"/>
                    </a:solidFill>
                  </a:tcPr>
                </a:tc>
              </a:tr>
            </a:tbl>
          </a:graphicData>
        </a:graphic>
      </p:graphicFrame>
      <p:pic>
        <p:nvPicPr>
          <p:cNvPr id="414" name="Google Shape;400;p48" descr=""/>
          <p:cNvPicPr/>
          <p:nvPr/>
        </p:nvPicPr>
        <p:blipFill>
          <a:blip r:embed="rId1"/>
          <a:stretch/>
        </p:blipFill>
        <p:spPr>
          <a:xfrm>
            <a:off x="5552280" y="1766160"/>
            <a:ext cx="1209960" cy="282240"/>
          </a:xfrm>
          <a:prstGeom prst="rect">
            <a:avLst/>
          </a:prstGeom>
          <a:ln>
            <a:noFill/>
          </a:ln>
        </p:spPr>
      </p:pic>
      <p:pic>
        <p:nvPicPr>
          <p:cNvPr id="415" name="Imagem 11" descr=""/>
          <p:cNvPicPr/>
          <p:nvPr/>
        </p:nvPicPr>
        <p:blipFill>
          <a:blip r:embed="rId2"/>
          <a:stretch/>
        </p:blipFill>
        <p:spPr>
          <a:xfrm>
            <a:off x="9898200" y="1766160"/>
            <a:ext cx="431280" cy="343080"/>
          </a:xfrm>
          <a:prstGeom prst="rect">
            <a:avLst/>
          </a:prstGeom>
          <a:ln>
            <a:noFill/>
          </a:ln>
        </p:spPr>
      </p:pic>
      <p:sp>
        <p:nvSpPr>
          <p:cNvPr id="416" name="CustomShape 3"/>
          <p:cNvSpPr/>
          <p:nvPr/>
        </p:nvSpPr>
        <p:spPr>
          <a:xfrm>
            <a:off x="4583520" y="6604560"/>
            <a:ext cx="2721960" cy="362520"/>
          </a:xfrm>
          <a:prstGeom prst="rect">
            <a:avLst/>
          </a:prstGeom>
          <a:noFill/>
          <a:ln>
            <a:noFill/>
          </a:ln>
        </p:spPr>
        <p:style>
          <a:lnRef idx="0"/>
          <a:fillRef idx="0"/>
          <a:effectRef idx="0"/>
          <a:fontRef idx="minor"/>
        </p:style>
        <p:txBody>
          <a:bodyPr/>
          <a:p>
            <a:pPr>
              <a:lnSpc>
                <a:spcPct val="100000"/>
              </a:lnSpc>
            </a:pPr>
            <a:r>
              <a:rPr b="0" lang="pt-BR" sz="1400" spc="-1" strike="noStrike">
                <a:solidFill>
                  <a:srgbClr val="000000"/>
                </a:solidFill>
                <a:uFill>
                  <a:solidFill>
                    <a:srgbClr val="ffffff"/>
                  </a:solidFill>
                </a:uFill>
                <a:latin typeface="Calibri"/>
                <a:ea typeface="Calibri"/>
              </a:rPr>
              <a:t>FONTE: A AUTORA (2019)</a:t>
            </a:r>
            <a:endParaRPr b="0" lang="pt-BR" sz="1800" spc="-1" strike="noStrike">
              <a:solidFill>
                <a:srgbClr val="000000"/>
              </a:solidFill>
              <a:uFill>
                <a:solidFill>
                  <a:srgbClr val="ffffff"/>
                </a:solidFill>
              </a:uFill>
              <a:latin typeface="Arial"/>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TextShape 1"/>
          <p:cNvSpPr txBox="1"/>
          <p:nvPr/>
        </p:nvSpPr>
        <p:spPr>
          <a:xfrm>
            <a:off x="397440" y="1757160"/>
            <a:ext cx="10773000" cy="104256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BASES DE DADOS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Cadastro nas bases de dados.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sp>
        <p:nvSpPr>
          <p:cNvPr id="418"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organizar a pesquisa?</a:t>
            </a:r>
            <a:endParaRPr b="0" lang="pt-BR" sz="1400" spc="-1" strike="noStrike">
              <a:solidFill>
                <a:srgbClr val="000000"/>
              </a:solidFill>
              <a:uFill>
                <a:solidFill>
                  <a:srgbClr val="ffffff"/>
                </a:solidFill>
              </a:uFill>
              <a:latin typeface="Arial"/>
            </a:endParaRPr>
          </a:p>
        </p:txBody>
      </p:sp>
      <p:pic>
        <p:nvPicPr>
          <p:cNvPr id="419" name="Imagem 2" descr=""/>
          <p:cNvPicPr/>
          <p:nvPr/>
        </p:nvPicPr>
        <p:blipFill>
          <a:blip r:embed="rId1"/>
          <a:srcRect l="34617" t="12947" r="36234" b="5325"/>
          <a:stretch/>
        </p:blipFill>
        <p:spPr>
          <a:xfrm>
            <a:off x="5043240" y="2619000"/>
            <a:ext cx="2403360" cy="4210560"/>
          </a:xfrm>
          <a:prstGeom prst="rect">
            <a:avLst/>
          </a:prstGeom>
          <a:ln>
            <a:solidFill>
              <a:schemeClr val="tx1"/>
            </a:solidFill>
          </a:ln>
        </p:spPr>
      </p:pic>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TextShape 1"/>
          <p:cNvSpPr txBox="1"/>
          <p:nvPr/>
        </p:nvSpPr>
        <p:spPr>
          <a:xfrm>
            <a:off x="388080" y="1924200"/>
            <a:ext cx="11018160" cy="1752120"/>
          </a:xfrm>
          <a:prstGeom prst="rect">
            <a:avLst/>
          </a:prstGeom>
          <a:noFill/>
          <a:ln>
            <a:noFill/>
          </a:ln>
        </p:spPr>
        <p:txBody>
          <a:bodyPr/>
          <a:p>
            <a:pPr marL="343080" indent="-342720" algn="just">
              <a:lnSpc>
                <a:spcPct val="100000"/>
              </a:lnSpc>
            </a:pPr>
            <a:r>
              <a:rPr b="1" lang="pt-BR" sz="2600" spc="-1" strike="noStrike">
                <a:solidFill>
                  <a:srgbClr val="000000"/>
                </a:solidFill>
                <a:uFill>
                  <a:solidFill>
                    <a:srgbClr val="ffffff"/>
                  </a:solidFill>
                </a:uFill>
                <a:latin typeface="Calibri"/>
                <a:ea typeface="Calibri"/>
              </a:rPr>
              <a:t>GERENCIADORES BIBLIOGRÁFICOS</a:t>
            </a:r>
            <a:endParaRPr b="0" lang="pt-BR" sz="1400" spc="-1" strike="noStrike">
              <a:solidFill>
                <a:srgbClr val="000000"/>
              </a:solidFill>
              <a:uFill>
                <a:solidFill>
                  <a:srgbClr val="ffffff"/>
                </a:solidFill>
              </a:uFill>
              <a:latin typeface="Arial"/>
            </a:endParaRPr>
          </a:p>
          <a:p>
            <a:pPr marL="343080" indent="-342720" algn="just">
              <a:lnSpc>
                <a:spcPct val="100000"/>
              </a:lnSpc>
            </a:pPr>
            <a:r>
              <a:rPr b="1" lang="pt-BR" sz="26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Softwares especializados para a coleta, armazenamento, organização e formatação de referências bibliográficas e geração de citações.</a:t>
            </a:r>
            <a:endParaRPr b="0" lang="pt-BR" sz="1400" spc="-1" strike="noStrike">
              <a:solidFill>
                <a:srgbClr val="000000"/>
              </a:solidFill>
              <a:uFill>
                <a:solidFill>
                  <a:srgbClr val="ffffff"/>
                </a:solidFill>
              </a:uFill>
              <a:latin typeface="Arial"/>
            </a:endParaRPr>
          </a:p>
          <a:p>
            <a:pPr marL="343080" indent="-342720" algn="just">
              <a:lnSpc>
                <a:spcPct val="100000"/>
              </a:lnSpc>
            </a:pPr>
            <a:endParaRPr b="0" lang="pt-BR" sz="1400" spc="-1" strike="noStrike">
              <a:solidFill>
                <a:srgbClr val="000000"/>
              </a:solidFill>
              <a:uFill>
                <a:solidFill>
                  <a:srgbClr val="ffffff"/>
                </a:solidFill>
              </a:uFill>
              <a:latin typeface="Arial"/>
            </a:endParaRPr>
          </a:p>
        </p:txBody>
      </p:sp>
      <p:pic>
        <p:nvPicPr>
          <p:cNvPr id="421" name="Google Shape;399;p48" descr=""/>
          <p:cNvPicPr/>
          <p:nvPr/>
        </p:nvPicPr>
        <p:blipFill>
          <a:blip r:embed="rId1"/>
          <a:stretch/>
        </p:blipFill>
        <p:spPr>
          <a:xfrm>
            <a:off x="594720" y="3676680"/>
            <a:ext cx="4546080" cy="2685960"/>
          </a:xfrm>
          <a:prstGeom prst="rect">
            <a:avLst/>
          </a:prstGeom>
          <a:ln>
            <a:noFill/>
          </a:ln>
        </p:spPr>
      </p:pic>
      <p:pic>
        <p:nvPicPr>
          <p:cNvPr id="422" name="Google Shape;400;p48" descr=""/>
          <p:cNvPicPr/>
          <p:nvPr/>
        </p:nvPicPr>
        <p:blipFill>
          <a:blip r:embed="rId2"/>
          <a:stretch/>
        </p:blipFill>
        <p:spPr>
          <a:xfrm>
            <a:off x="6150600" y="4874760"/>
            <a:ext cx="4759560" cy="1110240"/>
          </a:xfrm>
          <a:prstGeom prst="rect">
            <a:avLst/>
          </a:prstGeom>
          <a:ln>
            <a:noFill/>
          </a:ln>
        </p:spPr>
      </p:pic>
      <p:pic>
        <p:nvPicPr>
          <p:cNvPr id="423" name="Google Shape;401;p48" descr=""/>
          <p:cNvPicPr/>
          <p:nvPr/>
        </p:nvPicPr>
        <p:blipFill>
          <a:blip r:embed="rId3"/>
          <a:srcRect l="0" t="35854" r="0" b="0"/>
          <a:stretch/>
        </p:blipFill>
        <p:spPr>
          <a:xfrm>
            <a:off x="6071760" y="3444120"/>
            <a:ext cx="5410080" cy="1042920"/>
          </a:xfrm>
          <a:prstGeom prst="rect">
            <a:avLst/>
          </a:prstGeom>
          <a:ln>
            <a:noFill/>
          </a:ln>
        </p:spPr>
      </p:pic>
      <p:sp>
        <p:nvSpPr>
          <p:cNvPr id="424"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organizar a pesquisa?</a:t>
            </a:r>
            <a:endParaRPr b="0" lang="pt-BR" sz="1400" spc="-1" strike="noStrike">
              <a:solidFill>
                <a:srgbClr val="000000"/>
              </a:solidFill>
              <a:uFill>
                <a:solidFill>
                  <a:srgbClr val="ffffff"/>
                </a:solidFill>
              </a:uFill>
              <a:latin typeface="Arial"/>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TextShape 1"/>
          <p:cNvSpPr txBox="1"/>
          <p:nvPr/>
        </p:nvSpPr>
        <p:spPr>
          <a:xfrm>
            <a:off x="520200" y="1936080"/>
            <a:ext cx="11079720" cy="4411440"/>
          </a:xfrm>
          <a:prstGeom prst="rect">
            <a:avLst/>
          </a:prstGeom>
          <a:noFill/>
          <a:ln>
            <a:noFill/>
          </a:ln>
        </p:spPr>
        <p:txBody>
          <a:bodyPr/>
          <a:p>
            <a:pPr marL="343080" indent="-342720">
              <a:lnSpc>
                <a:spcPct val="100000"/>
              </a:lnSpc>
            </a:pPr>
            <a:r>
              <a:rPr b="1" lang="pt-BR" sz="2400" spc="-1" strike="noStrike">
                <a:solidFill>
                  <a:srgbClr val="000000"/>
                </a:solidFill>
                <a:uFill>
                  <a:solidFill>
                    <a:srgbClr val="ffffff"/>
                  </a:solidFill>
                </a:uFill>
                <a:latin typeface="Calibri"/>
                <a:ea typeface="Calibri"/>
              </a:rPr>
              <a:t>Levantamento Bibliográfico</a:t>
            </a:r>
            <a:endParaRPr b="0" lang="pt-BR" sz="1400" spc="-1" strike="noStrike">
              <a:solidFill>
                <a:srgbClr val="000000"/>
              </a:solidFill>
              <a:uFill>
                <a:solidFill>
                  <a:srgbClr val="ffffff"/>
                </a:solidFill>
              </a:uFill>
              <a:latin typeface="Arial"/>
            </a:endParaRPr>
          </a:p>
          <a:p>
            <a:pPr marL="343080" indent="-342720">
              <a:lnSpc>
                <a:spcPct val="100000"/>
              </a:lnSpc>
            </a:pPr>
            <a:r>
              <a:rPr b="1" i="1" lang="pt-BR" sz="2400" spc="-1" strike="noStrike">
                <a:solidFill>
                  <a:srgbClr val="000000"/>
                </a:solidFill>
                <a:uFill>
                  <a:solidFill>
                    <a:srgbClr val="ffffff"/>
                  </a:solidFill>
                </a:uFill>
                <a:latin typeface="Calibri"/>
                <a:ea typeface="Calibri"/>
              </a:rPr>
              <a:t>	</a:t>
            </a:r>
            <a:r>
              <a:rPr b="1" i="1" lang="pt-BR" sz="2400" spc="-1" strike="noStrike">
                <a:solidFill>
                  <a:srgbClr val="000000"/>
                </a:solidFill>
                <a:uFill>
                  <a:solidFill>
                    <a:srgbClr val="ffffff"/>
                  </a:solidFill>
                </a:uFill>
                <a:latin typeface="Calibri"/>
                <a:ea typeface="Calibri"/>
              </a:rPr>
              <a:t>	</a:t>
            </a:r>
            <a:r>
              <a:rPr b="0" lang="pt-BR" sz="2000" spc="-1" strike="noStrike">
                <a:solidFill>
                  <a:srgbClr val="000000"/>
                </a:solidFill>
                <a:uFill>
                  <a:solidFill>
                    <a:srgbClr val="ffffff"/>
                  </a:solidFill>
                </a:uFill>
                <a:latin typeface="Calibri"/>
                <a:ea typeface="Calibri"/>
              </a:rPr>
              <a:t>O que pesquisa? Onde pesquisar? Como pesquisar? Como organizar a pesquisa?</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Acesso Remoto à Rede UFPR</a:t>
            </a:r>
            <a:endParaRPr b="0" lang="pt-BR" sz="1400" spc="-1" strike="noStrike">
              <a:solidFill>
                <a:srgbClr val="000000"/>
              </a:solidFill>
              <a:uFill>
                <a:solidFill>
                  <a:srgbClr val="ffffff"/>
                </a:solidFill>
              </a:uFill>
              <a:latin typeface="Arial"/>
            </a:endParaRPr>
          </a:p>
          <a:p>
            <a:pPr marL="343080" indent="-34272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Rede cafe</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Fontes de Informação Eletrônicas Disponíveis</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Busca Integrada ao Acervo UFPR, Portal de Periódicos da CAPES, </a:t>
            </a:r>
            <a:r>
              <a:rPr b="0" i="1" lang="pt-BR" sz="2400" spc="-1" strike="noStrike">
                <a:solidFill>
                  <a:srgbClr val="000000"/>
                </a:solidFill>
                <a:uFill>
                  <a:solidFill>
                    <a:srgbClr val="ffffff"/>
                  </a:solidFill>
                </a:uFill>
                <a:latin typeface="Calibri"/>
                <a:ea typeface="Calibri"/>
              </a:rPr>
              <a:t>Web of Science</a:t>
            </a:r>
            <a:r>
              <a:rPr b="0" lang="pt-BR" sz="2400" spc="-1" strike="noStrike">
                <a:solidFill>
                  <a:srgbClr val="000000"/>
                </a:solidFill>
                <a:uFill>
                  <a:solidFill>
                    <a:srgbClr val="ffffff"/>
                  </a:solidFill>
                </a:uFill>
                <a:latin typeface="Calibri"/>
                <a:ea typeface="Calibri"/>
              </a:rPr>
              <a:t>, </a:t>
            </a:r>
            <a:r>
              <a:rPr b="0" i="1" lang="pt-BR" sz="2400" spc="-1" strike="noStrike">
                <a:solidFill>
                  <a:srgbClr val="000000"/>
                </a:solidFill>
                <a:uFill>
                  <a:solidFill>
                    <a:srgbClr val="ffffff"/>
                  </a:solidFill>
                </a:uFill>
                <a:latin typeface="Calibri"/>
                <a:ea typeface="Calibri"/>
              </a:rPr>
              <a:t>Scopus</a:t>
            </a:r>
            <a:r>
              <a:rPr b="0" lang="pt-BR" sz="2400" spc="-1" strike="noStrike">
                <a:solidFill>
                  <a:srgbClr val="000000"/>
                </a:solidFill>
                <a:uFill>
                  <a:solidFill>
                    <a:srgbClr val="ffffff"/>
                  </a:solidFill>
                </a:uFill>
                <a:latin typeface="Calibri"/>
                <a:ea typeface="Calibri"/>
              </a:rPr>
              <a:t>, Scielo, Agris, etc.</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Organização da Pesquisa Científica</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Porque organizar? Como organizar?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nSpc>
                <a:spcPct val="100000"/>
              </a:lnSpc>
            </a:pP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	</a:t>
            </a:r>
            <a:r>
              <a:rPr b="0" lang="pt-BR" sz="2400" spc="-1" strike="noStrike">
                <a:solidFill>
                  <a:srgbClr val="000000"/>
                </a:solidFill>
                <a:uFill>
                  <a:solidFill>
                    <a:srgbClr val="ffffff"/>
                  </a:solidFill>
                </a:uFill>
                <a:latin typeface="Calibri"/>
                <a:ea typeface="Calibri"/>
              </a:rPr>
              <a:t>Gerenciadores bibliográficos: o que são, quais finalidades, funcionalidades, etc.</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	</a:t>
            </a:r>
            <a:r>
              <a:rPr b="1"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p:txBody>
      </p:sp>
      <p:sp>
        <p:nvSpPr>
          <p:cNvPr id="426"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Você aprendeu...</a:t>
            </a:r>
            <a:endParaRPr b="0" lang="pt-BR" sz="1400" spc="-1" strike="noStrike">
              <a:solidFill>
                <a:srgbClr val="000000"/>
              </a:solidFill>
              <a:uFill>
                <a:solidFill>
                  <a:srgbClr val="ffffff"/>
                </a:solidFill>
              </a:uFill>
              <a:latin typeface="Arial"/>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TextShape 1"/>
          <p:cNvSpPr txBox="1"/>
          <p:nvPr/>
        </p:nvSpPr>
        <p:spPr>
          <a:xfrm>
            <a:off x="838080" y="1825560"/>
            <a:ext cx="10515240" cy="5032080"/>
          </a:xfrm>
          <a:prstGeom prst="rect">
            <a:avLst/>
          </a:prstGeom>
          <a:noFill/>
          <a:ln>
            <a:noFill/>
          </a:ln>
        </p:spPr>
        <p:txBody>
          <a:bodyPr/>
          <a:p>
            <a:pPr>
              <a:lnSpc>
                <a:spcPct val="90000"/>
              </a:lnSpc>
            </a:pPr>
            <a:endParaRPr b="0" lang="pt-BR" sz="1400" spc="-1" strike="noStrike">
              <a:solidFill>
                <a:srgbClr val="000000"/>
              </a:solidFill>
              <a:uFill>
                <a:solidFill>
                  <a:srgbClr val="ffffff"/>
                </a:solidFill>
              </a:uFill>
              <a:latin typeface="Arial"/>
            </a:endParaRPr>
          </a:p>
          <a:p>
            <a:pPr>
              <a:lnSpc>
                <a:spcPct val="90000"/>
              </a:lnSpc>
            </a:pPr>
            <a:endParaRPr b="0" lang="pt-BR" sz="1400" spc="-1" strike="noStrike">
              <a:solidFill>
                <a:srgbClr val="000000"/>
              </a:solidFill>
              <a:uFill>
                <a:solidFill>
                  <a:srgbClr val="ffffff"/>
                </a:solidFill>
              </a:uFill>
              <a:latin typeface="Arial"/>
            </a:endParaRPr>
          </a:p>
          <a:p>
            <a:pPr>
              <a:lnSpc>
                <a:spcPct val="90000"/>
              </a:lnSpc>
            </a:pPr>
            <a:endParaRPr b="0" lang="pt-BR" sz="1400" spc="-1" strike="noStrike">
              <a:solidFill>
                <a:srgbClr val="000000"/>
              </a:solidFill>
              <a:uFill>
                <a:solidFill>
                  <a:srgbClr val="ffffff"/>
                </a:solidFill>
              </a:uFill>
              <a:latin typeface="Arial"/>
            </a:endParaRPr>
          </a:p>
          <a:p>
            <a:pPr>
              <a:lnSpc>
                <a:spcPct val="90000"/>
              </a:lnSpc>
            </a:pPr>
            <a:endParaRPr b="0" lang="pt-BR" sz="1400" spc="-1" strike="noStrike">
              <a:solidFill>
                <a:srgbClr val="000000"/>
              </a:solidFill>
              <a:uFill>
                <a:solidFill>
                  <a:srgbClr val="ffffff"/>
                </a:solidFill>
              </a:uFill>
              <a:latin typeface="Arial"/>
            </a:endParaRPr>
          </a:p>
        </p:txBody>
      </p:sp>
      <p:sp>
        <p:nvSpPr>
          <p:cNvPr id="428" name="TextShape 2"/>
          <p:cNvSpPr txBox="1"/>
          <p:nvPr/>
        </p:nvSpPr>
        <p:spPr>
          <a:xfrm>
            <a:off x="8610480" y="6356520"/>
            <a:ext cx="2742840" cy="364680"/>
          </a:xfrm>
          <a:prstGeom prst="rect">
            <a:avLst/>
          </a:prstGeom>
          <a:noFill/>
          <a:ln>
            <a:noFill/>
          </a:ln>
        </p:spPr>
        <p:txBody>
          <a:bodyPr anchor="ctr"/>
          <a:p>
            <a:pPr algn="r">
              <a:lnSpc>
                <a:spcPct val="100000"/>
              </a:lnSpc>
            </a:pPr>
            <a:fld id="{4E4224B0-D647-48F2-8560-58D78420D0C0}"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429" name="TextShape 3"/>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Referências</a:t>
            </a:r>
            <a:endParaRPr b="0" lang="pt-BR" sz="1400" spc="-1" strike="noStrike">
              <a:solidFill>
                <a:srgbClr val="000000"/>
              </a:solidFill>
              <a:uFill>
                <a:solidFill>
                  <a:srgbClr val="ffffff"/>
                </a:solidFill>
              </a:uFill>
              <a:latin typeface="Arial"/>
            </a:endParaRPr>
          </a:p>
        </p:txBody>
      </p:sp>
      <p:sp>
        <p:nvSpPr>
          <p:cNvPr id="430" name="CustomShape 4"/>
          <p:cNvSpPr/>
          <p:nvPr/>
        </p:nvSpPr>
        <p:spPr>
          <a:xfrm>
            <a:off x="395640" y="1863000"/>
            <a:ext cx="11227320" cy="413244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a:solidFill>
                  <a:srgbClr val="000000"/>
                </a:solidFill>
                <a:uFill>
                  <a:solidFill>
                    <a:srgbClr val="ffffff"/>
                  </a:solidFill>
                </a:uFill>
                <a:latin typeface="Calibri"/>
                <a:ea typeface="Arial"/>
              </a:rPr>
              <a:t>BUFREM, Leilah Santiago. </a:t>
            </a:r>
            <a:r>
              <a:rPr b="1" lang="pt-BR" sz="1800" spc="-1" strike="noStrike">
                <a:solidFill>
                  <a:srgbClr val="000000"/>
                </a:solidFill>
                <a:uFill>
                  <a:solidFill>
                    <a:srgbClr val="ffffff"/>
                  </a:solidFill>
                </a:uFill>
                <a:latin typeface="Calibri"/>
                <a:ea typeface="Arial"/>
              </a:rPr>
              <a:t>Metodologia da pesquisa.ppt</a:t>
            </a:r>
            <a:r>
              <a:rPr b="0" lang="pt-BR" sz="1800" spc="-1" strike="noStrike">
                <a:solidFill>
                  <a:srgbClr val="000000"/>
                </a:solidFill>
                <a:uFill>
                  <a:solidFill>
                    <a:srgbClr val="ffffff"/>
                  </a:solidFill>
                </a:uFill>
                <a:latin typeface="Calibri"/>
                <a:ea typeface="Arial"/>
              </a:rPr>
              <a:t>. 2010. 38 slides.</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10000"/>
              </a:lnSpc>
            </a:pPr>
            <a:r>
              <a:rPr b="0" lang="pt-BR" sz="1800" spc="-1" strike="noStrike">
                <a:solidFill>
                  <a:srgbClr val="000000"/>
                </a:solidFill>
                <a:uFill>
                  <a:solidFill>
                    <a:srgbClr val="ffffff"/>
                  </a:solidFill>
                </a:uFill>
                <a:latin typeface="Calibri"/>
                <a:ea typeface="Arial"/>
              </a:rPr>
              <a:t>BETTONI, E. M. </a:t>
            </a:r>
            <a:r>
              <a:rPr b="1" lang="pt-BR" sz="1800" spc="-1" strike="noStrike">
                <a:solidFill>
                  <a:srgbClr val="000000"/>
                </a:solidFill>
                <a:uFill>
                  <a:solidFill>
                    <a:srgbClr val="ffffff"/>
                  </a:solidFill>
                </a:uFill>
                <a:latin typeface="Calibri"/>
                <a:ea typeface="Arial"/>
              </a:rPr>
              <a:t>A contribuição da web no uso de indicadores da produção científica na área de ciências humanas e sociais aplicadas. </a:t>
            </a:r>
            <a:r>
              <a:rPr b="0" lang="pt-BR" sz="1800" spc="-1" strike="noStrike">
                <a:solidFill>
                  <a:srgbClr val="000000"/>
                </a:solidFill>
                <a:uFill>
                  <a:solidFill>
                    <a:srgbClr val="ffffff"/>
                  </a:solidFill>
                </a:uFill>
                <a:latin typeface="Calibri"/>
                <a:ea typeface="Arial"/>
              </a:rPr>
              <a:t>2001. 146 f. Dissertação (Mestrado em Ciência, Gestão e Tecnologia da Informação)- Universidade Federal do Paraná, Curitiba, 2011. Disponível em: </a:t>
            </a:r>
            <a:r>
              <a:rPr b="0" lang="pt-BR" sz="1800" spc="-1" strike="noStrike" u="sng">
                <a:solidFill>
                  <a:srgbClr val="0563c1"/>
                </a:solidFill>
                <a:uFill>
                  <a:solidFill>
                    <a:srgbClr val="ffffff"/>
                  </a:solidFill>
                </a:uFill>
                <a:latin typeface="Calibri"/>
                <a:ea typeface="Arial"/>
                <a:hlinkClick r:id="rId1"/>
              </a:rPr>
              <a:t>http://dspace.c3sl.ufpr.br/dspace/bitstream/handle/1884/25877/EBETTONI_Dissertacao.pdf?sequence=1</a:t>
            </a:r>
            <a:r>
              <a:rPr b="0" lang="pt-BR" sz="1800" spc="-1" strike="noStrike">
                <a:solidFill>
                  <a:srgbClr val="000000"/>
                </a:solidFill>
                <a:uFill>
                  <a:solidFill>
                    <a:srgbClr val="ffffff"/>
                  </a:solidFill>
                </a:uFill>
                <a:latin typeface="Calibri"/>
                <a:ea typeface="Arial"/>
              </a:rPr>
              <a:t>  Acesso em: 23 out. 2012.</a:t>
            </a:r>
            <a:endParaRPr b="0" lang="pt-BR" sz="1800" spc="-1" strike="noStrike">
              <a:solidFill>
                <a:srgbClr val="000000"/>
              </a:solidFill>
              <a:uFill>
                <a:solidFill>
                  <a:srgbClr val="ffffff"/>
                </a:solidFill>
              </a:uFill>
              <a:latin typeface="Arial"/>
            </a:endParaRPr>
          </a:p>
          <a:p>
            <a:pPr>
              <a:lnSpc>
                <a:spcPct val="120000"/>
              </a:lnSpc>
            </a:pPr>
            <a:endParaRPr b="0" lang="pt-BR" sz="1800" spc="-1" strike="noStrike">
              <a:solidFill>
                <a:srgbClr val="000000"/>
              </a:solidFill>
              <a:uFill>
                <a:solidFill>
                  <a:srgbClr val="ffffff"/>
                </a:solidFill>
              </a:uFill>
              <a:latin typeface="Arial"/>
            </a:endParaRPr>
          </a:p>
          <a:p>
            <a:pPr>
              <a:lnSpc>
                <a:spcPct val="120000"/>
              </a:lnSpc>
            </a:pPr>
            <a:r>
              <a:rPr b="0" lang="pt-BR" sz="1800" spc="-1" strike="noStrike">
                <a:solidFill>
                  <a:srgbClr val="000000"/>
                </a:solidFill>
                <a:uFill>
                  <a:solidFill>
                    <a:srgbClr val="ffffff"/>
                  </a:solidFill>
                </a:uFill>
                <a:latin typeface="Calibri"/>
                <a:ea typeface="Arial"/>
              </a:rPr>
              <a:t>BRASIL. Ministério da Educação. Coordenação de Aperfeiçoamento de Pessoal de Nível Superior. </a:t>
            </a:r>
            <a:r>
              <a:rPr b="1" lang="pt-BR" sz="1800" spc="-1" strike="noStrike">
                <a:solidFill>
                  <a:srgbClr val="000000"/>
                </a:solidFill>
                <a:uFill>
                  <a:solidFill>
                    <a:srgbClr val="ffffff"/>
                  </a:solidFill>
                </a:uFill>
                <a:latin typeface="Calibri"/>
                <a:ea typeface="Arial"/>
              </a:rPr>
              <a:t>Documento de área:</a:t>
            </a:r>
            <a:r>
              <a:rPr b="0" lang="pt-BR" sz="1800" spc="-1" strike="noStrike">
                <a:solidFill>
                  <a:srgbClr val="000000"/>
                </a:solidFill>
                <a:uFill>
                  <a:solidFill>
                    <a:srgbClr val="ffffff"/>
                  </a:solidFill>
                </a:uFill>
                <a:latin typeface="Calibri"/>
                <a:ea typeface="Arial"/>
              </a:rPr>
              <a:t> ciências agrárias I. Brasília, DF: CAPES, 2016. Disponível em: </a:t>
            </a:r>
            <a:r>
              <a:rPr b="0" lang="pt-BR" sz="1800" spc="-1" strike="noStrike" u="sng">
                <a:solidFill>
                  <a:srgbClr val="0563c1"/>
                </a:solidFill>
                <a:uFill>
                  <a:solidFill>
                    <a:srgbClr val="ffffff"/>
                  </a:solidFill>
                </a:uFill>
                <a:latin typeface="Calibri"/>
                <a:ea typeface="Arial"/>
                <a:hlinkClick r:id="rId2"/>
              </a:rPr>
              <a:t>https://www.capes.gov.br/images/documentos/Documentos_de_area_2017/42_cagr_docarea_2016.pdf</a:t>
            </a:r>
            <a:r>
              <a:rPr b="0" lang="pt-BR" sz="1800" spc="-1" strike="noStrike">
                <a:solidFill>
                  <a:srgbClr val="000000"/>
                </a:solidFill>
                <a:uFill>
                  <a:solidFill>
                    <a:srgbClr val="ffffff"/>
                  </a:solidFill>
                </a:uFill>
                <a:latin typeface="Calibri"/>
                <a:ea typeface="Arial"/>
              </a:rPr>
              <a:t> Acesso em: 21 maio 2019.</a:t>
            </a:r>
            <a:endParaRPr b="0" lang="pt-BR" sz="1800" spc="-1" strike="noStrike">
              <a:solidFill>
                <a:srgbClr val="000000"/>
              </a:solidFill>
              <a:uFill>
                <a:solidFill>
                  <a:srgbClr val="ffffff"/>
                </a:solidFill>
              </a:uFill>
              <a:latin typeface="Arial"/>
            </a:endParaRPr>
          </a:p>
          <a:p>
            <a:pPr>
              <a:lnSpc>
                <a:spcPct val="120000"/>
              </a:lnSpc>
            </a:pPr>
            <a:endParaRPr b="0" lang="pt-BR" sz="1800" spc="-1" strike="noStrike">
              <a:solidFill>
                <a:srgbClr val="000000"/>
              </a:solidFill>
              <a:uFill>
                <a:solidFill>
                  <a:srgbClr val="ffffff"/>
                </a:solidFill>
              </a:uFill>
              <a:latin typeface="Arial"/>
            </a:endParaRPr>
          </a:p>
        </p:txBody>
      </p:sp>
    </p:spTree>
  </p:cSld>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TextShape 1"/>
          <p:cNvSpPr txBox="1"/>
          <p:nvPr/>
        </p:nvSpPr>
        <p:spPr>
          <a:xfrm>
            <a:off x="8610480" y="6356520"/>
            <a:ext cx="2742840" cy="364680"/>
          </a:xfrm>
          <a:prstGeom prst="rect">
            <a:avLst/>
          </a:prstGeom>
          <a:noFill/>
          <a:ln>
            <a:noFill/>
          </a:ln>
        </p:spPr>
        <p:txBody>
          <a:bodyPr anchor="ctr"/>
          <a:p>
            <a:pPr algn="r">
              <a:lnSpc>
                <a:spcPct val="100000"/>
              </a:lnSpc>
            </a:pPr>
            <a:fld id="{7DBF1A3B-D6FB-4D03-80DC-C282116A0A99}"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432"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Referências</a:t>
            </a:r>
            <a:endParaRPr b="0" lang="pt-BR" sz="1400" spc="-1" strike="noStrike">
              <a:solidFill>
                <a:srgbClr val="000000"/>
              </a:solidFill>
              <a:uFill>
                <a:solidFill>
                  <a:srgbClr val="ffffff"/>
                </a:solidFill>
              </a:uFill>
              <a:latin typeface="Arial"/>
            </a:endParaRPr>
          </a:p>
        </p:txBody>
      </p:sp>
      <p:sp>
        <p:nvSpPr>
          <p:cNvPr id="433" name="CustomShape 3"/>
          <p:cNvSpPr/>
          <p:nvPr/>
        </p:nvSpPr>
        <p:spPr>
          <a:xfrm>
            <a:off x="395640" y="1821960"/>
            <a:ext cx="11227320" cy="4548240"/>
          </a:xfrm>
          <a:prstGeom prst="rect">
            <a:avLst/>
          </a:prstGeom>
          <a:noFill/>
          <a:ln>
            <a:noFill/>
          </a:ln>
        </p:spPr>
        <p:style>
          <a:lnRef idx="0"/>
          <a:fillRef idx="0"/>
          <a:effectRef idx="0"/>
          <a:fontRef idx="minor"/>
        </p:style>
        <p:txBody>
          <a:bodyPr lIns="90000" rIns="90000" tIns="45000" bIns="45000"/>
          <a:p>
            <a:pPr>
              <a:lnSpc>
                <a:spcPct val="120000"/>
              </a:lnSpc>
            </a:pPr>
            <a:r>
              <a:rPr b="0" lang="pt-BR" sz="1800" spc="-1" strike="noStrike">
                <a:solidFill>
                  <a:srgbClr val="000000"/>
                </a:solidFill>
                <a:uFill>
                  <a:solidFill>
                    <a:srgbClr val="ffffff"/>
                  </a:solidFill>
                </a:uFill>
                <a:latin typeface="Calibri"/>
                <a:ea typeface="Arial"/>
              </a:rPr>
              <a:t>BORKO, H. Information Science: what is it.  </a:t>
            </a:r>
            <a:r>
              <a:rPr b="1" lang="pt-BR" sz="1800" spc="-1" strike="noStrike">
                <a:solidFill>
                  <a:srgbClr val="000000"/>
                </a:solidFill>
                <a:uFill>
                  <a:solidFill>
                    <a:srgbClr val="ffffff"/>
                  </a:solidFill>
                </a:uFill>
                <a:latin typeface="Calibri"/>
                <a:ea typeface="Arial"/>
              </a:rPr>
              <a:t>American Documentation, </a:t>
            </a:r>
            <a:r>
              <a:rPr b="0" lang="pt-BR" sz="1800" spc="-1" strike="noStrike">
                <a:solidFill>
                  <a:srgbClr val="000000"/>
                </a:solidFill>
                <a:uFill>
                  <a:solidFill>
                    <a:srgbClr val="ffffff"/>
                  </a:solidFill>
                </a:uFill>
                <a:latin typeface="Calibri"/>
                <a:ea typeface="Arial"/>
              </a:rPr>
              <a:t>v. 19, n.1, p. 3-5, jan. 1968.</a:t>
            </a:r>
            <a:endParaRPr b="0" lang="pt-BR" sz="1800" spc="-1" strike="noStrike">
              <a:solidFill>
                <a:srgbClr val="000000"/>
              </a:solidFill>
              <a:uFill>
                <a:solidFill>
                  <a:srgbClr val="ffffff"/>
                </a:solidFill>
              </a:uFill>
              <a:latin typeface="Arial"/>
            </a:endParaRPr>
          </a:p>
          <a:p>
            <a:pPr>
              <a:lnSpc>
                <a:spcPct val="12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CUNHA, Murilo Bastos da; CAVALCANTI, Cordélia Robalinho de Oliveira. </a:t>
            </a:r>
            <a:r>
              <a:rPr b="1" lang="pt-BR" sz="1800" spc="-1" strike="noStrike">
                <a:solidFill>
                  <a:srgbClr val="000000"/>
                </a:solidFill>
                <a:uFill>
                  <a:solidFill>
                    <a:srgbClr val="ffffff"/>
                  </a:solidFill>
                </a:uFill>
                <a:latin typeface="Calibri"/>
                <a:ea typeface="Arial"/>
              </a:rPr>
              <a:t>Dicionário de Biblioteconomia e Arquivologia</a:t>
            </a:r>
            <a:r>
              <a:rPr b="0" lang="pt-BR" sz="1800" spc="-1" strike="noStrike">
                <a:solidFill>
                  <a:srgbClr val="000000"/>
                </a:solidFill>
                <a:uFill>
                  <a:solidFill>
                    <a:srgbClr val="ffffff"/>
                  </a:solidFill>
                </a:uFill>
                <a:latin typeface="Calibri"/>
                <a:ea typeface="Arial"/>
              </a:rPr>
              <a:t>. Brasília, DF: Briquet de Lemos/Livros, 2008.</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CORPORATION FOR DIGITAL SCHOLARSHIP; ROY ROSENZWEIG CENTER FOR HISTORY AND NEW MEDIA. </a:t>
            </a:r>
            <a:r>
              <a:rPr b="1" lang="pt-BR" sz="1800" spc="-1" strike="noStrike">
                <a:solidFill>
                  <a:srgbClr val="000000"/>
                </a:solidFill>
                <a:uFill>
                  <a:solidFill>
                    <a:srgbClr val="ffffff"/>
                  </a:solidFill>
                </a:uFill>
                <a:latin typeface="Calibri"/>
                <a:ea typeface="Arial"/>
              </a:rPr>
              <a:t>Zotero</a:t>
            </a:r>
            <a:r>
              <a:rPr b="0" lang="pt-BR" sz="1800" spc="-1" strike="noStrike">
                <a:solidFill>
                  <a:srgbClr val="000000"/>
                </a:solidFill>
                <a:uFill>
                  <a:solidFill>
                    <a:srgbClr val="ffffff"/>
                  </a:solidFill>
                </a:uFill>
                <a:latin typeface="Calibri"/>
                <a:ea typeface="Arial"/>
              </a:rPr>
              <a:t>. Disponível em: </a:t>
            </a:r>
            <a:r>
              <a:rPr b="0" lang="pt-BR" sz="1800" spc="-1" strike="noStrike" u="sng">
                <a:solidFill>
                  <a:srgbClr val="0563c1"/>
                </a:solidFill>
                <a:uFill>
                  <a:solidFill>
                    <a:srgbClr val="ffffff"/>
                  </a:solidFill>
                </a:uFill>
                <a:latin typeface="Calibri"/>
                <a:ea typeface="Arial"/>
                <a:hlinkClick r:id="rId1"/>
              </a:rPr>
              <a:t>www.zotero.org</a:t>
            </a:r>
            <a:r>
              <a:rPr b="0" lang="pt-BR" sz="1800" spc="-1" strike="noStrike">
                <a:solidFill>
                  <a:srgbClr val="000000"/>
                </a:solidFill>
                <a:uFill>
                  <a:solidFill>
                    <a:srgbClr val="ffffff"/>
                  </a:solidFill>
                </a:uFill>
                <a:latin typeface="Calibri"/>
                <a:ea typeface="Arial"/>
              </a:rPr>
              <a:t> . Acesso em 22 abr. 2019.</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ELSEVIER. </a:t>
            </a:r>
            <a:r>
              <a:rPr b="1" lang="pt-BR" sz="1800" spc="-1" strike="noStrike">
                <a:solidFill>
                  <a:srgbClr val="000000"/>
                </a:solidFill>
                <a:uFill>
                  <a:solidFill>
                    <a:srgbClr val="ffffff"/>
                  </a:solidFill>
                </a:uFill>
                <a:latin typeface="Calibri"/>
                <a:ea typeface="Arial"/>
              </a:rPr>
              <a:t>Mendeley</a:t>
            </a:r>
            <a:r>
              <a:rPr b="0" lang="pt-BR" sz="1800" spc="-1" strike="noStrike">
                <a:solidFill>
                  <a:srgbClr val="000000"/>
                </a:solidFill>
                <a:uFill>
                  <a:solidFill>
                    <a:srgbClr val="ffffff"/>
                  </a:solidFill>
                </a:uFill>
                <a:latin typeface="Calibri"/>
                <a:ea typeface="Arial"/>
              </a:rPr>
              <a:t>: organize e otimize a sua pesquisa. 2018. 35 slides.</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ELSEVIER. </a:t>
            </a:r>
            <a:r>
              <a:rPr b="1" lang="pt-BR" sz="1800" spc="-1" strike="noStrike">
                <a:solidFill>
                  <a:srgbClr val="000000"/>
                </a:solidFill>
                <a:uFill>
                  <a:solidFill>
                    <a:srgbClr val="ffffff"/>
                  </a:solidFill>
                </a:uFill>
                <a:latin typeface="Calibri"/>
                <a:ea typeface="Arial"/>
              </a:rPr>
              <a:t>Mendeley. </a:t>
            </a:r>
            <a:r>
              <a:rPr b="0" lang="pt-BR" sz="1800" spc="-1" strike="noStrike">
                <a:solidFill>
                  <a:srgbClr val="000000"/>
                </a:solidFill>
                <a:uFill>
                  <a:solidFill>
                    <a:srgbClr val="ffffff"/>
                  </a:solidFill>
                </a:uFill>
                <a:latin typeface="Calibri"/>
                <a:ea typeface="Arial"/>
              </a:rPr>
              <a:t>Disponível em: </a:t>
            </a:r>
            <a:r>
              <a:rPr b="0" lang="pt-BR" sz="1800" spc="-1" strike="noStrike" u="sng">
                <a:solidFill>
                  <a:srgbClr val="0563c1"/>
                </a:solidFill>
                <a:uFill>
                  <a:solidFill>
                    <a:srgbClr val="ffffff"/>
                  </a:solidFill>
                </a:uFill>
                <a:latin typeface="Calibri"/>
                <a:ea typeface="Arial"/>
                <a:hlinkClick r:id="rId2"/>
              </a:rPr>
              <a:t>www.mendeley.com</a:t>
            </a:r>
            <a:r>
              <a:rPr b="0" lang="pt-BR" sz="1800" spc="-1" strike="noStrike">
                <a:solidFill>
                  <a:srgbClr val="000000"/>
                </a:solidFill>
                <a:uFill>
                  <a:solidFill>
                    <a:srgbClr val="ffffff"/>
                  </a:solidFill>
                </a:uFill>
                <a:latin typeface="Calibri"/>
                <a:ea typeface="Arial"/>
              </a:rPr>
              <a:t>. Acesso em: 22 abr. 2019.</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GABRIEL JUNIOR, R. F. </a:t>
            </a:r>
            <a:r>
              <a:rPr b="1" lang="pt-BR" sz="1800" spc="-1" strike="noStrike">
                <a:solidFill>
                  <a:srgbClr val="000000"/>
                </a:solidFill>
                <a:uFill>
                  <a:solidFill>
                    <a:srgbClr val="ffffff"/>
                  </a:solidFill>
                </a:uFill>
                <a:latin typeface="Calibri"/>
                <a:ea typeface="Arial"/>
              </a:rPr>
              <a:t>Geração de indicadores de produção e citação científica em revistas de Ciência da Informação</a:t>
            </a:r>
            <a:r>
              <a:rPr b="0" lang="pt-BR" sz="1800" spc="-1" strike="noStrike">
                <a:solidFill>
                  <a:srgbClr val="000000"/>
                </a:solidFill>
                <a:uFill>
                  <a:solidFill>
                    <a:srgbClr val="ffffff"/>
                  </a:solidFill>
                </a:uFill>
                <a:latin typeface="Calibri"/>
                <a:ea typeface="Arial"/>
              </a:rPr>
              <a:t>: estudo aplicado à base de dados BRAPCI. 148 f. Tese (Doutorado em Ciência da Informação). Marília, SP: Universidade Estadual Paulista Júlio de Mesquita Filho, 2014. Disponível em: </a:t>
            </a:r>
            <a:r>
              <a:rPr b="0" lang="pt-BR" sz="1800" spc="-1" strike="noStrike" u="sng">
                <a:solidFill>
                  <a:srgbClr val="0563c1"/>
                </a:solidFill>
                <a:uFill>
                  <a:solidFill>
                    <a:srgbClr val="ffffff"/>
                  </a:solidFill>
                </a:uFill>
                <a:latin typeface="Calibri"/>
                <a:ea typeface="Arial"/>
                <a:hlinkClick r:id="rId3"/>
              </a:rPr>
              <a:t>http://200.145.6.238/handle/11449/123338</a:t>
            </a:r>
            <a:r>
              <a:rPr b="0" lang="pt-BR" sz="1800" spc="-1" strike="noStrike">
                <a:solidFill>
                  <a:srgbClr val="000000"/>
                </a:solidFill>
                <a:uFill>
                  <a:solidFill>
                    <a:srgbClr val="ffffff"/>
                  </a:solidFill>
                </a:uFill>
                <a:latin typeface="Calibri"/>
                <a:ea typeface="Arial"/>
              </a:rPr>
              <a:t> Acesso em: 19 maio 2018.</a:t>
            </a:r>
            <a:endParaRPr b="0" lang="pt-BR" sz="1800" spc="-1" strike="noStrike">
              <a:solidFill>
                <a:srgbClr val="000000"/>
              </a:solidFill>
              <a:uFill>
                <a:solidFill>
                  <a:srgbClr val="ffffff"/>
                </a:solidFill>
              </a:uFill>
              <a:latin typeface="Arial"/>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TextShape 1"/>
          <p:cNvSpPr txBox="1"/>
          <p:nvPr/>
        </p:nvSpPr>
        <p:spPr>
          <a:xfrm>
            <a:off x="8610480" y="6356520"/>
            <a:ext cx="2742840" cy="364680"/>
          </a:xfrm>
          <a:prstGeom prst="rect">
            <a:avLst/>
          </a:prstGeom>
          <a:noFill/>
          <a:ln>
            <a:noFill/>
          </a:ln>
        </p:spPr>
        <p:txBody>
          <a:bodyPr anchor="ctr"/>
          <a:p>
            <a:pPr algn="r">
              <a:lnSpc>
                <a:spcPct val="100000"/>
              </a:lnSpc>
            </a:pPr>
            <a:fld id="{02115816-EA2C-4084-94AF-36E1A835B29A}"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435"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Referências</a:t>
            </a:r>
            <a:endParaRPr b="0" lang="pt-BR" sz="1400" spc="-1" strike="noStrike">
              <a:solidFill>
                <a:srgbClr val="000000"/>
              </a:solidFill>
              <a:uFill>
                <a:solidFill>
                  <a:srgbClr val="ffffff"/>
                </a:solidFill>
              </a:uFill>
              <a:latin typeface="Arial"/>
            </a:endParaRPr>
          </a:p>
        </p:txBody>
      </p:sp>
      <p:sp>
        <p:nvSpPr>
          <p:cNvPr id="436" name="CustomShape 3"/>
          <p:cNvSpPr/>
          <p:nvPr/>
        </p:nvSpPr>
        <p:spPr>
          <a:xfrm>
            <a:off x="395640" y="1931400"/>
            <a:ext cx="11227320" cy="393552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a:solidFill>
                  <a:srgbClr val="000000"/>
                </a:solidFill>
                <a:uFill>
                  <a:solidFill>
                    <a:srgbClr val="ffffff"/>
                  </a:solidFill>
                </a:uFill>
                <a:latin typeface="Calibri"/>
                <a:ea typeface="Arial"/>
              </a:rPr>
              <a:t>GLÄNZEL, W. </a:t>
            </a:r>
            <a:r>
              <a:rPr b="1" lang="pt-BR" sz="1800" spc="-1" strike="noStrike">
                <a:solidFill>
                  <a:srgbClr val="000000"/>
                </a:solidFill>
                <a:uFill>
                  <a:solidFill>
                    <a:srgbClr val="ffffff"/>
                  </a:solidFill>
                </a:uFill>
                <a:latin typeface="Calibri"/>
                <a:ea typeface="Arial"/>
              </a:rPr>
              <a:t>Bibliometrics as a research field</a:t>
            </a:r>
            <a:r>
              <a:rPr b="0" lang="pt-BR" sz="1800" spc="-1" strike="noStrike">
                <a:solidFill>
                  <a:srgbClr val="000000"/>
                </a:solidFill>
                <a:uFill>
                  <a:solidFill>
                    <a:srgbClr val="ffffff"/>
                  </a:solidFill>
                </a:uFill>
                <a:latin typeface="Calibri"/>
                <a:ea typeface="Arial"/>
              </a:rPr>
              <a:t>: a course on theory and application of bibliometric indicators. Bélgica, 2003. Disponível em: &lt;</a:t>
            </a:r>
            <a:r>
              <a:rPr b="0" lang="pt-BR" sz="1800" spc="-1" strike="noStrike" u="sng">
                <a:solidFill>
                  <a:srgbClr val="0563c1"/>
                </a:solidFill>
                <a:uFill>
                  <a:solidFill>
                    <a:srgbClr val="ffffff"/>
                  </a:solidFill>
                </a:uFill>
                <a:latin typeface="Calibri"/>
                <a:ea typeface="Arial"/>
                <a:hlinkClick r:id="rId1"/>
              </a:rPr>
              <a:t>http://citeseerx.ist.psu.edu/viewdoc/download?doi=10.1.1.97.5311&amp;rep=rep1&amp;type=pdf</a:t>
            </a:r>
            <a:r>
              <a:rPr b="0" lang="pt-BR" sz="1800" spc="-1" strike="noStrike">
                <a:solidFill>
                  <a:srgbClr val="000000"/>
                </a:solidFill>
                <a:uFill>
                  <a:solidFill>
                    <a:srgbClr val="ffffff"/>
                  </a:solidFill>
                </a:uFill>
                <a:latin typeface="Symbol"/>
                <a:ea typeface="Arial"/>
              </a:rPr>
              <a:t></a:t>
            </a:r>
            <a:r>
              <a:rPr b="0" lang="pt-BR" sz="1800" spc="-1" strike="noStrike">
                <a:solidFill>
                  <a:srgbClr val="000000"/>
                </a:solidFill>
                <a:uFill>
                  <a:solidFill>
                    <a:srgbClr val="ffffff"/>
                  </a:solidFill>
                </a:uFill>
                <a:latin typeface="Calibri"/>
                <a:ea typeface="Arial"/>
              </a:rPr>
              <a:t> Acesso em: 9 de janeiro de  2011.</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HIRSCH, J. E. An index to quantify an individual’s scientific research output. </a:t>
            </a:r>
            <a:r>
              <a:rPr b="1" lang="pt-BR" sz="1800" spc="-1" strike="noStrike">
                <a:solidFill>
                  <a:srgbClr val="000000"/>
                </a:solidFill>
                <a:uFill>
                  <a:solidFill>
                    <a:srgbClr val="ffffff"/>
                  </a:solidFill>
                </a:uFill>
                <a:latin typeface="Calibri"/>
                <a:ea typeface="Arial"/>
              </a:rPr>
              <a:t>Proceedings of the National Academy of Sciences of the United States of America</a:t>
            </a:r>
            <a:r>
              <a:rPr b="0" lang="pt-BR" sz="1800" spc="-1" strike="noStrike">
                <a:solidFill>
                  <a:srgbClr val="000000"/>
                </a:solidFill>
                <a:uFill>
                  <a:solidFill>
                    <a:srgbClr val="ffffff"/>
                  </a:solidFill>
                </a:uFill>
                <a:latin typeface="Calibri"/>
                <a:ea typeface="Arial"/>
              </a:rPr>
              <a:t>, v. 102, n. 46, p.16569-16572 , nov. 2005.</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MACIAS-CHAPULA, C. A.  O papel da informetria e da cienciometria e sua perspectiva nacional e internacional. </a:t>
            </a:r>
            <a:r>
              <a:rPr b="1" lang="pt-BR" sz="1800" spc="-1" strike="noStrike">
                <a:solidFill>
                  <a:srgbClr val="000000"/>
                </a:solidFill>
                <a:uFill>
                  <a:solidFill>
                    <a:srgbClr val="ffffff"/>
                  </a:solidFill>
                </a:uFill>
                <a:latin typeface="Calibri"/>
                <a:ea typeface="Arial"/>
              </a:rPr>
              <a:t>Ciência da Informação</a:t>
            </a:r>
            <a:r>
              <a:rPr b="0" lang="pt-BR" sz="1800" spc="-1" strike="noStrike">
                <a:solidFill>
                  <a:srgbClr val="000000"/>
                </a:solidFill>
                <a:uFill>
                  <a:solidFill>
                    <a:srgbClr val="ffffff"/>
                  </a:solidFill>
                </a:uFill>
                <a:latin typeface="Calibri"/>
                <a:ea typeface="Arial"/>
              </a:rPr>
              <a:t>, v. 27, n. 2, 1998.</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MARANHÃO, Ana Maria Neves. A seleção de um serviço de descoberta na web: a experiência da PUC-Rio. In: Seminário Nacional de Bibliotecas Universitárias, 17., 2012, Gramado, RS. </a:t>
            </a:r>
            <a:r>
              <a:rPr b="1" lang="pt-BR" sz="1800" spc="-1" strike="noStrike">
                <a:solidFill>
                  <a:srgbClr val="000000"/>
                </a:solidFill>
                <a:uFill>
                  <a:solidFill>
                    <a:srgbClr val="ffffff"/>
                  </a:solidFill>
                </a:uFill>
                <a:latin typeface="Calibri"/>
                <a:ea typeface="Arial"/>
              </a:rPr>
              <a:t>Anais </a:t>
            </a:r>
            <a:r>
              <a:rPr b="0" lang="pt-BR" sz="1800" spc="-1" strike="noStrike">
                <a:solidFill>
                  <a:srgbClr val="000000"/>
                </a:solidFill>
                <a:uFill>
                  <a:solidFill>
                    <a:srgbClr val="ffffff"/>
                  </a:solidFill>
                </a:uFill>
                <a:latin typeface="Calibri"/>
                <a:ea typeface="Arial"/>
              </a:rPr>
              <a:t>... Gramado: UFRGS, 2012. Disponível em: &lt;http:</a:t>
            </a:r>
            <a:r>
              <a:rPr b="1" lang="pt-BR" sz="1800" spc="-1" strike="noStrike">
                <a:solidFill>
                  <a:srgbClr val="000000"/>
                </a:solidFill>
                <a:uFill>
                  <a:solidFill>
                    <a:srgbClr val="ffffff"/>
                  </a:solidFill>
                </a:uFill>
                <a:latin typeface="Calibri"/>
                <a:ea typeface="Arial"/>
              </a:rPr>
              <a:t>//</a:t>
            </a:r>
            <a:r>
              <a:rPr b="0" lang="pt-BR" sz="1800" spc="-1" strike="noStrike">
                <a:solidFill>
                  <a:srgbClr val="000000"/>
                </a:solidFill>
                <a:uFill>
                  <a:solidFill>
                    <a:srgbClr val="ffffff"/>
                  </a:solidFill>
                </a:uFill>
                <a:latin typeface="Calibri"/>
                <a:ea typeface="Arial"/>
              </a:rPr>
              <a:t>www.snbu2012.com.br/anais/pdf/4QDH.pdf</a:t>
            </a:r>
            <a:r>
              <a:rPr b="1" lang="pt-BR" sz="1800" spc="-1" strike="noStrike">
                <a:solidFill>
                  <a:srgbClr val="000000"/>
                </a:solidFill>
                <a:uFill>
                  <a:solidFill>
                    <a:srgbClr val="ffffff"/>
                  </a:solidFill>
                </a:uFill>
                <a:latin typeface="Calibri"/>
                <a:ea typeface="Arial"/>
              </a:rPr>
              <a:t>&gt;</a:t>
            </a:r>
            <a:r>
              <a:rPr b="0" lang="pt-BR" sz="1800" spc="-1" strike="noStrike">
                <a:solidFill>
                  <a:srgbClr val="000000"/>
                </a:solidFill>
                <a:uFill>
                  <a:solidFill>
                    <a:srgbClr val="ffffff"/>
                  </a:solidFill>
                </a:uFill>
                <a:latin typeface="Calibri"/>
                <a:ea typeface="Arial"/>
              </a:rPr>
              <a:t>. Acesso em: 21 maio 2019.  </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Tree>
  </p:cSld>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TextShape 1"/>
          <p:cNvSpPr txBox="1"/>
          <p:nvPr/>
        </p:nvSpPr>
        <p:spPr>
          <a:xfrm>
            <a:off x="8610480" y="6356520"/>
            <a:ext cx="2742840" cy="364680"/>
          </a:xfrm>
          <a:prstGeom prst="rect">
            <a:avLst/>
          </a:prstGeom>
          <a:noFill/>
          <a:ln>
            <a:noFill/>
          </a:ln>
        </p:spPr>
        <p:txBody>
          <a:bodyPr anchor="ctr"/>
          <a:p>
            <a:pPr algn="r">
              <a:lnSpc>
                <a:spcPct val="100000"/>
              </a:lnSpc>
            </a:pPr>
            <a:fld id="{3F04C8AC-6941-47DC-B62C-318820848C9D}" type="slidenum">
              <a:rPr b="0" lang="pt-BR" sz="1200" spc="-1" strike="noStrike">
                <a:solidFill>
                  <a:srgbClr val="888888"/>
                </a:solidFill>
                <a:uFill>
                  <a:solidFill>
                    <a:srgbClr val="ffffff"/>
                  </a:solidFill>
                </a:uFill>
                <a:latin typeface="Calibri"/>
                <a:ea typeface="Calibri"/>
              </a:rPr>
              <a:t>&lt;número&gt;</a:t>
            </a:fld>
            <a:endParaRPr b="0" lang="pt-BR" sz="1400" spc="-1" strike="noStrike">
              <a:solidFill>
                <a:srgbClr val="000000"/>
              </a:solidFill>
              <a:uFill>
                <a:solidFill>
                  <a:srgbClr val="ffffff"/>
                </a:solidFill>
              </a:uFill>
              <a:latin typeface="Times New Roman"/>
            </a:endParaRPr>
          </a:p>
        </p:txBody>
      </p:sp>
      <p:sp>
        <p:nvSpPr>
          <p:cNvPr id="438"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Referências</a:t>
            </a:r>
            <a:endParaRPr b="0" lang="pt-BR" sz="1400" spc="-1" strike="noStrike">
              <a:solidFill>
                <a:srgbClr val="000000"/>
              </a:solidFill>
              <a:uFill>
                <a:solidFill>
                  <a:srgbClr val="ffffff"/>
                </a:solidFill>
              </a:uFill>
              <a:latin typeface="Arial"/>
            </a:endParaRPr>
          </a:p>
        </p:txBody>
      </p:sp>
      <p:sp>
        <p:nvSpPr>
          <p:cNvPr id="439" name="CustomShape 3"/>
          <p:cNvSpPr/>
          <p:nvPr/>
        </p:nvSpPr>
        <p:spPr>
          <a:xfrm>
            <a:off x="395640" y="1781280"/>
            <a:ext cx="11227320" cy="504216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a:solidFill>
                  <a:srgbClr val="000000"/>
                </a:solidFill>
                <a:uFill>
                  <a:solidFill>
                    <a:srgbClr val="ffffff"/>
                  </a:solidFill>
                </a:uFill>
                <a:latin typeface="Calibri"/>
                <a:ea typeface="Arial"/>
              </a:rPr>
              <a:t>OLIVEIRA, E. F. T.; GRACIO, M. C. C. Indicadores bibliométricos em ciência da informação: análise dos pesquisadores mais produtivos no tema estudos métricos na base Scopus. </a:t>
            </a:r>
            <a:r>
              <a:rPr b="1" lang="pt-BR" sz="1800" spc="-1" strike="noStrike">
                <a:solidFill>
                  <a:srgbClr val="000000"/>
                </a:solidFill>
                <a:uFill>
                  <a:solidFill>
                    <a:srgbClr val="ffffff"/>
                  </a:solidFill>
                </a:uFill>
                <a:latin typeface="Calibri"/>
                <a:ea typeface="Arial"/>
              </a:rPr>
              <a:t>Perspectivas em Ciência da Informação</a:t>
            </a:r>
            <a:r>
              <a:rPr b="0" lang="pt-BR" sz="1800" spc="-1" strike="noStrike">
                <a:solidFill>
                  <a:srgbClr val="000000"/>
                </a:solidFill>
                <a:uFill>
                  <a:solidFill>
                    <a:srgbClr val="ffffff"/>
                  </a:solidFill>
                </a:uFill>
                <a:latin typeface="Calibri"/>
                <a:ea typeface="Arial"/>
              </a:rPr>
              <a:t>, v. 16, n. 4, dez. 2011. Disponível em: </a:t>
            </a:r>
            <a:r>
              <a:rPr b="0" lang="pt-BR" sz="1800" spc="-1" strike="noStrike" u="sng">
                <a:solidFill>
                  <a:srgbClr val="0563c1"/>
                </a:solidFill>
                <a:uFill>
                  <a:solidFill>
                    <a:srgbClr val="ffffff"/>
                  </a:solidFill>
                </a:uFill>
                <a:latin typeface="Calibri"/>
                <a:ea typeface="Arial"/>
                <a:hlinkClick r:id="rId1"/>
              </a:rPr>
              <a:t>http://www.scielo.br/scielo.php?script=sci_arttext&amp;pid=S1413-99362011000400003&amp;lang=pt</a:t>
            </a:r>
            <a:r>
              <a:rPr b="0" lang="pt-BR" sz="1800" spc="-1" strike="noStrike">
                <a:solidFill>
                  <a:srgbClr val="000000"/>
                </a:solidFill>
                <a:uFill>
                  <a:solidFill>
                    <a:srgbClr val="ffffff"/>
                  </a:solidFill>
                </a:uFill>
                <a:latin typeface="Calibri"/>
                <a:ea typeface="Arial"/>
              </a:rPr>
              <a:t> Acesso em: 15 maio 2018.</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RIBEIRO, Antonio. </a:t>
            </a:r>
            <a:r>
              <a:rPr b="1" lang="pt-BR" sz="1800" spc="-1" strike="noStrike">
                <a:solidFill>
                  <a:srgbClr val="000000"/>
                </a:solidFill>
                <a:uFill>
                  <a:solidFill>
                    <a:srgbClr val="ffffff"/>
                  </a:solidFill>
                </a:uFill>
                <a:latin typeface="Calibri"/>
                <a:ea typeface="Arial"/>
              </a:rPr>
              <a:t>Treinamento Portal de Periódicos da CAPES. ppt. </a:t>
            </a:r>
            <a:r>
              <a:rPr b="0" lang="pt-BR" sz="1800" spc="-1" strike="noStrike">
                <a:solidFill>
                  <a:srgbClr val="000000"/>
                </a:solidFill>
                <a:uFill>
                  <a:solidFill>
                    <a:srgbClr val="ffffff"/>
                  </a:solidFill>
                </a:uFill>
                <a:latin typeface="Calibri"/>
                <a:ea typeface="Arial"/>
              </a:rPr>
              <a:t>2012. 12 slides.</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UNIVERSIDADE DE COIMBRA. </a:t>
            </a:r>
            <a:r>
              <a:rPr b="1" lang="pt-BR" sz="1800" spc="-1" strike="noStrike">
                <a:solidFill>
                  <a:srgbClr val="000000"/>
                </a:solidFill>
                <a:uFill>
                  <a:solidFill>
                    <a:srgbClr val="ffffff"/>
                  </a:solidFill>
                </a:uFill>
                <a:latin typeface="Calibri"/>
                <a:ea typeface="Arial"/>
              </a:rPr>
              <a:t>As fontes de informação.ppt</a:t>
            </a:r>
            <a:r>
              <a:rPr b="0" lang="pt-BR" sz="1800" spc="-1" strike="noStrike">
                <a:solidFill>
                  <a:srgbClr val="000000"/>
                </a:solidFill>
                <a:uFill>
                  <a:solidFill>
                    <a:srgbClr val="ffffff"/>
                  </a:solidFill>
                </a:uFill>
                <a:latin typeface="Calibri"/>
                <a:ea typeface="Arial"/>
              </a:rPr>
              <a:t>. [2008]. 49 slides.</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UNIVERSIDADE DO ESTADO DE SÃO PAULO. </a:t>
            </a:r>
            <a:r>
              <a:rPr b="1" lang="pt-BR" sz="1800" spc="-1" strike="noStrike">
                <a:solidFill>
                  <a:srgbClr val="000000"/>
                </a:solidFill>
                <a:uFill>
                  <a:solidFill>
                    <a:srgbClr val="ffffff"/>
                  </a:solidFill>
                </a:uFill>
                <a:latin typeface="Calibri"/>
                <a:ea typeface="Arial"/>
              </a:rPr>
              <a:t>Recursos informacionais II</a:t>
            </a:r>
            <a:r>
              <a:rPr b="0" lang="pt-BR" sz="1800" spc="-1" strike="noStrike">
                <a:solidFill>
                  <a:srgbClr val="000000"/>
                </a:solidFill>
                <a:uFill>
                  <a:solidFill>
                    <a:srgbClr val="ffffff"/>
                  </a:solidFill>
                </a:uFill>
                <a:latin typeface="Calibri"/>
                <a:ea typeface="Arial"/>
              </a:rPr>
              <a:t>. 2001. Disponível em: </a:t>
            </a:r>
            <a:r>
              <a:rPr b="0" lang="pt-BR" sz="1800" spc="-1" strike="noStrike" u="sng">
                <a:solidFill>
                  <a:srgbClr val="0563c1"/>
                </a:solidFill>
                <a:uFill>
                  <a:solidFill>
                    <a:srgbClr val="ffffff"/>
                  </a:solidFill>
                </a:uFill>
                <a:latin typeface="Calibri"/>
                <a:ea typeface="Arial"/>
                <a:hlinkClick r:id="rId2"/>
              </a:rPr>
              <a:t>http://www.eca.usp.br/departam/cbd/lina/recurso2/bases.htm</a:t>
            </a:r>
            <a:r>
              <a:rPr b="0" lang="pt-BR" sz="1800" spc="-1" strike="noStrike">
                <a:solidFill>
                  <a:srgbClr val="000000"/>
                </a:solidFill>
                <a:uFill>
                  <a:solidFill>
                    <a:srgbClr val="ffffff"/>
                  </a:solidFill>
                </a:uFill>
                <a:latin typeface="Calibri"/>
                <a:ea typeface="Arial"/>
              </a:rPr>
              <a:t> Acesso em 8 abr. 2013.</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SPINAK, E. Diccionario enciclopédico de bibliometria, cienciometría e informetria.Caracas: UNESCO, 1996.</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SPINAK, E. Indicadores cienciométricos. </a:t>
            </a:r>
            <a:r>
              <a:rPr b="1" lang="pt-BR" sz="1800" spc="-1" strike="noStrike">
                <a:solidFill>
                  <a:srgbClr val="000000"/>
                </a:solidFill>
                <a:uFill>
                  <a:solidFill>
                    <a:srgbClr val="ffffff"/>
                  </a:solidFill>
                </a:uFill>
                <a:latin typeface="Calibri"/>
                <a:ea typeface="Arial"/>
              </a:rPr>
              <a:t>Ciência da Informação</a:t>
            </a:r>
            <a:r>
              <a:rPr b="0" lang="pt-BR" sz="1800" spc="-1" strike="noStrike">
                <a:solidFill>
                  <a:srgbClr val="000000"/>
                </a:solidFill>
                <a:uFill>
                  <a:solidFill>
                    <a:srgbClr val="ffffff"/>
                  </a:solidFill>
                </a:uFill>
                <a:latin typeface="Calibri"/>
                <a:ea typeface="Arial"/>
              </a:rPr>
              <a:t>, Brasília, v. 27, n. 2, p. 141-48, maio/ago.1998.</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1800" spc="-1" strike="noStrike">
                <a:solidFill>
                  <a:srgbClr val="000000"/>
                </a:solidFill>
                <a:uFill>
                  <a:solidFill>
                    <a:srgbClr val="ffffff"/>
                  </a:solidFill>
                </a:uFill>
                <a:latin typeface="Calibri"/>
                <a:ea typeface="Arial"/>
              </a:rPr>
              <a:t>UNIVERSIDADE FEDERAL DO PARANÁ. Sistema de Bibliotecas. </a:t>
            </a:r>
            <a:r>
              <a:rPr b="1" lang="pt-BR" sz="1800" spc="-1" strike="noStrike">
                <a:solidFill>
                  <a:srgbClr val="000000"/>
                </a:solidFill>
                <a:uFill>
                  <a:solidFill>
                    <a:srgbClr val="ffffff"/>
                  </a:solidFill>
                </a:uFill>
                <a:latin typeface="Calibri"/>
                <a:ea typeface="Arial"/>
              </a:rPr>
              <a:t>Estatísticas</a:t>
            </a:r>
            <a:r>
              <a:rPr b="0" lang="pt-BR" sz="1800" spc="-1" strike="noStrike">
                <a:solidFill>
                  <a:srgbClr val="000000"/>
                </a:solidFill>
                <a:uFill>
                  <a:solidFill>
                    <a:srgbClr val="ffffff"/>
                  </a:solidFill>
                </a:uFill>
                <a:latin typeface="Calibri"/>
                <a:ea typeface="Arial"/>
              </a:rPr>
              <a:t>: Revista de Investigações Constitucionais. 2018. Disponível em: </a:t>
            </a:r>
            <a:r>
              <a:rPr b="0" lang="pt-BR" sz="1800" spc="-1" strike="noStrike" u="sng">
                <a:solidFill>
                  <a:srgbClr val="0563c1"/>
                </a:solidFill>
                <a:uFill>
                  <a:solidFill>
                    <a:srgbClr val="ffffff"/>
                  </a:solidFill>
                </a:uFill>
                <a:latin typeface="Calibri"/>
                <a:ea typeface="Arial"/>
                <a:hlinkClick r:id="rId3"/>
              </a:rPr>
              <a:t>https://revistas.ufpr.br/index.php/rinc/pages/view/estatisticas</a:t>
            </a:r>
            <a:r>
              <a:rPr b="0" lang="pt-BR" sz="1800" spc="-1" strike="noStrike">
                <a:solidFill>
                  <a:srgbClr val="000000"/>
                </a:solidFill>
                <a:uFill>
                  <a:solidFill>
                    <a:srgbClr val="ffffff"/>
                  </a:solidFill>
                </a:uFill>
                <a:latin typeface="Calibri"/>
                <a:ea typeface="Arial"/>
              </a:rPr>
              <a:t> Acesso em: 23 maio 2018.</a:t>
            </a:r>
            <a:endParaRPr b="0" lang="pt-BR" sz="1800" spc="-1" strike="noStrike">
              <a:solidFill>
                <a:srgbClr val="000000"/>
              </a:solidFill>
              <a:uFill>
                <a:solidFill>
                  <a:srgbClr val="ffffff"/>
                </a:solidFill>
              </a:uFill>
              <a:latin typeface="Arial"/>
            </a:endParaRPr>
          </a:p>
        </p:txBody>
      </p:sp>
    </p:spTree>
  </p:cSld>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377640" y="2294280"/>
            <a:ext cx="11221200" cy="830520"/>
          </a:xfrm>
          <a:prstGeom prst="rect">
            <a:avLst/>
          </a:prstGeom>
          <a:noFill/>
          <a:ln>
            <a:noFill/>
          </a:ln>
        </p:spPr>
        <p:style>
          <a:lnRef idx="0"/>
          <a:fillRef idx="0"/>
          <a:effectRef idx="0"/>
          <a:fontRef idx="minor"/>
        </p:style>
        <p:txBody>
          <a:bodyPr/>
          <a:p>
            <a:pPr>
              <a:lnSpc>
                <a:spcPct val="100000"/>
              </a:lnSpc>
            </a:pPr>
            <a:r>
              <a:rPr b="0" lang="pt-BR" sz="2400" spc="-1" strike="noStrike">
                <a:solidFill>
                  <a:srgbClr val="000000"/>
                </a:solidFill>
                <a:uFill>
                  <a:solidFill>
                    <a:srgbClr val="ffffff"/>
                  </a:solidFill>
                </a:uFill>
                <a:latin typeface="Calibri"/>
                <a:ea typeface="Calibri"/>
              </a:rPr>
              <a:t>ARAÚJO, PAULA Carina de. </a:t>
            </a:r>
            <a:r>
              <a:rPr b="1" lang="pt-BR" sz="2400" spc="-1" strike="noStrike">
                <a:solidFill>
                  <a:srgbClr val="000000"/>
                </a:solidFill>
                <a:uFill>
                  <a:solidFill>
                    <a:srgbClr val="ffffff"/>
                  </a:solidFill>
                </a:uFill>
                <a:latin typeface="Calibri"/>
                <a:ea typeface="Calibri"/>
              </a:rPr>
              <a:t>Pesquisa científica em agronomia</a:t>
            </a:r>
            <a:r>
              <a:rPr b="0" lang="pt-BR" sz="2400" spc="-1" strike="noStrike">
                <a:solidFill>
                  <a:srgbClr val="000000"/>
                </a:solidFill>
                <a:uFill>
                  <a:solidFill>
                    <a:srgbClr val="ffffff"/>
                  </a:solidFill>
                </a:uFill>
                <a:latin typeface="Calibri"/>
                <a:ea typeface="Calibri"/>
              </a:rPr>
              <a:t>, 2019. 81 slides.</a:t>
            </a:r>
            <a:endParaRPr b="0" lang="pt-BR" sz="1800" spc="-1" strike="noStrike">
              <a:solidFill>
                <a:srgbClr val="000000"/>
              </a:solidFill>
              <a:uFill>
                <a:solidFill>
                  <a:srgbClr val="ffffff"/>
                </a:solidFill>
              </a:uFill>
              <a:latin typeface="Arial"/>
            </a:endParaRPr>
          </a:p>
        </p:txBody>
      </p:sp>
      <p:sp>
        <p:nvSpPr>
          <p:cNvPr id="441"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Como citar esta apresentação</a:t>
            </a:r>
            <a:endParaRPr b="0" lang="pt-BR" sz="1400" spc="-1" strike="noStrike">
              <a:solidFill>
                <a:srgbClr val="000000"/>
              </a:solidFill>
              <a:uFill>
                <a:solidFill>
                  <a:srgbClr val="ffffff"/>
                </a:solidFill>
              </a:uFill>
              <a:latin typeface="Arial"/>
            </a:endParaRPr>
          </a:p>
        </p:txBody>
      </p:sp>
      <p:pic>
        <p:nvPicPr>
          <p:cNvPr id="442" name="Google Shape;414;p50" descr=""/>
          <p:cNvPicPr/>
          <p:nvPr/>
        </p:nvPicPr>
        <p:blipFill>
          <a:blip r:embed="rId1"/>
          <a:stretch/>
        </p:blipFill>
        <p:spPr>
          <a:xfrm>
            <a:off x="471240" y="5553720"/>
            <a:ext cx="1511640" cy="528480"/>
          </a:xfrm>
          <a:prstGeom prst="rect">
            <a:avLst/>
          </a:prstGeom>
          <a:ln>
            <a:noFill/>
          </a:ln>
        </p:spPr>
      </p:pic>
      <p:sp>
        <p:nvSpPr>
          <p:cNvPr id="443" name="CustomShape 3"/>
          <p:cNvSpPr/>
          <p:nvPr/>
        </p:nvSpPr>
        <p:spPr>
          <a:xfrm>
            <a:off x="2243520" y="5464080"/>
            <a:ext cx="8568720" cy="707760"/>
          </a:xfrm>
          <a:prstGeom prst="rect">
            <a:avLst/>
          </a:prstGeom>
          <a:noFill/>
          <a:ln>
            <a:noFill/>
          </a:ln>
        </p:spPr>
        <p:style>
          <a:lnRef idx="0"/>
          <a:fillRef idx="0"/>
          <a:effectRef idx="0"/>
          <a:fontRef idx="minor"/>
        </p:style>
        <p:txBody>
          <a:bodyPr/>
          <a:p>
            <a:pPr algn="just">
              <a:lnSpc>
                <a:spcPct val="100000"/>
              </a:lnSpc>
            </a:pPr>
            <a:r>
              <a:rPr b="0" lang="pt-BR" sz="2000" spc="-1" strike="noStrike">
                <a:solidFill>
                  <a:srgbClr val="000000"/>
                </a:solidFill>
                <a:uFill>
                  <a:solidFill>
                    <a:srgbClr val="ffffff"/>
                  </a:solidFill>
                </a:uFill>
                <a:latin typeface="Calibri"/>
                <a:ea typeface="Calibri"/>
              </a:rPr>
              <a:t>Pesquisa científica em agronomia by Paula Carina de Araújo is licensed under a </a:t>
            </a:r>
            <a:r>
              <a:rPr b="1" lang="pt-BR" sz="1800" spc="-1" strike="noStrike">
                <a:solidFill>
                  <a:srgbClr val="000000"/>
                </a:solidFill>
                <a:uFill>
                  <a:solidFill>
                    <a:srgbClr val="ffffff"/>
                  </a:solidFill>
                </a:uFill>
                <a:latin typeface="Calibri"/>
                <a:ea typeface="Calibri"/>
              </a:rPr>
              <a:t>Creative Commons Attribution 4.0 International Licence</a:t>
            </a:r>
            <a:r>
              <a:rPr b="0" lang="pt-BR" sz="2000" spc="-1" strike="noStrike">
                <a:solidFill>
                  <a:srgbClr val="000000"/>
                </a:solidFill>
                <a:uFill>
                  <a:solidFill>
                    <a:srgbClr val="ffffff"/>
                  </a:solidFill>
                </a:uFill>
                <a:latin typeface="Calibri"/>
                <a:ea typeface="Calibri"/>
              </a:rPr>
              <a:t>.</a:t>
            </a:r>
            <a:endParaRPr b="0" lang="pt-BR" sz="1800" spc="-1" strike="noStrike">
              <a:solidFill>
                <a:srgbClr val="000000"/>
              </a:solidFill>
              <a:uFill>
                <a:solidFill>
                  <a:srgbClr val="ffffff"/>
                </a:solidFill>
              </a:uFill>
              <a:latin typeface="Arial"/>
            </a:endParaRPr>
          </a:p>
        </p:txBody>
      </p:sp>
      <p:sp>
        <p:nvSpPr>
          <p:cNvPr id="444" name="CustomShape 4"/>
          <p:cNvSpPr/>
          <p:nvPr/>
        </p:nvSpPr>
        <p:spPr>
          <a:xfrm>
            <a:off x="0" y="363528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Licença de Uso</a:t>
            </a:r>
            <a:endParaRPr b="0" lang="pt-BR" sz="1800" spc="-1" strike="noStrike">
              <a:solidFill>
                <a:srgbClr val="000000"/>
              </a:solidFill>
              <a:uFill>
                <a:solidFill>
                  <a:srgbClr val="ffffff"/>
                </a:solidFill>
              </a:uFill>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0" name="Table 1"/>
          <p:cNvGraphicFramePr/>
          <p:nvPr/>
        </p:nvGraphicFramePr>
        <p:xfrm>
          <a:off x="2085120" y="2000880"/>
          <a:ext cx="7529760" cy="2113200"/>
        </p:xfrm>
        <a:graphic>
          <a:graphicData uri="http://schemas.openxmlformats.org/drawingml/2006/table">
            <a:tbl>
              <a:tblPr/>
              <a:tblGrid>
                <a:gridCol w="1826640"/>
                <a:gridCol w="5004000"/>
                <a:gridCol w="699120"/>
              </a:tblGrid>
              <a:tr h="370800">
                <a:tc>
                  <a:txBody>
                    <a:bodyPr/>
                    <a:p>
                      <a:pPr algn="ctr">
                        <a:lnSpc>
                          <a:spcPct val="100000"/>
                        </a:lnSpc>
                      </a:pPr>
                      <a:r>
                        <a:rPr b="1" lang="pt-BR" sz="1800" spc="-1" strike="noStrike">
                          <a:solidFill>
                            <a:srgbClr val="e7e6e6"/>
                          </a:solidFill>
                          <a:uFill>
                            <a:solidFill>
                              <a:srgbClr val="ffffff"/>
                            </a:solidFill>
                          </a:uFill>
                          <a:latin typeface="Calibri"/>
                          <a:ea typeface="Arial"/>
                        </a:rPr>
                        <a:t>QUESITO</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800" spc="-1" strike="noStrike">
                          <a:solidFill>
                            <a:srgbClr val="e7e6e6"/>
                          </a:solidFill>
                          <a:uFill>
                            <a:solidFill>
                              <a:srgbClr val="ffffff"/>
                            </a:solidFill>
                          </a:uFill>
                          <a:latin typeface="Calibri"/>
                          <a:ea typeface="Arial"/>
                        </a:rPr>
                        <a:t>ITEM</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800" spc="-1" strike="noStrike">
                          <a:solidFill>
                            <a:srgbClr val="e7e6e6"/>
                          </a:solidFill>
                          <a:uFill>
                            <a:solidFill>
                              <a:srgbClr val="ffffff"/>
                            </a:solidFill>
                          </a:uFill>
                          <a:latin typeface="Calibri"/>
                          <a:ea typeface="Arial"/>
                        </a:rPr>
                        <a:t>PESO</a:t>
                      </a:r>
                      <a:endParaRPr b="0" lang="pt-BR" sz="1800" spc="-1" strike="noStrike">
                        <a:solidFill>
                          <a:srgbClr val="000000"/>
                        </a:solidFill>
                        <a:uFill>
                          <a:solidFill>
                            <a:srgbClr val="ffffff"/>
                          </a:solidFill>
                        </a:uFill>
                        <a:latin typeface="Arial"/>
                      </a:endParaRPr>
                    </a:p>
                  </a:txBody>
                  <a:tcPr marL="91440" marR="91440">
                    <a:solidFill>
                      <a:srgbClr val="385623"/>
                    </a:solidFill>
                  </a:tcPr>
                </a:tc>
              </a:tr>
              <a:tr h="928800">
                <a:tc rowSpan="3">
                  <a:txBody>
                    <a:bodyPr anchor="ctr"/>
                    <a:p>
                      <a:pPr algn="ctr">
                        <a:lnSpc>
                          <a:spcPct val="100000"/>
                        </a:lnSpc>
                      </a:pPr>
                      <a:r>
                        <a:rPr b="1" lang="pt-BR" sz="1800" spc="-1" strike="noStrike">
                          <a:solidFill>
                            <a:srgbClr val="000000"/>
                          </a:solidFill>
                          <a:uFill>
                            <a:solidFill>
                              <a:srgbClr val="ffffff"/>
                            </a:solidFill>
                          </a:uFill>
                          <a:latin typeface="Calibri"/>
                          <a:ea typeface="Arial"/>
                        </a:rPr>
                        <a:t>Proposta do Programa</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nSpc>
                          <a:spcPct val="100000"/>
                        </a:lnSpc>
                      </a:pPr>
                      <a:r>
                        <a:rPr b="0" lang="pt-BR" sz="1800" spc="-1" strike="noStrike">
                          <a:solidFill>
                            <a:srgbClr val="000000"/>
                          </a:solidFill>
                          <a:uFill>
                            <a:solidFill>
                              <a:srgbClr val="ffffff"/>
                            </a:solidFill>
                          </a:uFill>
                          <a:latin typeface="Calibri"/>
                          <a:ea typeface="Arial"/>
                        </a:rPr>
                        <a:t>Coerência, consistência, abrangência e atualização das áreas de concentração, linhas de pesquisa, projetos em andamento e proposta curricular.</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60%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649800">
                <a:tc vMerge="1">
                  <a:tcPr>
                    <a:solidFill>
                      <a:srgbClr val="729fcf"/>
                    </a:solidFill>
                  </a:tcPr>
                </a:tc>
                <a:tc>
                  <a:txBody>
                    <a:bodyPr/>
                    <a:p>
                      <a:pPr>
                        <a:lnSpc>
                          <a:spcPct val="100000"/>
                        </a:lnSpc>
                      </a:pPr>
                      <a:r>
                        <a:rPr b="0" lang="pt-BR" sz="1800" spc="-1" strike="noStrike">
                          <a:solidFill>
                            <a:srgbClr val="000000"/>
                          </a:solidFill>
                          <a:uFill>
                            <a:solidFill>
                              <a:srgbClr val="ffffff"/>
                            </a:solidFill>
                          </a:uFill>
                          <a:latin typeface="Calibri"/>
                          <a:ea typeface="Arial"/>
                        </a:rPr>
                        <a:t>Planejamento do Programa com vistas a seu desenvolvimento futuro.</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30%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649800">
                <a:tc>
                  <a:txBody>
                    <a:bodyPr/>
                    <a:p>
                      <a:pPr>
                        <a:lnSpc>
                          <a:spcPct val="100000"/>
                        </a:lnSpc>
                      </a:pPr>
                      <a:r>
                        <a:rPr b="0" lang="pt-BR" sz="1800" spc="-1" strike="noStrike">
                          <a:solidFill>
                            <a:srgbClr val="000000"/>
                          </a:solidFill>
                          <a:uFill>
                            <a:solidFill>
                              <a:srgbClr val="ffffff"/>
                            </a:solidFill>
                          </a:uFill>
                          <a:latin typeface="Calibri"/>
                          <a:ea typeface="Arial"/>
                        </a:rPr>
                        <a:t>Infraestrutura para ensino e pesquisa e, se for o caso, extensão</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10%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370800">
                <a:tc rowSpan="4">
                  <a:txBody>
                    <a:bodyPr anchor="ctr"/>
                    <a:p>
                      <a:pPr algn="ctr">
                        <a:lnSpc>
                          <a:spcPct val="100000"/>
                        </a:lnSpc>
                      </a:pPr>
                      <a:r>
                        <a:rPr b="1" lang="pt-BR" sz="1800" spc="-1" strike="noStrike">
                          <a:solidFill>
                            <a:srgbClr val="000000"/>
                          </a:solidFill>
                          <a:uFill>
                            <a:solidFill>
                              <a:srgbClr val="ffffff"/>
                            </a:solidFill>
                          </a:uFill>
                          <a:latin typeface="Calibri"/>
                          <a:ea typeface="Arial"/>
                        </a:rPr>
                        <a:t>Corpo Docente</a:t>
                      </a:r>
                      <a:endParaRPr b="0" lang="pt-BR" sz="1800" spc="-1" strike="noStrike">
                        <a:solidFill>
                          <a:srgbClr val="000000"/>
                        </a:solidFill>
                        <a:uFill>
                          <a:solidFill>
                            <a:srgbClr val="ffffff"/>
                          </a:solidFill>
                        </a:uFill>
                        <a:latin typeface="Arial"/>
                      </a:endParaRPr>
                    </a:p>
                    <a:p>
                      <a:pPr algn="ctr">
                        <a:lnSpc>
                          <a:spcPct val="100000"/>
                        </a:lnSpc>
                      </a:pPr>
                      <a:r>
                        <a:rPr b="1" lang="pt-BR" sz="1800" spc="-1" strike="noStrike">
                          <a:solidFill>
                            <a:srgbClr val="000000"/>
                          </a:solidFill>
                          <a:uFill>
                            <a:solidFill>
                              <a:srgbClr val="ffffff"/>
                            </a:solidFill>
                          </a:uFill>
                          <a:latin typeface="Calibri"/>
                          <a:ea typeface="Arial"/>
                        </a:rPr>
                        <a:t>20%</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nSpc>
                          <a:spcPct val="100000"/>
                        </a:lnSpc>
                      </a:pPr>
                      <a:r>
                        <a:rPr b="0" lang="pt-BR" sz="1800" spc="-1" strike="noStrike">
                          <a:solidFill>
                            <a:srgbClr val="000000"/>
                          </a:solidFill>
                          <a:uFill>
                            <a:solidFill>
                              <a:srgbClr val="ffffff"/>
                            </a:solidFill>
                          </a:uFill>
                          <a:latin typeface="Calibri"/>
                          <a:ea typeface="Arial"/>
                        </a:rPr>
                        <a:t>Perfil do corpo docente</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25%</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837360">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Adequação e dedicação dos docentes permanentes em relação às atividades de pesquisa e de formação do programa.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20%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558360">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Distribuição das atividades de pesquisa e de formação entre os docentes do programa</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40%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558360">
                <a:tc>
                  <a:txBody>
                    <a:bodyPr lIns="47520" rIns="47520" tIns="0" bIns="0"/>
                    <a:p>
                      <a:pPr>
                        <a:lnSpc>
                          <a:spcPct val="100000"/>
                        </a:lnSpc>
                      </a:pPr>
                      <a:r>
                        <a:rPr b="0" lang="pt-BR" sz="1800" spc="-1" strike="noStrike">
                          <a:solidFill>
                            <a:srgbClr val="000000"/>
                          </a:solidFill>
                          <a:uFill>
                            <a:solidFill>
                              <a:srgbClr val="ffffff"/>
                            </a:solidFill>
                          </a:uFill>
                          <a:latin typeface="Calibri"/>
                          <a:ea typeface="Arial"/>
                        </a:rPr>
                        <a:t>Contribuição dos docentes para atividades de ensino e/ou de pesquisa na graduação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800" spc="-1" strike="noStrike">
                          <a:solidFill>
                            <a:srgbClr val="000000"/>
                          </a:solidFill>
                          <a:uFill>
                            <a:solidFill>
                              <a:srgbClr val="ffffff"/>
                            </a:solidFill>
                          </a:uFill>
                          <a:latin typeface="Calibri"/>
                          <a:ea typeface="Arial"/>
                        </a:rPr>
                        <a:t>15%</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bl>
          </a:graphicData>
        </a:graphic>
      </p:graphicFrame>
      <p:sp>
        <p:nvSpPr>
          <p:cNvPr id="151" name="CustomShape 2"/>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O que é avaliado</a:t>
            </a:r>
            <a:endParaRPr b="0" lang="pt-BR" sz="1800" spc="-1" strike="noStrike">
              <a:solidFill>
                <a:srgbClr val="000000"/>
              </a:solidFill>
              <a:uFill>
                <a:solidFill>
                  <a:srgbClr val="ffffff"/>
                </a:solidFill>
              </a:uFill>
              <a:latin typeface="Arial"/>
            </a:endParaRPr>
          </a:p>
        </p:txBody>
      </p:sp>
      <p:sp>
        <p:nvSpPr>
          <p:cNvPr id="152" name="CustomShape 3"/>
          <p:cNvSpPr/>
          <p:nvPr/>
        </p:nvSpPr>
        <p:spPr>
          <a:xfrm>
            <a:off x="3496680" y="1678680"/>
            <a:ext cx="5411160" cy="399960"/>
          </a:xfrm>
          <a:prstGeom prst="rect">
            <a:avLst/>
          </a:prstGeom>
          <a:noFill/>
          <a:ln>
            <a:noFill/>
          </a:ln>
        </p:spPr>
        <p:style>
          <a:lnRef idx="0"/>
          <a:fillRef idx="0"/>
          <a:effectRef idx="0"/>
          <a:fontRef idx="minor"/>
        </p:style>
        <p:txBody>
          <a:bodyPr/>
          <a:p>
            <a:pPr>
              <a:lnSpc>
                <a:spcPct val="100000"/>
              </a:lnSpc>
            </a:pPr>
            <a:r>
              <a:rPr b="0" lang="pt-BR" sz="1800" spc="-1" strike="noStrike">
                <a:solidFill>
                  <a:srgbClr val="000000"/>
                </a:solidFill>
                <a:uFill>
                  <a:solidFill>
                    <a:srgbClr val="ffffff"/>
                  </a:solidFill>
                </a:uFill>
                <a:latin typeface="Calibri"/>
                <a:ea typeface="Calibri"/>
              </a:rPr>
              <a:t>Quadro 1: Ficha de Avaliação do Quadriênio 2013-2016 </a:t>
            </a:r>
            <a:endParaRPr b="0" lang="pt-BR" sz="1800" spc="-1" strike="noStrike">
              <a:solidFill>
                <a:srgbClr val="000000"/>
              </a:solidFill>
              <a:uFill>
                <a:solidFill>
                  <a:srgbClr val="ffffff"/>
                </a:solidFill>
              </a:uFill>
              <a:latin typeface="Arial"/>
            </a:endParaRPr>
          </a:p>
        </p:txBody>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TextShape 1"/>
          <p:cNvSpPr txBox="1"/>
          <p:nvPr/>
        </p:nvSpPr>
        <p:spPr>
          <a:xfrm>
            <a:off x="2639880" y="2197800"/>
            <a:ext cx="8807760" cy="1852560"/>
          </a:xfrm>
          <a:prstGeom prst="rect">
            <a:avLst/>
          </a:prstGeom>
          <a:noFill/>
          <a:ln>
            <a:noFill/>
          </a:ln>
        </p:spPr>
        <p:txBody>
          <a:bodyPr/>
          <a:p>
            <a:pPr>
              <a:lnSpc>
                <a:spcPct val="100000"/>
              </a:lnSpc>
            </a:pPr>
            <a:endParaRPr b="0" lang="pt-BR" sz="1400" spc="-1" strike="noStrike">
              <a:solidFill>
                <a:srgbClr val="000000"/>
              </a:solidFill>
              <a:uFill>
                <a:solidFill>
                  <a:srgbClr val="ffffff"/>
                </a:solidFill>
              </a:uFill>
              <a:latin typeface="Arial"/>
            </a:endParaRPr>
          </a:p>
          <a:p>
            <a:pPr>
              <a:lnSpc>
                <a:spcPct val="100000"/>
              </a:lnSpc>
            </a:pPr>
            <a:r>
              <a:rPr b="1" lang="pt-BR" sz="2800" spc="-1" strike="noStrike">
                <a:solidFill>
                  <a:srgbClr val="000000"/>
                </a:solidFill>
                <a:uFill>
                  <a:solidFill>
                    <a:srgbClr val="ffffff"/>
                  </a:solidFill>
                </a:uFill>
                <a:latin typeface="Calibri"/>
                <a:ea typeface="Calibri"/>
              </a:rPr>
              <a:t>Paula Carina de Araújo</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Bibliotecária CRB 9/1562</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u="sng">
                <a:solidFill>
                  <a:srgbClr val="0563c1"/>
                </a:solidFill>
                <a:uFill>
                  <a:solidFill>
                    <a:srgbClr val="ffffff"/>
                  </a:solidFill>
                </a:uFill>
                <a:latin typeface="Calibri"/>
                <a:ea typeface="Calibri"/>
                <a:hlinkClick r:id="rId1"/>
              </a:rPr>
              <a:t>referenciaag@ufpr.br</a:t>
            </a:r>
            <a:r>
              <a:rPr b="1" lang="pt-BR" sz="24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u="sng">
                <a:solidFill>
                  <a:srgbClr val="0563c1"/>
                </a:solidFill>
                <a:uFill>
                  <a:solidFill>
                    <a:srgbClr val="ffffff"/>
                  </a:solidFill>
                </a:uFill>
                <a:latin typeface="Calibri"/>
                <a:ea typeface="Calibri"/>
                <a:hlinkClick r:id="rId2"/>
              </a:rPr>
              <a:t>https://www.facebook.com/bibliotecacienciasagrariasufpr/</a:t>
            </a:r>
            <a:endParaRPr b="0" lang="pt-BR" sz="1400" spc="-1" strike="noStrike">
              <a:solidFill>
                <a:srgbClr val="000000"/>
              </a:solidFill>
              <a:uFill>
                <a:solidFill>
                  <a:srgbClr val="ffffff"/>
                </a:solidFill>
              </a:uFill>
              <a:latin typeface="Arial"/>
            </a:endParaRPr>
          </a:p>
          <a:p>
            <a:pPr marL="343080" indent="-342720">
              <a:lnSpc>
                <a:spcPct val="100000"/>
              </a:lnSpc>
            </a:pPr>
            <a:r>
              <a:rPr b="1" lang="pt-BR" sz="2400" spc="-1" strike="noStrike">
                <a:solidFill>
                  <a:srgbClr val="000000"/>
                </a:solidFill>
                <a:uFill>
                  <a:solidFill>
                    <a:srgbClr val="ffffff"/>
                  </a:solidFill>
                </a:uFill>
                <a:latin typeface="Calibri"/>
                <a:ea typeface="Calibri"/>
              </a:rPr>
              <a:t>@bibliocienciasagrariasufpr </a:t>
            </a:r>
            <a:endParaRPr b="0" lang="pt-BR" sz="1400" spc="-1" strike="noStrike">
              <a:solidFill>
                <a:srgbClr val="000000"/>
              </a:solidFill>
              <a:uFill>
                <a:solidFill>
                  <a:srgbClr val="ffffff"/>
                </a:solidFill>
              </a:uFill>
              <a:latin typeface="Arial"/>
            </a:endParaRPr>
          </a:p>
          <a:p>
            <a:pPr marL="343080" indent="-342720">
              <a:lnSpc>
                <a:spcPct val="100000"/>
              </a:lnSpc>
            </a:pPr>
            <a:endParaRPr b="0" lang="pt-BR" sz="1400" spc="-1" strike="noStrike">
              <a:solidFill>
                <a:srgbClr val="000000"/>
              </a:solidFill>
              <a:uFill>
                <a:solidFill>
                  <a:srgbClr val="ffffff"/>
                </a:solidFill>
              </a:uFill>
              <a:latin typeface="Arial"/>
            </a:endParaRPr>
          </a:p>
          <a:p>
            <a:pPr>
              <a:lnSpc>
                <a:spcPct val="100000"/>
              </a:lnSpc>
            </a:pPr>
            <a:r>
              <a:rPr b="1" i="1" lang="pt-BR" sz="1800" spc="-1" strike="noStrike">
                <a:solidFill>
                  <a:srgbClr val="000000"/>
                </a:solidFill>
                <a:uFill>
                  <a:solidFill>
                    <a:srgbClr val="ffffff"/>
                  </a:solidFill>
                </a:uFill>
                <a:latin typeface="Calibri"/>
                <a:ea typeface="Calibri"/>
              </a:rPr>
              <a:t>             </a:t>
            </a:r>
            <a:endParaRPr b="0" lang="pt-BR" sz="1400" spc="-1" strike="noStrike">
              <a:solidFill>
                <a:srgbClr val="000000"/>
              </a:solidFill>
              <a:uFill>
                <a:solidFill>
                  <a:srgbClr val="ffffff"/>
                </a:solidFill>
              </a:uFill>
              <a:latin typeface="Arial"/>
            </a:endParaRPr>
          </a:p>
        </p:txBody>
      </p:sp>
      <p:pic>
        <p:nvPicPr>
          <p:cNvPr id="446" name="Google Shape;407;p49" descr=""/>
          <p:cNvPicPr/>
          <p:nvPr/>
        </p:nvPicPr>
        <p:blipFill>
          <a:blip r:embed="rId3"/>
          <a:stretch/>
        </p:blipFill>
        <p:spPr>
          <a:xfrm>
            <a:off x="744120" y="2088000"/>
            <a:ext cx="1508400" cy="2301840"/>
          </a:xfrm>
          <a:prstGeom prst="rect">
            <a:avLst/>
          </a:prstGeom>
          <a:ln>
            <a:noFill/>
          </a:ln>
        </p:spPr>
      </p:pic>
      <p:sp>
        <p:nvSpPr>
          <p:cNvPr id="447" name="TextShape 2"/>
          <p:cNvSpPr txBox="1"/>
          <p:nvPr/>
        </p:nvSpPr>
        <p:spPr>
          <a:xfrm>
            <a:off x="0" y="365040"/>
            <a:ext cx="12191760" cy="1325160"/>
          </a:xfrm>
          <a:prstGeom prst="rect">
            <a:avLst/>
          </a:prstGeom>
          <a:solidFill>
            <a:srgbClr val="385623"/>
          </a:solidFill>
          <a:ln>
            <a:noFill/>
          </a:ln>
        </p:spPr>
        <p:txBody>
          <a:bodyPr anchor="ctr"/>
          <a:p>
            <a:pPr>
              <a:lnSpc>
                <a:spcPct val="90000"/>
              </a:lnSpc>
            </a:pPr>
            <a:r>
              <a:rPr b="1" lang="pt-BR" sz="5400" spc="-1" strike="noStrike">
                <a:solidFill>
                  <a:srgbClr val="bfbfbf"/>
                </a:solidFill>
                <a:uFill>
                  <a:solidFill>
                    <a:srgbClr val="ffffff"/>
                  </a:solidFill>
                </a:uFill>
                <a:latin typeface="Calibri"/>
                <a:ea typeface="Calibri"/>
              </a:rPr>
              <a:t>Contatos</a:t>
            </a:r>
            <a:endParaRPr b="0" lang="pt-BR" sz="1400" spc="-1" strike="noStrike">
              <a:solidFill>
                <a:srgbClr val="000000"/>
              </a:solidFill>
              <a:uFill>
                <a:solidFill>
                  <a:srgbClr val="ffffff"/>
                </a:solidFill>
              </a:uFill>
              <a:latin typeface="Arial"/>
            </a:endParaRPr>
          </a:p>
        </p:txBody>
      </p:sp>
      <p:pic>
        <p:nvPicPr>
          <p:cNvPr id="448" name="Imagem 7" descr=""/>
          <p:cNvPicPr/>
          <p:nvPr/>
        </p:nvPicPr>
        <p:blipFill>
          <a:blip r:embed="rId4"/>
          <a:stretch/>
        </p:blipFill>
        <p:spPr>
          <a:xfrm>
            <a:off x="637200" y="4876920"/>
            <a:ext cx="1615680" cy="1615680"/>
          </a:xfrm>
          <a:prstGeom prst="rect">
            <a:avLst/>
          </a:prstGeom>
          <a:ln>
            <a:noFill/>
          </a:ln>
        </p:spPr>
      </p:pic>
    </p:spTree>
  </p:cSld>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9" name="Google Shape;1218;p150" descr=""/>
          <p:cNvPicPr/>
          <p:nvPr/>
        </p:nvPicPr>
        <p:blipFill>
          <a:blip r:embed="rId1"/>
          <a:srcRect l="0" t="10377" r="0" b="14626"/>
          <a:stretch/>
        </p:blipFill>
        <p:spPr>
          <a:xfrm>
            <a:off x="0" y="0"/>
            <a:ext cx="12191760" cy="6857640"/>
          </a:xfrm>
          <a:prstGeom prst="rect">
            <a:avLst/>
          </a:prstGeom>
          <a:ln>
            <a:noFill/>
          </a:ln>
        </p:spPr>
      </p:pic>
      <p:sp>
        <p:nvSpPr>
          <p:cNvPr id="450" name="CustomShape 1"/>
          <p:cNvSpPr/>
          <p:nvPr/>
        </p:nvSpPr>
        <p:spPr>
          <a:xfrm>
            <a:off x="7488720" y="2277720"/>
            <a:ext cx="4703040" cy="4579920"/>
          </a:xfrm>
          <a:custGeom>
            <a:avLst/>
            <a:gdLst/>
            <a:ahLst/>
            <a:rect l="l" t="t"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style>
          <a:lnRef idx="0"/>
          <a:fillRef idx="0"/>
          <a:effectRef idx="0"/>
          <a:fontRef idx="minor"/>
        </p:style>
      </p:sp>
      <p:sp>
        <p:nvSpPr>
          <p:cNvPr id="451" name="CustomShape 2"/>
          <p:cNvSpPr/>
          <p:nvPr/>
        </p:nvSpPr>
        <p:spPr>
          <a:xfrm>
            <a:off x="9480240" y="5123880"/>
            <a:ext cx="934920" cy="360"/>
          </a:xfrm>
          <a:custGeom>
            <a:avLst/>
            <a:gdLst/>
            <a:ahLst/>
            <a:rect l="l" t="t" r="r" b="b"/>
            <a:pathLst>
              <a:path w="21600" h="21600">
                <a:moveTo>
                  <a:pt x="0" y="0"/>
                </a:moveTo>
                <a:lnTo>
                  <a:pt x="21600" y="21600"/>
                </a:lnTo>
              </a:path>
            </a:pathLst>
          </a:custGeom>
          <a:noFill/>
          <a:ln w="25560">
            <a:solidFill>
              <a:srgbClr val="262626"/>
            </a:solidFill>
            <a:bevel/>
          </a:ln>
        </p:spPr>
        <p:style>
          <a:lnRef idx="0"/>
          <a:fillRef idx="0"/>
          <a:effectRef idx="0"/>
          <a:fontRef idx="minor"/>
        </p:style>
      </p:sp>
      <p:sp>
        <p:nvSpPr>
          <p:cNvPr id="452" name="TextShape 3"/>
          <p:cNvSpPr txBox="1"/>
          <p:nvPr/>
        </p:nvSpPr>
        <p:spPr>
          <a:xfrm>
            <a:off x="7635600" y="3079440"/>
            <a:ext cx="4624200" cy="1833840"/>
          </a:xfrm>
          <a:prstGeom prst="rect">
            <a:avLst/>
          </a:prstGeom>
          <a:noFill/>
          <a:ln>
            <a:noFill/>
          </a:ln>
        </p:spPr>
        <p:txBody>
          <a:bodyPr anchor="b"/>
          <a:p>
            <a:pPr algn="ctr">
              <a:lnSpc>
                <a:spcPct val="90000"/>
              </a:lnSpc>
            </a:pPr>
            <a:r>
              <a:rPr b="1" lang="pt-BR" sz="3600" spc="-1" strike="noStrike">
                <a:solidFill>
                  <a:srgbClr val="000000"/>
                </a:solidFill>
                <a:uFill>
                  <a:solidFill>
                    <a:srgbClr val="ffffff"/>
                  </a:solidFill>
                </a:uFill>
                <a:latin typeface="Calibri"/>
                <a:ea typeface="Calibri"/>
              </a:rPr>
              <a:t>Paula Carina de Araújo</a:t>
            </a:r>
            <a:endParaRPr b="0" lang="pt-BR" sz="1400" spc="-1" strike="noStrike">
              <a:solidFill>
                <a:srgbClr val="000000"/>
              </a:solidFill>
              <a:uFill>
                <a:solidFill>
                  <a:srgbClr val="ffffff"/>
                </a:solidFill>
              </a:uFill>
              <a:latin typeface="Arial"/>
            </a:endParaRPr>
          </a:p>
        </p:txBody>
      </p:sp>
      <p:sp>
        <p:nvSpPr>
          <p:cNvPr id="453" name="TextShape 4"/>
          <p:cNvSpPr txBox="1"/>
          <p:nvPr/>
        </p:nvSpPr>
        <p:spPr>
          <a:xfrm>
            <a:off x="7782840" y="5242680"/>
            <a:ext cx="4330080" cy="682920"/>
          </a:xfrm>
          <a:prstGeom prst="rect">
            <a:avLst/>
          </a:prstGeom>
          <a:noFill/>
          <a:ln>
            <a:noFill/>
          </a:ln>
        </p:spPr>
        <p:txBody>
          <a:bodyPr/>
          <a:p>
            <a:pPr algn="ctr">
              <a:lnSpc>
                <a:spcPct val="70000"/>
              </a:lnSpc>
            </a:pPr>
            <a:r>
              <a:rPr b="0" lang="pt-BR" sz="1850" spc="-1" strike="noStrike" u="sng">
                <a:solidFill>
                  <a:srgbClr val="0563c1"/>
                </a:solidFill>
                <a:uFill>
                  <a:solidFill>
                    <a:srgbClr val="ffffff"/>
                  </a:solidFill>
                </a:uFill>
                <a:latin typeface="Calibri"/>
                <a:ea typeface="Calibri"/>
                <a:hlinkClick r:id="rId2"/>
              </a:rPr>
              <a:t>paulacarina@ufpr.br</a:t>
            </a:r>
            <a:endParaRPr b="0" lang="pt-BR" sz="3200" spc="-1" strike="noStrike">
              <a:solidFill>
                <a:srgbClr val="000000"/>
              </a:solidFill>
              <a:uFill>
                <a:solidFill>
                  <a:srgbClr val="ffffff"/>
                </a:solidFill>
              </a:uFill>
              <a:latin typeface="Arial"/>
            </a:endParaRPr>
          </a:p>
        </p:txBody>
      </p:sp>
      <p:sp>
        <p:nvSpPr>
          <p:cNvPr id="454" name="CustomShape 5"/>
          <p:cNvSpPr/>
          <p:nvPr/>
        </p:nvSpPr>
        <p:spPr>
          <a:xfrm>
            <a:off x="7861320" y="6099480"/>
            <a:ext cx="4330440" cy="584280"/>
          </a:xfrm>
          <a:prstGeom prst="rect">
            <a:avLst/>
          </a:prstGeom>
          <a:noFill/>
          <a:ln>
            <a:noFill/>
          </a:ln>
        </p:spPr>
        <p:style>
          <a:lnRef idx="0"/>
          <a:fillRef idx="0"/>
          <a:effectRef idx="0"/>
          <a:fontRef idx="minor"/>
        </p:style>
        <p:txBody>
          <a:bodyPr/>
          <a:p>
            <a:pPr algn="ctr">
              <a:lnSpc>
                <a:spcPct val="100000"/>
              </a:lnSpc>
            </a:pPr>
            <a:r>
              <a:rPr b="1" i="1" lang="pt-BR" sz="1600" spc="-1" strike="noStrike">
                <a:solidFill>
                  <a:srgbClr val="000000"/>
                </a:solidFill>
                <a:uFill>
                  <a:solidFill>
                    <a:srgbClr val="ffffff"/>
                  </a:solidFill>
                </a:uFill>
                <a:latin typeface="Calibri"/>
                <a:ea typeface="Calibri"/>
              </a:rPr>
              <a:t>Suzzallo Library – University of Washington Seattle, WA.</a:t>
            </a:r>
            <a:endParaRPr b="0" lang="pt-BR" sz="1800" spc="-1" strike="noStrike">
              <a:solidFill>
                <a:srgbClr val="000000"/>
              </a:solidFill>
              <a:uFill>
                <a:solidFill>
                  <a:srgbClr val="ffffff"/>
                </a:solidFill>
              </a:uFill>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3" name="Table 1"/>
          <p:cNvGraphicFramePr/>
          <p:nvPr/>
        </p:nvGraphicFramePr>
        <p:xfrm>
          <a:off x="2152080" y="1838520"/>
          <a:ext cx="7529760" cy="2113200"/>
        </p:xfrm>
        <a:graphic>
          <a:graphicData uri="http://schemas.openxmlformats.org/drawingml/2006/table">
            <a:tbl>
              <a:tblPr/>
              <a:tblGrid>
                <a:gridCol w="1826640"/>
                <a:gridCol w="4963320"/>
                <a:gridCol w="739800"/>
              </a:tblGrid>
              <a:tr h="340200">
                <a:tc>
                  <a:txBody>
                    <a:bodyPr/>
                    <a:p>
                      <a:pPr algn="ctr">
                        <a:lnSpc>
                          <a:spcPct val="100000"/>
                        </a:lnSpc>
                      </a:pPr>
                      <a:r>
                        <a:rPr b="1" lang="pt-BR" sz="1600" spc="-1" strike="noStrike">
                          <a:solidFill>
                            <a:srgbClr val="e7e6e6"/>
                          </a:solidFill>
                          <a:uFill>
                            <a:solidFill>
                              <a:srgbClr val="ffffff"/>
                            </a:solidFill>
                          </a:uFill>
                          <a:latin typeface="Calibri"/>
                          <a:ea typeface="Arial"/>
                        </a:rPr>
                        <a:t>QUESITO</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600" spc="-1" strike="noStrike">
                          <a:solidFill>
                            <a:srgbClr val="e7e6e6"/>
                          </a:solidFill>
                          <a:uFill>
                            <a:solidFill>
                              <a:srgbClr val="ffffff"/>
                            </a:solidFill>
                          </a:uFill>
                          <a:latin typeface="Calibri"/>
                          <a:ea typeface="Arial"/>
                        </a:rPr>
                        <a:t>ITEM</a:t>
                      </a:r>
                      <a:endParaRPr b="0" lang="pt-BR" sz="1800" spc="-1" strike="noStrike">
                        <a:solidFill>
                          <a:srgbClr val="000000"/>
                        </a:solidFill>
                        <a:uFill>
                          <a:solidFill>
                            <a:srgbClr val="ffffff"/>
                          </a:solidFill>
                        </a:uFill>
                        <a:latin typeface="Arial"/>
                      </a:endParaRPr>
                    </a:p>
                  </a:txBody>
                  <a:tcPr marL="91440" marR="91440">
                    <a:solidFill>
                      <a:srgbClr val="385623"/>
                    </a:solidFill>
                  </a:tcPr>
                </a:tc>
                <a:tc>
                  <a:txBody>
                    <a:bodyPr/>
                    <a:p>
                      <a:pPr algn="ctr">
                        <a:lnSpc>
                          <a:spcPct val="100000"/>
                        </a:lnSpc>
                      </a:pPr>
                      <a:r>
                        <a:rPr b="1" lang="pt-BR" sz="1600" spc="-1" strike="noStrike">
                          <a:solidFill>
                            <a:srgbClr val="e7e6e6"/>
                          </a:solidFill>
                          <a:uFill>
                            <a:solidFill>
                              <a:srgbClr val="ffffff"/>
                            </a:solidFill>
                          </a:uFill>
                          <a:latin typeface="Calibri"/>
                          <a:ea typeface="Arial"/>
                        </a:rPr>
                        <a:t>PESO</a:t>
                      </a:r>
                      <a:endParaRPr b="0" lang="pt-BR" sz="1800" spc="-1" strike="noStrike">
                        <a:solidFill>
                          <a:srgbClr val="000000"/>
                        </a:solidFill>
                        <a:uFill>
                          <a:solidFill>
                            <a:srgbClr val="ffffff"/>
                          </a:solidFill>
                        </a:uFill>
                        <a:latin typeface="Arial"/>
                      </a:endParaRPr>
                    </a:p>
                  </a:txBody>
                  <a:tcPr marL="91440" marR="91440">
                    <a:solidFill>
                      <a:srgbClr val="385623"/>
                    </a:solidFill>
                  </a:tcPr>
                </a:tc>
              </a:tr>
              <a:tr h="745560">
                <a:tc rowSpan="4">
                  <a:txBody>
                    <a:bodyPr anchor="ctr"/>
                    <a:p>
                      <a:pPr algn="ctr">
                        <a:lnSpc>
                          <a:spcPct val="100000"/>
                        </a:lnSpc>
                      </a:pPr>
                      <a:r>
                        <a:rPr b="1" lang="pt-BR" sz="1600" spc="-1" strike="noStrike">
                          <a:solidFill>
                            <a:srgbClr val="000000"/>
                          </a:solidFill>
                          <a:uFill>
                            <a:solidFill>
                              <a:srgbClr val="ffffff"/>
                            </a:solidFill>
                          </a:uFill>
                          <a:latin typeface="Calibri"/>
                          <a:ea typeface="Arial"/>
                        </a:rPr>
                        <a:t>Corpo Discente, Teses e Dissertações</a:t>
                      </a:r>
                      <a:endParaRPr b="0" lang="pt-BR" sz="1800" spc="-1" strike="noStrike">
                        <a:solidFill>
                          <a:srgbClr val="000000"/>
                        </a:solidFill>
                        <a:uFill>
                          <a:solidFill>
                            <a:srgbClr val="ffffff"/>
                          </a:solidFill>
                        </a:uFill>
                        <a:latin typeface="Arial"/>
                      </a:endParaRPr>
                    </a:p>
                    <a:p>
                      <a:pPr algn="ctr">
                        <a:lnSpc>
                          <a:spcPct val="100000"/>
                        </a:lnSpc>
                      </a:pPr>
                      <a:r>
                        <a:rPr b="1" lang="pt-BR" sz="1600" spc="-1" strike="noStrike">
                          <a:solidFill>
                            <a:srgbClr val="000000"/>
                          </a:solidFill>
                          <a:uFill>
                            <a:solidFill>
                              <a:srgbClr val="ffffff"/>
                            </a:solidFill>
                          </a:uFill>
                          <a:latin typeface="Calibri"/>
                          <a:ea typeface="Arial"/>
                        </a:rPr>
                        <a:t>30%</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Quantidade de teses e dissertações defendidas no período de avaliação, em relação ao corpo docente permanente e à dimensão do corpo discente.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30%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745560">
                <a:tc vMerge="1">
                  <a:tcPr>
                    <a:solidFill>
                      <a:srgbClr val="729fcf"/>
                    </a:solidFill>
                  </a:tcPr>
                </a:tc>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Distribuição das orientações das teses e dissertações defendidas no período de avaliação em relação aos docentes do programa.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20%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1242360">
                <a:tc vMerge="1">
                  <a:tcPr>
                    <a:solidFill>
                      <a:srgbClr val="729fcf"/>
                    </a:solidFill>
                  </a:tcPr>
                </a:tc>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Qualidade das Teses e Dissertações e da produção de discentes autores da pós-graduação e da graduação (no caso de IES com curso de graduação na área) na produção científica do programa, aferida por publicações e outros indicadores pertinentes à área.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40%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497160">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Eficiência do Programa na formação de mestres e doutores bolsistas.</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10%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497160">
                <a:tc rowSpan="3">
                  <a:txBody>
                    <a:bodyPr anchor="ctr"/>
                    <a:p>
                      <a:pPr algn="ctr">
                        <a:lnSpc>
                          <a:spcPct val="100000"/>
                        </a:lnSpc>
                      </a:pPr>
                      <a:r>
                        <a:rPr b="1" lang="pt-BR" sz="1600" spc="-1" strike="noStrike">
                          <a:solidFill>
                            <a:srgbClr val="000000"/>
                          </a:solidFill>
                          <a:uFill>
                            <a:solidFill>
                              <a:srgbClr val="ffffff"/>
                            </a:solidFill>
                          </a:uFill>
                          <a:latin typeface="Calibri"/>
                          <a:ea typeface="Arial"/>
                        </a:rPr>
                        <a:t>Produção Intelectual</a:t>
                      </a:r>
                      <a:endParaRPr b="0" lang="pt-BR" sz="1800" spc="-1" strike="noStrike">
                        <a:solidFill>
                          <a:srgbClr val="000000"/>
                        </a:solidFill>
                        <a:uFill>
                          <a:solidFill>
                            <a:srgbClr val="ffffff"/>
                          </a:solidFill>
                        </a:uFill>
                        <a:latin typeface="Arial"/>
                      </a:endParaRPr>
                    </a:p>
                    <a:p>
                      <a:pPr algn="ctr">
                        <a:lnSpc>
                          <a:spcPct val="100000"/>
                        </a:lnSpc>
                      </a:pPr>
                      <a:r>
                        <a:rPr b="1" lang="pt-BR" sz="1600" spc="-1" strike="noStrike">
                          <a:solidFill>
                            <a:srgbClr val="000000"/>
                          </a:solidFill>
                          <a:uFill>
                            <a:solidFill>
                              <a:srgbClr val="ffffff"/>
                            </a:solidFill>
                          </a:uFill>
                          <a:latin typeface="Calibri"/>
                          <a:ea typeface="Arial"/>
                        </a:rPr>
                        <a:t>40%</a:t>
                      </a:r>
                      <a:endParaRPr b="0" lang="pt-BR" sz="1800" spc="-1" strike="noStrike">
                        <a:solidFill>
                          <a:srgbClr val="000000"/>
                        </a:solidFill>
                        <a:uFill>
                          <a:solidFill>
                            <a:srgbClr val="ffffff"/>
                          </a:solidFill>
                        </a:uFill>
                        <a:latin typeface="Arial"/>
                      </a:endParaRPr>
                    </a:p>
                  </a:txBody>
                  <a:tcPr marL="91440" marR="91440">
                    <a:solidFill>
                      <a:srgbClr val="729fcf"/>
                    </a:solidFill>
                  </a:tcPr>
                </a:tc>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Publicações qualificadas do Programa por docente permanente.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50%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497160">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Distribuição de publicações qualificadas em relação ao corpo docente permanente do Programa. </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40%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r h="497160">
                <a:tc>
                  <a:txBody>
                    <a:bodyPr lIns="47520" rIns="47520" tIns="0" bIns="0"/>
                    <a:p>
                      <a:pPr>
                        <a:lnSpc>
                          <a:spcPct val="100000"/>
                        </a:lnSpc>
                      </a:pPr>
                      <a:r>
                        <a:rPr b="0" lang="pt-BR" sz="1600" spc="-1" strike="noStrike">
                          <a:solidFill>
                            <a:srgbClr val="000000"/>
                          </a:solidFill>
                          <a:uFill>
                            <a:solidFill>
                              <a:srgbClr val="ffffff"/>
                            </a:solidFill>
                          </a:uFill>
                          <a:latin typeface="Calibri"/>
                          <a:ea typeface="Calibri"/>
                        </a:rPr>
                        <a:t>Produção técnica, patentes e outras produções consideradas relevantes</a:t>
                      </a:r>
                      <a:endParaRPr b="0" lang="pt-BR" sz="1800" spc="-1" strike="noStrike">
                        <a:solidFill>
                          <a:srgbClr val="000000"/>
                        </a:solidFill>
                        <a:uFill>
                          <a:solidFill>
                            <a:srgbClr val="ffffff"/>
                          </a:solidFill>
                        </a:uFill>
                        <a:latin typeface="Arial"/>
                      </a:endParaRPr>
                    </a:p>
                  </a:txBody>
                  <a:tcPr marL="47520" marR="47520">
                    <a:solidFill>
                      <a:srgbClr val="729fcf"/>
                    </a:solidFill>
                  </a:tcPr>
                </a:tc>
                <a:tc>
                  <a:txBody>
                    <a:bodyPr/>
                    <a:p>
                      <a:pPr algn="ctr">
                        <a:lnSpc>
                          <a:spcPct val="100000"/>
                        </a:lnSpc>
                      </a:pPr>
                      <a:r>
                        <a:rPr b="0" lang="pt-BR" sz="1600" spc="-1" strike="noStrike">
                          <a:solidFill>
                            <a:srgbClr val="000000"/>
                          </a:solidFill>
                          <a:uFill>
                            <a:solidFill>
                              <a:srgbClr val="ffffff"/>
                            </a:solidFill>
                          </a:uFill>
                          <a:latin typeface="Calibri"/>
                          <a:ea typeface="Arial"/>
                        </a:rPr>
                        <a:t>10%</a:t>
                      </a:r>
                      <a:endParaRPr b="0" lang="pt-BR" sz="1800" spc="-1" strike="noStrike">
                        <a:solidFill>
                          <a:srgbClr val="000000"/>
                        </a:solidFill>
                        <a:uFill>
                          <a:solidFill>
                            <a:srgbClr val="ffffff"/>
                          </a:solidFill>
                        </a:uFill>
                        <a:latin typeface="Arial"/>
                      </a:endParaRPr>
                    </a:p>
                  </a:txBody>
                  <a:tcPr marL="91440" marR="91440">
                    <a:solidFill>
                      <a:srgbClr val="729fcf"/>
                    </a:solidFill>
                  </a:tcPr>
                </a:tc>
              </a:tr>
            </a:tbl>
          </a:graphicData>
        </a:graphic>
      </p:graphicFrame>
      <p:sp>
        <p:nvSpPr>
          <p:cNvPr id="154" name="CustomShape 2"/>
          <p:cNvSpPr/>
          <p:nvPr/>
        </p:nvSpPr>
        <p:spPr>
          <a:xfrm>
            <a:off x="0" y="439920"/>
            <a:ext cx="12191760" cy="1325160"/>
          </a:xfrm>
          <a:prstGeom prst="rect">
            <a:avLst/>
          </a:prstGeom>
          <a:solidFill>
            <a:schemeClr val="accent6">
              <a:lumMod val="50000"/>
            </a:schemeClr>
          </a:solidFill>
          <a:ln>
            <a:noFill/>
          </a:ln>
        </p:spPr>
        <p:style>
          <a:lnRef idx="0"/>
          <a:fillRef idx="0"/>
          <a:effectRef idx="0"/>
          <a:fontRef idx="minor"/>
        </p:style>
        <p:txBody>
          <a:bodyPr anchor="ctr"/>
          <a:p>
            <a:pPr>
              <a:lnSpc>
                <a:spcPct val="100000"/>
              </a:lnSpc>
            </a:pPr>
            <a:r>
              <a:rPr b="1" lang="pt-BR" sz="5400" spc="-1" strike="noStrike">
                <a:solidFill>
                  <a:srgbClr val="bfbfbf"/>
                </a:solidFill>
                <a:uFill>
                  <a:solidFill>
                    <a:srgbClr val="ffffff"/>
                  </a:solidFill>
                </a:uFill>
                <a:latin typeface="Calibri"/>
                <a:ea typeface="Calibri"/>
              </a:rPr>
              <a:t>O que é avaliado</a:t>
            </a:r>
            <a:endParaRPr b="0" lang="pt-BR" sz="1800" spc="-1" strike="noStrike">
              <a:solidFill>
                <a:srgbClr val="000000"/>
              </a:solidFill>
              <a:uFill>
                <a:solidFill>
                  <a:srgbClr val="ffffff"/>
                </a:solidFill>
              </a:uFill>
              <a:latin typeface="Arial"/>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1320</TotalTime>
  <Application>LibreOffice/5.1.3.2$Windows_x86 LibreOffice_project/644e4637d1d8544fd9f56425bd6cec110e49301b</Application>
  <Words>2923</Words>
  <Paragraphs>642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2019-04-04T13:14:09Z</dcterms:created>
  <dc:creator>paulaca</dc:creator>
  <dc:description/>
  <dc:language>pt-BR</dc:language>
  <cp:lastModifiedBy>Paula Carina de Araújo</cp:lastModifiedBy>
  <dcterms:modified xsi:type="dcterms:W3CDTF">2019-05-28T16:37:21Z</dcterms:modified>
  <cp:revision>11</cp:revision>
  <dc:subject/>
  <dc:title>Apresentação do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55</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81</vt:i4>
  </property>
</Properties>
</file>