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347" r:id="rId3"/>
    <p:sldId id="257" r:id="rId4"/>
    <p:sldId id="258" r:id="rId5"/>
    <p:sldId id="259" r:id="rId6"/>
    <p:sldId id="260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96" r:id="rId15"/>
    <p:sldId id="300" r:id="rId16"/>
    <p:sldId id="302" r:id="rId17"/>
    <p:sldId id="301" r:id="rId18"/>
    <p:sldId id="304" r:id="rId19"/>
    <p:sldId id="303" r:id="rId20"/>
    <p:sldId id="305" r:id="rId21"/>
    <p:sldId id="297" r:id="rId22"/>
    <p:sldId id="299" r:id="rId23"/>
    <p:sldId id="312" r:id="rId24"/>
    <p:sldId id="313" r:id="rId25"/>
    <p:sldId id="315" r:id="rId26"/>
    <p:sldId id="314" r:id="rId27"/>
    <p:sldId id="316" r:id="rId28"/>
    <p:sldId id="317" r:id="rId29"/>
    <p:sldId id="318" r:id="rId30"/>
    <p:sldId id="319" r:id="rId31"/>
    <p:sldId id="327" r:id="rId32"/>
    <p:sldId id="330" r:id="rId33"/>
    <p:sldId id="331" r:id="rId34"/>
    <p:sldId id="332" r:id="rId35"/>
    <p:sldId id="333" r:id="rId36"/>
    <p:sldId id="329" r:id="rId37"/>
    <p:sldId id="349" r:id="rId38"/>
    <p:sldId id="348" r:id="rId39"/>
    <p:sldId id="337" r:id="rId40"/>
    <p:sldId id="336" r:id="rId41"/>
    <p:sldId id="338" r:id="rId42"/>
    <p:sldId id="281" r:id="rId43"/>
    <p:sldId id="285" r:id="rId44"/>
    <p:sldId id="352" r:id="rId45"/>
    <p:sldId id="353" r:id="rId46"/>
    <p:sldId id="350" r:id="rId47"/>
    <p:sldId id="287" r:id="rId48"/>
    <p:sldId id="339" r:id="rId49"/>
    <p:sldId id="288" r:id="rId50"/>
    <p:sldId id="291" r:id="rId51"/>
    <p:sldId id="298" r:id="rId52"/>
    <p:sldId id="290" r:id="rId53"/>
    <p:sldId id="289" r:id="rId54"/>
    <p:sldId id="340" r:id="rId55"/>
    <p:sldId id="351" r:id="rId56"/>
    <p:sldId id="341" r:id="rId57"/>
    <p:sldId id="342" r:id="rId58"/>
    <p:sldId id="343" r:id="rId59"/>
    <p:sldId id="346" r:id="rId60"/>
    <p:sldId id="292" r:id="rId61"/>
    <p:sldId id="311" r:id="rId62"/>
    <p:sldId id="295" r:id="rId63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2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824950F-1886-48DC-8CBE-ED49FBDC287C}" type="datetimeFigureOut">
              <a:rPr lang="pt-BR" smtClean="0"/>
              <a:pPr/>
              <a:t>03/02/2014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11FEBE9-67DD-4D39-8749-B3D3D887B8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9601907-4303-46E9-A6D5-6B04B92B3DC7}" type="datetimeFigureOut">
              <a:rPr lang="pt-BR" smtClean="0"/>
              <a:pPr/>
              <a:t>03/02/2014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C55E2FB-601B-4CCC-A85F-AF5E6286E5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5E2FB-601B-4CCC-A85F-AF5E6286E52F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5E2FB-601B-4CCC-A85F-AF5E6286E52F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A0DC-942C-4E00-A277-EA9A6A046632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024C-FC4E-4BE9-975E-4C366B476D78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F25B-69CA-4952-AA7A-91F152CEC223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F7FB-E540-4D08-B00D-54020D664983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D26C-5D63-4C34-A510-C31F5828FA2B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6C61-EB4B-491A-A207-6D718465C4C1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EEA0-39D1-4BB0-904B-BCEB2D056F78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10E1-099C-4485-854E-7243238512E5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8B14-79A4-4D07-9372-63F30C3562A3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0E81-FC69-4D9C-AAA4-419DB838D5BA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8E62-5629-46C7-8EE7-D22C573FA9AF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F2AFE-A37F-4902-B5CF-CC3F12032A68}" type="datetime1">
              <a:rPr lang="pt-BR" smtClean="0"/>
              <a:pPr/>
              <a:t>03/02/2014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guedes@ufpr.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tutoriais.html" TargetMode="External"/><Relationship Id="rId5" Type="http://schemas.openxmlformats.org/officeDocument/2006/relationships/hyperlink" Target="http://www.portal.ufpr.br/ficha_catalog.htm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cs.bvs.br/" TargetMode="External"/><Relationship Id="rId5" Type="http://schemas.openxmlformats.org/officeDocument/2006/relationships/hyperlink" Target="http://www.ncbi.nlm.nih.gov/mesh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hyperlink" Target="http://www.bvs.br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fermagem.bvs.b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omim" TargetMode="External"/><Relationship Id="rId5" Type="http://schemas.openxmlformats.org/officeDocument/2006/relationships/hyperlink" Target="http://www.omim.org/" TargetMode="Externa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decs.bvs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eriodicos.capes.gov.br/" TargetMode="External"/><Relationship Id="rId5" Type="http://schemas.openxmlformats.org/officeDocument/2006/relationships/hyperlink" Target="http://www.bvs.br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portal.ufpr.br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osefinaguedes@yahoo.com.br" TargetMode="External"/><Relationship Id="rId5" Type="http://schemas.openxmlformats.org/officeDocument/2006/relationships/hyperlink" Target="mailto:jguedes@ufpr.br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aixaDeTexto 9"/>
          <p:cNvSpPr txBox="1"/>
          <p:nvPr/>
        </p:nvSpPr>
        <p:spPr>
          <a:xfrm>
            <a:off x="539552" y="1340768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CAPACITAÇÃO PARA USO DE RECURSOS INFORMACIONAIS / SiBi /UFPR</a:t>
            </a:r>
          </a:p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CURSO DE ENFERMAGEM</a:t>
            </a:r>
          </a:p>
          <a:p>
            <a:pPr algn="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Josefina  A.  S. Guedes</a:t>
            </a:r>
          </a:p>
          <a:p>
            <a:pPr algn="ctr"/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Bibliotecária CRB-PR  870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jguedes@ufpr.br</a:t>
            </a:r>
            <a:endParaRPr lang="pt-BR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400" dirty="0" smtClean="0">
                <a:latin typeface="+mj-lt"/>
              </a:rPr>
              <a:t>PROGRAMA DE EDUCAÇÃO CONTINUADA DE USUÁRIOS - SiBi/ UFPR</a:t>
            </a:r>
          </a:p>
          <a:p>
            <a:pPr algn="ctr"/>
            <a:r>
              <a:rPr lang="pt-BR" sz="1200" dirty="0" smtClean="0">
                <a:latin typeface="+mj-lt"/>
              </a:rPr>
              <a:t>BIBLIOTECA  DE CIÊNCIAS  BIOLÓGICAS</a:t>
            </a:r>
          </a:p>
          <a:p>
            <a:pPr algn="ctr"/>
            <a:endParaRPr lang="pt-BR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CURITIBA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131840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5750" t="14373" r="17051" b="26921"/>
          <a:stretch>
            <a:fillRect/>
          </a:stretch>
        </p:blipFill>
        <p:spPr bwMode="auto">
          <a:xfrm>
            <a:off x="251520" y="1484784"/>
            <a:ext cx="825738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251520" y="2132856"/>
            <a:ext cx="7128792" cy="2590547"/>
            <a:chOff x="251520" y="2132856"/>
            <a:chExt cx="7128792" cy="2590547"/>
          </a:xfrm>
        </p:grpSpPr>
        <p:sp>
          <p:nvSpPr>
            <p:cNvPr id="10" name="CaixaDeTexto 9"/>
            <p:cNvSpPr txBox="1"/>
            <p:nvPr/>
          </p:nvSpPr>
          <p:spPr>
            <a:xfrm>
              <a:off x="4788024" y="4077072"/>
              <a:ext cx="2592288" cy="6463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Selecionar  itens e enviar para Minha seleção</a:t>
              </a:r>
              <a:endParaRPr lang="pt-BR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251520" y="3717032"/>
              <a:ext cx="4248472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923928" y="2132856"/>
              <a:ext cx="1152128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</a:endParaRP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2483768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9512" y="1484783"/>
            <a:ext cx="8208912" cy="5154181"/>
            <a:chOff x="179512" y="1484783"/>
            <a:chExt cx="8208912" cy="515418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5750" t="14599" r="17051" b="8441"/>
            <a:stretch>
              <a:fillRect/>
            </a:stretch>
          </p:blipFill>
          <p:spPr bwMode="auto">
            <a:xfrm>
              <a:off x="179512" y="1484783"/>
              <a:ext cx="6480720" cy="515418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2" name="Elipse 11"/>
            <p:cNvSpPr/>
            <p:nvPr/>
          </p:nvSpPr>
          <p:spPr>
            <a:xfrm>
              <a:off x="3203848" y="3284984"/>
              <a:ext cx="1944216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88224" y="3573016"/>
              <a:ext cx="1800200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Opões para enviar/ salvar lista de itens</a:t>
              </a: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6224" t="36883" r="37526" b="26921"/>
          <a:stretch>
            <a:fillRect/>
          </a:stretch>
        </p:blipFill>
        <p:spPr bwMode="auto">
          <a:xfrm>
            <a:off x="251520" y="1484784"/>
            <a:ext cx="2880320" cy="24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6" cstate="print"/>
          <a:srcRect l="25027" t="26063" r="25997" b="15948"/>
          <a:stretch>
            <a:fillRect/>
          </a:stretch>
        </p:blipFill>
        <p:spPr bwMode="auto">
          <a:xfrm>
            <a:off x="3347864" y="155679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25067" t="25536" r="26109" b="30281"/>
          <a:stretch>
            <a:fillRect/>
          </a:stretch>
        </p:blipFill>
        <p:spPr bwMode="auto">
          <a:xfrm>
            <a:off x="1043608" y="4077072"/>
            <a:ext cx="4320480" cy="2443626"/>
          </a:xfrm>
          <a:prstGeom prst="rect">
            <a:avLst/>
          </a:prstGeom>
          <a:noFill/>
          <a:ln w="38100">
            <a:solidFill>
              <a:srgbClr val="56626A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84380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64288" y="220486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materiais</a:t>
            </a:r>
            <a:endParaRPr lang="pt-BR" sz="1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436096" y="530120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referências dos materiais</a:t>
            </a:r>
            <a:endParaRPr lang="pt-BR" sz="1600" b="1" dirty="0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22575" t="14280" r="23876" b="9840"/>
          <a:stretch>
            <a:fillRect/>
          </a:stretch>
        </p:blipFill>
        <p:spPr bwMode="auto">
          <a:xfrm>
            <a:off x="251521" y="1412776"/>
            <a:ext cx="4896544" cy="512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48376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Serviços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64088" y="1484784"/>
            <a:ext cx="3456384" cy="52014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400" dirty="0" smtClean="0"/>
              <a:t> </a:t>
            </a:r>
            <a:r>
              <a:rPr lang="pt-BR" sz="1600" dirty="0" smtClean="0"/>
              <a:t>Mensagens automáticas  </a:t>
            </a:r>
          </a:p>
          <a:p>
            <a:r>
              <a:rPr lang="pt-BR" sz="1600" dirty="0" smtClean="0"/>
              <a:t>   -  </a:t>
            </a:r>
            <a:r>
              <a:rPr lang="pt-BR" sz="1400" dirty="0" smtClean="0"/>
              <a:t>Com informes sobre empréstimo e    </a:t>
            </a:r>
          </a:p>
          <a:p>
            <a:r>
              <a:rPr lang="pt-BR" sz="1400" dirty="0" smtClean="0"/>
              <a:t>      devolução, renovação, reserva e outros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Renovação de empréstimo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Histórico de empréstimos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Reservas </a:t>
            </a:r>
          </a:p>
          <a:p>
            <a:r>
              <a:rPr lang="pt-BR" sz="1600" dirty="0" smtClean="0"/>
              <a:t>    </a:t>
            </a:r>
            <a:r>
              <a:rPr lang="pt-BR" sz="1400" dirty="0" smtClean="0"/>
              <a:t>- Títulos reservados e posição na fila </a:t>
            </a:r>
          </a:p>
          <a:p>
            <a:r>
              <a:rPr lang="pt-BR" sz="1400" dirty="0" smtClean="0"/>
              <a:t>     de reserva</a:t>
            </a:r>
            <a:endParaRPr lang="pt-BR" sz="1600" dirty="0" smtClean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Bibliografias  do curso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Sugestões para compra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Perfil de interesse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Informações  pessoais (e-mail)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Troca de senha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115616" y="1268760"/>
            <a:ext cx="69127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SERVIÇOS </a:t>
            </a:r>
          </a:p>
          <a:p>
            <a:endParaRPr lang="pt-BR" dirty="0" smtClean="0"/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COMUT   -   Cópia de documentos / rede 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SCAD        -   Cópia de documentos  / rede nacional e internacional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Orientação para Normalização de Trabalhos Acadêmicos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5" tooltip="Ficha Catalográfica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Ficha Catalográfica / dissertações e teses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6" tooltip="Tutoriais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Tutoriais</a:t>
            </a:r>
          </a:p>
          <a:p>
            <a:endParaRPr lang="pt-BR" sz="1400" b="1" dirty="0" smtClean="0"/>
          </a:p>
          <a:p>
            <a:r>
              <a:rPr lang="pt-BR" b="1" dirty="0" smtClean="0"/>
              <a:t>     E-mail UFPR	</a:t>
            </a:r>
          </a:p>
          <a:p>
            <a:r>
              <a:rPr lang="pt-BR" b="1" dirty="0" smtClean="0"/>
              <a:t>     Conexão doméstica</a:t>
            </a:r>
          </a:p>
          <a:p>
            <a:r>
              <a:rPr lang="pt-BR" b="1" dirty="0" smtClean="0"/>
              <a:t>     Bases de dados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827584" y="1268760"/>
            <a:ext cx="7200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  <a:p>
            <a:pPr algn="ctr"/>
            <a:endParaRPr lang="pt-BR" sz="2000" b="1" dirty="0" smtClean="0">
              <a:solidFill>
                <a:srgbClr val="CC3300"/>
              </a:solidFill>
            </a:endParaRPr>
          </a:p>
          <a:p>
            <a:pPr algn="ctr"/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Base de dados referenciais</a:t>
            </a:r>
          </a:p>
          <a:p>
            <a:r>
              <a:rPr lang="pt-BR" dirty="0" smtClean="0"/>
              <a:t>     Resultados com abstract/resumo</a:t>
            </a:r>
          </a:p>
          <a:p>
            <a:r>
              <a:rPr lang="pt-BR" dirty="0" smtClean="0"/>
              <a:t>     Levantamento bibliográfico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primárias</a:t>
            </a:r>
          </a:p>
          <a:p>
            <a:r>
              <a:rPr lang="pt-BR" dirty="0" smtClean="0"/>
              <a:t>     Artigos com texto completo</a:t>
            </a:r>
          </a:p>
          <a:p>
            <a:pPr>
              <a:buFont typeface="Wingdings" pitchFamily="2" charset="2"/>
              <a:buChar char="Ø"/>
            </a:pPr>
            <a:endParaRPr lang="pt-BR" sz="2000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Bases de dados da Área Biomédica </a:t>
            </a:r>
          </a:p>
          <a:p>
            <a:r>
              <a:rPr lang="pt-BR" dirty="0" smtClean="0"/>
              <a:t>     Portal BVS  (</a:t>
            </a:r>
            <a:r>
              <a:rPr lang="pt-BR" dirty="0" err="1" smtClean="0"/>
              <a:t>Pubmed</a:t>
            </a:r>
            <a:r>
              <a:rPr lang="pt-BR" dirty="0" smtClean="0"/>
              <a:t> -  </a:t>
            </a:r>
            <a:r>
              <a:rPr lang="pt-BR" dirty="0" err="1" smtClean="0"/>
              <a:t>Lilacs</a:t>
            </a:r>
            <a:r>
              <a:rPr lang="pt-BR" dirty="0" smtClean="0"/>
              <a:t> – </a:t>
            </a:r>
            <a:r>
              <a:rPr lang="pt-BR" dirty="0" err="1" smtClean="0"/>
              <a:t>Medline</a:t>
            </a:r>
            <a:r>
              <a:rPr lang="pt-BR" dirty="0" smtClean="0"/>
              <a:t>)  </a:t>
            </a:r>
            <a:r>
              <a:rPr lang="pt-BR" b="1" dirty="0" smtClean="0"/>
              <a:t>- </a:t>
            </a:r>
            <a:r>
              <a:rPr lang="pt-BR" dirty="0" err="1" smtClean="0"/>
              <a:t>Biological</a:t>
            </a:r>
            <a:r>
              <a:rPr lang="pt-BR" dirty="0" smtClean="0"/>
              <a:t> Abstract</a:t>
            </a:r>
          </a:p>
          <a:p>
            <a:r>
              <a:rPr lang="pt-BR" dirty="0" smtClean="0"/>
              <a:t>      Enfermagem : CINAHL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multidisciplinares</a:t>
            </a:r>
          </a:p>
          <a:p>
            <a:r>
              <a:rPr lang="pt-BR" dirty="0" smtClean="0"/>
              <a:t>     Web of Science – Scopus – </a:t>
            </a:r>
            <a:r>
              <a:rPr lang="pt-BR" dirty="0" err="1" smtClean="0"/>
              <a:t>ScienceDirect</a:t>
            </a:r>
            <a:endParaRPr lang="pt-BR" dirty="0" smtClean="0"/>
          </a:p>
          <a:p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1043608" y="198884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 Usar termos de busca em inglês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Usar descritores de assunto  / vocabulário controlado utilizado para  </a:t>
            </a:r>
          </a:p>
          <a:p>
            <a:r>
              <a:rPr lang="pt-BR" dirty="0" smtClean="0"/>
              <a:t>      agrupar materiais de um mesmo assunto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A terminologia correta para a área de saúde pode ser consultada na </a:t>
            </a:r>
          </a:p>
          <a:p>
            <a:r>
              <a:rPr lang="pt-BR" dirty="0" smtClean="0"/>
              <a:t>     base </a:t>
            </a:r>
            <a:r>
              <a:rPr lang="en-US" dirty="0" smtClean="0"/>
              <a:t>Medical Subject Headgins (</a:t>
            </a:r>
            <a:r>
              <a:rPr lang="pt-BR" dirty="0" smtClean="0"/>
              <a:t>MeSH)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Pode ser utilizado também a base Descritores em Ciência e Saúde (DeCS) </a:t>
            </a:r>
          </a:p>
          <a:p>
            <a:r>
              <a:rPr lang="pt-BR" dirty="0" smtClean="0"/>
              <a:t>      que é um vocabulário estruturado e trilingue, desenvolvido a partir do </a:t>
            </a:r>
          </a:p>
          <a:p>
            <a:r>
              <a:rPr lang="pt-BR" dirty="0" smtClean="0"/>
              <a:t>      MeSH e que possibilita a entrada de termos em português. 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Os descritores podem ser acessados nos endereços:  </a:t>
            </a:r>
          </a:p>
          <a:p>
            <a:r>
              <a:rPr lang="pt-BR" dirty="0" smtClean="0">
                <a:hlinkClick r:id="rId5"/>
              </a:rPr>
              <a:t>http://www.ncbi.nlm.nih.gov/mesh</a:t>
            </a:r>
            <a:r>
              <a:rPr lang="pt-BR" dirty="0" smtClean="0"/>
              <a:t> e </a:t>
            </a:r>
            <a:r>
              <a:rPr lang="pt-BR" dirty="0" smtClean="0">
                <a:hlinkClick r:id="rId6"/>
              </a:rPr>
              <a:t>http://decs.bvs.br/</a:t>
            </a:r>
            <a:r>
              <a:rPr lang="pt-BR" dirty="0" smtClean="0"/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75656" y="126876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83568" y="1052736"/>
            <a:ext cx="792088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OPERADORES BOOLEANOS</a:t>
            </a: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dirty="0" smtClean="0"/>
              <a:t> Os operadores booleanos determinam a relação entre dois ou mais elementos em uma busca .  O uso dos operadores possibilita três condições básicas de relacionamentos  de pesquisa, conforme abaixo:</a:t>
            </a:r>
          </a:p>
          <a:p>
            <a:endParaRPr lang="pt-BR" sz="900" dirty="0" smtClean="0"/>
          </a:p>
          <a:p>
            <a:endParaRPr lang="pt-BR" sz="100" dirty="0" smtClean="0"/>
          </a:p>
          <a:p>
            <a:r>
              <a:rPr lang="pt-BR" dirty="0" smtClean="0"/>
              <a:t>1 - Intersecção de A e B (São palavras  selecionadas para busca que devem estar </a:t>
            </a:r>
          </a:p>
          <a:p>
            <a:r>
              <a:rPr lang="pt-BR" dirty="0" smtClean="0"/>
              <a:t>      presentes em todos os artigos)</a:t>
            </a:r>
          </a:p>
          <a:p>
            <a:endParaRPr lang="pt-BR" sz="500" dirty="0" smtClean="0"/>
          </a:p>
          <a:p>
            <a:r>
              <a:rPr lang="pt-BR" dirty="0" smtClean="0"/>
              <a:t>2 - Interesse está em A ou B (São palavras relacionadas ou em outros idiomas. Não </a:t>
            </a:r>
          </a:p>
          <a:p>
            <a:r>
              <a:rPr lang="pt-BR" dirty="0" smtClean="0"/>
              <a:t>      é necessário que todas as palavras estejam  presente em um mesmo artigo).</a:t>
            </a:r>
          </a:p>
          <a:p>
            <a:endParaRPr lang="pt-BR" sz="500" dirty="0" smtClean="0"/>
          </a:p>
          <a:p>
            <a:r>
              <a:rPr lang="pt-BR" dirty="0" smtClean="0"/>
              <a:t>3 - Interesse está no A. Documentos que possuam o B são excluídos da pesquisa.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365104"/>
            <a:ext cx="47237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39552" y="6381328"/>
            <a:ext cx="20345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7850" t="52079" r="39101" b="19361"/>
          <a:stretch>
            <a:fillRect/>
          </a:stretch>
        </p:blipFill>
        <p:spPr bwMode="auto">
          <a:xfrm>
            <a:off x="1187624" y="3212976"/>
            <a:ext cx="6815345" cy="2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27584" y="1268760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Intersecção de A e B</a:t>
            </a:r>
          </a:p>
          <a:p>
            <a:r>
              <a:rPr lang="pt-BR" dirty="0" smtClean="0"/>
              <a:t>O interesse está em A ou B</a:t>
            </a:r>
          </a:p>
          <a:p>
            <a:r>
              <a:rPr lang="pt-BR" dirty="0" smtClean="0"/>
              <a:t>O interesse está no A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419872" y="2636912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Área de interesse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83568" y="6237312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11560" y="1124744"/>
            <a:ext cx="820891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CARACTERES ESPECIAIS </a:t>
            </a:r>
          </a:p>
          <a:p>
            <a:pPr algn="ctr"/>
            <a:endParaRPr lang="pt-BR" sz="1000" b="1" dirty="0" smtClean="0">
              <a:solidFill>
                <a:srgbClr val="7030A0"/>
              </a:solidFill>
            </a:endParaRP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b="1" dirty="0" smtClean="0"/>
              <a:t>Parênteses   - </a:t>
            </a:r>
            <a:r>
              <a:rPr lang="pt-BR" dirty="0" smtClean="0"/>
              <a:t> Usado para estabelecer a ordem do processo de pesquisa e</a:t>
            </a:r>
          </a:p>
          <a:p>
            <a:r>
              <a:rPr lang="pt-BR" dirty="0" smtClean="0"/>
              <a:t>                           separar os conjuntos de termos. Também para agrupar sinônimos e </a:t>
            </a:r>
          </a:p>
          <a:p>
            <a:r>
              <a:rPr lang="pt-BR" dirty="0" smtClean="0"/>
              <a:t>                           termos  em vários idiomas.  Ex: </a:t>
            </a:r>
            <a:r>
              <a:rPr lang="pt-BR" i="1" dirty="0" smtClean="0"/>
              <a:t>Hipertensão (eclampsia OR pré-</a:t>
            </a:r>
          </a:p>
          <a:p>
            <a:r>
              <a:rPr lang="pt-BR" i="1" dirty="0" smtClean="0"/>
              <a:t>                           eclampsia).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Truncagem      </a:t>
            </a:r>
            <a:r>
              <a:rPr lang="pt-BR" dirty="0" smtClean="0"/>
              <a:t>- asterisco (*),  cifrão ($) trunca o final de uma palavra. Isso é útil para </a:t>
            </a:r>
          </a:p>
          <a:p>
            <a:r>
              <a:rPr lang="pt-BR" dirty="0" smtClean="0"/>
              <a:t>                             buscar por radicais de palavras. Ex: </a:t>
            </a:r>
            <a:r>
              <a:rPr lang="pt-BR" i="1" dirty="0" err="1" smtClean="0"/>
              <a:t>Genetic</a:t>
            </a:r>
            <a:r>
              <a:rPr lang="pt-BR" i="1" dirty="0" smtClean="0"/>
              <a:t>*</a:t>
            </a:r>
          </a:p>
          <a:p>
            <a:r>
              <a:rPr lang="pt-BR" dirty="0" smtClean="0"/>
              <a:t>                           - jogo da velha (#) – colocado no lugar de um caractere desconhecido.</a:t>
            </a:r>
          </a:p>
          <a:p>
            <a:r>
              <a:rPr lang="pt-BR" dirty="0" smtClean="0"/>
              <a:t>                             Ex:   </a:t>
            </a:r>
            <a:r>
              <a:rPr lang="en-US" i="1" dirty="0" smtClean="0"/>
              <a:t>wom#n</a:t>
            </a:r>
            <a:r>
              <a:rPr lang="en-US" dirty="0" smtClean="0"/>
              <a:t>  para </a:t>
            </a:r>
            <a:r>
              <a:rPr lang="en-US" i="1" dirty="0" smtClean="0"/>
              <a:t>woman</a:t>
            </a:r>
            <a:r>
              <a:rPr lang="en-US" dirty="0" smtClean="0"/>
              <a:t> and </a:t>
            </a:r>
            <a:r>
              <a:rPr lang="en-US" i="1" dirty="0" smtClean="0"/>
              <a:t>women.</a:t>
            </a:r>
            <a:endParaRPr lang="pt-BR" i="1" dirty="0" smtClean="0"/>
          </a:p>
          <a:p>
            <a:r>
              <a:rPr lang="pt-BR" i="1" dirty="0" smtClean="0"/>
              <a:t>                             - </a:t>
            </a:r>
            <a:r>
              <a:rPr lang="pt-BR" dirty="0" smtClean="0"/>
              <a:t>interrogação( ?) colocado no lugar de um caractere desconhecido </a:t>
            </a:r>
          </a:p>
          <a:p>
            <a:r>
              <a:rPr lang="pt-BR" dirty="0" smtClean="0"/>
              <a:t>                             ou na ausência de um caractere. Ex: colo?r   - para color ou colour </a:t>
            </a:r>
          </a:p>
          <a:p>
            <a:endParaRPr lang="pt-BR" i="1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Aspas </a:t>
            </a:r>
            <a:r>
              <a:rPr lang="pt-BR" dirty="0" smtClean="0"/>
              <a:t>- usadas para indicar termos compostos. Ex:  </a:t>
            </a:r>
            <a:r>
              <a:rPr lang="pt-BR" i="1" dirty="0" smtClean="0"/>
              <a:t>“Pressão arterial alta”</a:t>
            </a:r>
          </a:p>
          <a:p>
            <a:r>
              <a:rPr lang="pt-BR" i="1" dirty="0" smtClean="0"/>
              <a:t>“Pressão arterial alta” Gravid$ (eclampsia OR pré-eclampsia)</a:t>
            </a:r>
          </a:p>
          <a:p>
            <a:endParaRPr lang="pt-BR" i="1" dirty="0" smtClean="0"/>
          </a:p>
          <a:p>
            <a:endParaRPr lang="pt-BR" sz="1200" dirty="0" smtClean="0"/>
          </a:p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dirty="0" smtClean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71600" y="1988840"/>
            <a:ext cx="7416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Este curso tem por objetivo orientar a pesquisa em bases de dados disponíveis no Portal da Informação da UFPR voltados para a área Enfermagem.</a:t>
            </a:r>
          </a:p>
          <a:p>
            <a:endParaRPr lang="pt-BR" sz="2000" dirty="0" smtClean="0"/>
          </a:p>
          <a:p>
            <a:pPr algn="just"/>
            <a:r>
              <a:rPr lang="pt-BR" sz="2000" dirty="0" smtClean="0"/>
              <a:t>Inclui fontes de acesso público e restrito, orientações para utilização dos produtos de informação e serviços oferecidos pelo Sistema de Bibliotecas da UFPR, bem como recomendações para pesquisa em bases de dados científicas.</a:t>
            </a:r>
          </a:p>
          <a:p>
            <a:pPr algn="just"/>
            <a:endParaRPr lang="pt-BR" sz="2000" dirty="0" smtClean="0"/>
          </a:p>
          <a:p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547664" y="105273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APRESENTAÇÃO</a:t>
            </a:r>
            <a:endParaRPr lang="pt-BR" sz="2400" b="1" dirty="0">
              <a:solidFill>
                <a:srgbClr val="7030A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3608" y="1484784"/>
            <a:ext cx="705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O que evitar nas estratégicas de busca?</a:t>
            </a: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Palavras como:  importante, contribuição, melhora e outras </a:t>
            </a:r>
          </a:p>
          <a:p>
            <a:r>
              <a:rPr lang="pt-BR" sz="2000" dirty="0" smtClean="0"/>
              <a:t>                                  similares</a:t>
            </a:r>
          </a:p>
          <a:p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Artigos, pronomes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Usar termos não padronizados, exceto quando necessário.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Evitar refinar a pesquisa na estratégia. Usar a coluna de</a:t>
            </a:r>
          </a:p>
          <a:p>
            <a:r>
              <a:rPr lang="pt-BR" sz="2000" dirty="0" smtClean="0"/>
              <a:t>     refinamento da própria base. </a:t>
            </a:r>
          </a:p>
          <a:p>
            <a:r>
              <a:rPr lang="pt-BR" sz="2000" dirty="0" smtClean="0"/>
              <a:t>     Exemplo: Gravidez (use o filtro da base)</a:t>
            </a:r>
            <a:endParaRPr lang="pt-BR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99592" y="6021288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4538"/>
          <a:stretch>
            <a:fillRect/>
          </a:stretch>
        </p:blipFill>
        <p:spPr bwMode="auto">
          <a:xfrm>
            <a:off x="1475656" y="2060848"/>
            <a:ext cx="2808312" cy="6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411760" y="112474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FONTES DE INFORMAÇÃO </a:t>
            </a:r>
            <a:endParaRPr lang="pt-BR" sz="2400" b="1" dirty="0">
              <a:solidFill>
                <a:srgbClr val="7030A0"/>
              </a:solidFill>
            </a:endParaRPr>
          </a:p>
        </p:txBody>
      </p:sp>
      <p:pic>
        <p:nvPicPr>
          <p:cNvPr id="10" name="Imagem 9"/>
          <p:cNvPicPr/>
          <p:nvPr/>
        </p:nvPicPr>
        <p:blipFill>
          <a:blip r:embed="rId6" cstate="print"/>
          <a:srcRect l="37147" t="61505" r="42870" b="31094"/>
          <a:stretch>
            <a:fillRect/>
          </a:stretch>
        </p:blipFill>
        <p:spPr bwMode="auto">
          <a:xfrm>
            <a:off x="3491880" y="3501008"/>
            <a:ext cx="255854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7" cstate="print"/>
          <a:srcRect l="1880" t="27692" r="81273" b="68297"/>
          <a:stretch>
            <a:fillRect/>
          </a:stretch>
        </p:blipFill>
        <p:spPr bwMode="auto">
          <a:xfrm>
            <a:off x="3563888" y="5157192"/>
            <a:ext cx="15121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/>
          <p:nvPr/>
        </p:nvPicPr>
        <p:blipFill>
          <a:blip r:embed="rId8" cstate="print"/>
          <a:srcRect l="38209" t="28413" r="48622" b="67487"/>
          <a:stretch>
            <a:fillRect/>
          </a:stretch>
        </p:blipFill>
        <p:spPr bwMode="auto">
          <a:xfrm>
            <a:off x="2987824" y="4221088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/>
          <p:nvPr/>
        </p:nvPicPr>
        <p:blipFill>
          <a:blip r:embed="rId9" cstate="print"/>
          <a:srcRect l="2867" t="44062" r="79952" b="51217"/>
          <a:stretch>
            <a:fillRect/>
          </a:stretch>
        </p:blipFill>
        <p:spPr bwMode="auto">
          <a:xfrm>
            <a:off x="6156176" y="3645024"/>
            <a:ext cx="1944216" cy="5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/>
          <p:nvPr/>
        </p:nvPicPr>
        <p:blipFill>
          <a:blip r:embed="rId10" cstate="print"/>
          <a:srcRect t="19781" r="86448" b="71370"/>
          <a:stretch>
            <a:fillRect/>
          </a:stretch>
        </p:blipFill>
        <p:spPr bwMode="auto">
          <a:xfrm>
            <a:off x="5508104" y="4221088"/>
            <a:ext cx="1728192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/>
          <p:nvPr/>
        </p:nvPicPr>
        <p:blipFill>
          <a:blip r:embed="rId11" cstate="print"/>
          <a:srcRect l="12075" t="25530" r="64633" b="65910"/>
          <a:stretch>
            <a:fillRect/>
          </a:stretch>
        </p:blipFill>
        <p:spPr bwMode="auto">
          <a:xfrm>
            <a:off x="4644008" y="2060848"/>
            <a:ext cx="3096344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lipse 19"/>
          <p:cNvSpPr/>
          <p:nvPr/>
        </p:nvSpPr>
        <p:spPr>
          <a:xfrm>
            <a:off x="2627784" y="2924944"/>
            <a:ext cx="6048672" cy="302433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Clique para acessar o Portal de Periódico CAPES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4005064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1187624" y="4725144"/>
            <a:ext cx="151216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6626A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Acesso restrito</a:t>
            </a:r>
            <a:endParaRPr lang="pt-BR" sz="1600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25" name="Imagem 24"/>
          <p:cNvPicPr/>
          <p:nvPr/>
        </p:nvPicPr>
        <p:blipFill>
          <a:blip r:embed="rId13" cstate="print"/>
          <a:srcRect l="8942" t="37348" r="71781" b="49219"/>
          <a:stretch>
            <a:fillRect/>
          </a:stretch>
        </p:blipFill>
        <p:spPr bwMode="auto">
          <a:xfrm>
            <a:off x="5724128" y="5157192"/>
            <a:ext cx="13681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9387" t="24399" r="20690" b="27663"/>
          <a:stretch>
            <a:fillRect/>
          </a:stretch>
        </p:blipFill>
        <p:spPr bwMode="auto">
          <a:xfrm>
            <a:off x="0" y="980728"/>
            <a:ext cx="88569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475656" y="5301208"/>
            <a:ext cx="4176464" cy="13234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BUSCAR ASSUNTO  </a:t>
            </a:r>
          </a:p>
          <a:p>
            <a:endParaRPr lang="pt-BR" sz="800" b="1" dirty="0" smtClean="0">
              <a:solidFill>
                <a:srgbClr val="C00000"/>
              </a:solidFill>
            </a:endParaRPr>
          </a:p>
          <a:p>
            <a:r>
              <a:rPr lang="pt-BR" dirty="0" smtClean="0"/>
              <a:t>Termos em inglês</a:t>
            </a:r>
          </a:p>
          <a:p>
            <a:r>
              <a:rPr lang="pt-BR" dirty="0" smtClean="0"/>
              <a:t>Filtros  (data, bases, tipo de material)</a:t>
            </a:r>
          </a:p>
          <a:p>
            <a:r>
              <a:rPr lang="pt-BR" dirty="0" smtClean="0"/>
              <a:t>Operadores booleanos</a:t>
            </a:r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23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043608" y="105273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22 BASES DE DADOS DA ÁREA DE ENFERMAGEM PORTAL DA CAPES </a:t>
            </a:r>
          </a:p>
          <a:p>
            <a:r>
              <a:rPr lang="pt-BR" b="1" dirty="0" smtClean="0"/>
              <a:t>- Opção de pesquisa por bases de dados  -  Busca avançada</a:t>
            </a:r>
            <a:endParaRPr lang="pt-BR" b="1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3986" t="21462" r="29911" b="13897"/>
          <a:stretch>
            <a:fillRect/>
          </a:stretch>
        </p:blipFill>
        <p:spPr bwMode="auto">
          <a:xfrm>
            <a:off x="827584" y="1916832"/>
            <a:ext cx="7200800" cy="468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5220072" y="5085184"/>
            <a:ext cx="1008112" cy="2308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24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 cstate="print"/>
          <a:srcRect l="19218" t="13976" r="19636" b="9154"/>
          <a:stretch>
            <a:fillRect/>
          </a:stretch>
        </p:blipFill>
        <p:spPr bwMode="auto">
          <a:xfrm>
            <a:off x="179512" y="908720"/>
            <a:ext cx="85689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23528" y="3861048"/>
            <a:ext cx="2160240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411760" y="2420888"/>
            <a:ext cx="5112568" cy="150810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CINAHL</a:t>
            </a:r>
          </a:p>
          <a:p>
            <a:r>
              <a:rPr lang="pt-BR" dirty="0" smtClean="0"/>
              <a:t>Base da  editora </a:t>
            </a:r>
            <a:r>
              <a:rPr lang="pt-BR" dirty="0" err="1" smtClean="0"/>
              <a:t>Ebsco</a:t>
            </a:r>
            <a:r>
              <a:rPr lang="pt-BR" dirty="0" smtClean="0"/>
              <a:t> que indexa periódicos científicos sobre enfermagem e áreas correlatas de saúde, fornecendo o texto completo a mais de 630 dos periódicos indexados.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25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upo 17"/>
          <p:cNvGrpSpPr/>
          <p:nvPr/>
        </p:nvGrpSpPr>
        <p:grpSpPr>
          <a:xfrm>
            <a:off x="118042" y="908720"/>
            <a:ext cx="9025958" cy="5616624"/>
            <a:chOff x="118042" y="908720"/>
            <a:chExt cx="9025958" cy="561662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15079" t="28951" r="15560" b="5105"/>
            <a:stretch>
              <a:fillRect/>
            </a:stretch>
          </p:blipFill>
          <p:spPr bwMode="auto">
            <a:xfrm>
              <a:off x="118042" y="908720"/>
              <a:ext cx="9025958" cy="5616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ector de seta reta 13"/>
            <p:cNvCxnSpPr/>
            <p:nvPr/>
          </p:nvCxnSpPr>
          <p:spPr>
            <a:xfrm>
              <a:off x="4716016" y="1988840"/>
              <a:ext cx="288032" cy="28803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m 16"/>
            <p:cNvPicPr/>
            <p:nvPr/>
          </p:nvPicPr>
          <p:blipFill>
            <a:blip r:embed="rId6" cstate="print"/>
            <a:srcRect t="18644" r="49806" b="61582"/>
            <a:stretch>
              <a:fillRect/>
            </a:stretch>
          </p:blipFill>
          <p:spPr bwMode="auto">
            <a:xfrm>
              <a:off x="3779912" y="2276872"/>
              <a:ext cx="4104456" cy="1152128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627784" y="10527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7030A0"/>
                </a:solidFill>
              </a:rPr>
              <a:t>USANDO DESCRITOR MESH</a:t>
            </a:r>
            <a:endParaRPr lang="pt-BR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14211" r="55098" b="52631"/>
          <a:stretch>
            <a:fillRect/>
          </a:stretch>
        </p:blipFill>
        <p:spPr bwMode="auto">
          <a:xfrm>
            <a:off x="611560" y="1988840"/>
            <a:ext cx="74888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419872" y="1916832"/>
            <a:ext cx="1512168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3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99592" y="4077072"/>
            <a:ext cx="1512168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27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23528" y="4869160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1- Selecione termos  associados</a:t>
            </a:r>
          </a:p>
          <a:p>
            <a:r>
              <a:rPr lang="pt-BR" dirty="0" smtClean="0"/>
              <a:t>2- Ampliar +   para incluir outros termos; marcar conceitos principais; </a:t>
            </a:r>
          </a:p>
          <a:p>
            <a:r>
              <a:rPr lang="pt-BR" dirty="0" smtClean="0"/>
              <a:t>     escopo/ conceitos sobre o termo </a:t>
            </a:r>
          </a:p>
          <a:p>
            <a:r>
              <a:rPr lang="pt-BR" dirty="0" smtClean="0"/>
              <a:t>3- Refinar  a pesquisa usando subcabeçalhos</a:t>
            </a:r>
          </a:p>
          <a:p>
            <a:r>
              <a:rPr lang="pt-BR" dirty="0" smtClean="0"/>
              <a:t>4- Selecionar operador booleano AND ou OR e clicar no botão “Pesquisa base de dados”</a:t>
            </a:r>
            <a:endParaRPr lang="pt-BR" dirty="0"/>
          </a:p>
        </p:txBody>
      </p:sp>
      <p:grpSp>
        <p:nvGrpSpPr>
          <p:cNvPr id="19" name="Grupo 18"/>
          <p:cNvGrpSpPr/>
          <p:nvPr/>
        </p:nvGrpSpPr>
        <p:grpSpPr>
          <a:xfrm>
            <a:off x="0" y="836712"/>
            <a:ext cx="9144000" cy="3744417"/>
            <a:chOff x="0" y="836712"/>
            <a:chExt cx="9144000" cy="3744417"/>
          </a:xfrm>
        </p:grpSpPr>
        <p:pic>
          <p:nvPicPr>
            <p:cNvPr id="11" name="Imagem 10"/>
            <p:cNvPicPr/>
            <p:nvPr/>
          </p:nvPicPr>
          <p:blipFill>
            <a:blip r:embed="rId5" cstate="print"/>
            <a:srcRect l="2198" t="19598" r="4396" b="27628"/>
            <a:stretch>
              <a:fillRect/>
            </a:stretch>
          </p:blipFill>
          <p:spPr bwMode="auto">
            <a:xfrm>
              <a:off x="0" y="836712"/>
              <a:ext cx="9144000" cy="3744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755576" y="2276872"/>
              <a:ext cx="288032" cy="3077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1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779912" y="1772816"/>
              <a:ext cx="288032" cy="3077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2</a:t>
              </a:r>
              <a:endParaRPr lang="pt-BR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131840" y="2924944"/>
              <a:ext cx="288032" cy="3077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3</a:t>
              </a:r>
              <a:endParaRPr lang="pt-BR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8316416" y="3140968"/>
              <a:ext cx="288032" cy="3077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4</a:t>
              </a:r>
              <a:endParaRPr lang="pt-BR" dirty="0"/>
            </a:p>
          </p:txBody>
        </p:sp>
        <p:sp>
          <p:nvSpPr>
            <p:cNvPr id="18" name="Colchete esquerdo 17"/>
            <p:cNvSpPr/>
            <p:nvPr/>
          </p:nvSpPr>
          <p:spPr>
            <a:xfrm>
              <a:off x="4211960" y="1340768"/>
              <a:ext cx="72008" cy="1152128"/>
            </a:xfrm>
            <a:prstGeom prst="leftBracket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rgbClr val="C00000"/>
                  </a:solidFill>
                </a:ln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28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6156176" y="1268760"/>
            <a:ext cx="1584176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Opções para apresentação dos resultados</a:t>
            </a:r>
          </a:p>
        </p:txBody>
      </p:sp>
      <p:grpSp>
        <p:nvGrpSpPr>
          <p:cNvPr id="39" name="Grupo 38"/>
          <p:cNvGrpSpPr/>
          <p:nvPr/>
        </p:nvGrpSpPr>
        <p:grpSpPr>
          <a:xfrm>
            <a:off x="0" y="908720"/>
            <a:ext cx="9144000" cy="5688632"/>
            <a:chOff x="0" y="908720"/>
            <a:chExt cx="9144000" cy="568863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13945" b="4917"/>
            <a:stretch>
              <a:fillRect/>
            </a:stretch>
          </p:blipFill>
          <p:spPr bwMode="auto">
            <a:xfrm>
              <a:off x="0" y="908720"/>
              <a:ext cx="9144000" cy="568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" name="Grupo 37"/>
            <p:cNvGrpSpPr/>
            <p:nvPr/>
          </p:nvGrpSpPr>
          <p:grpSpPr>
            <a:xfrm>
              <a:off x="1403648" y="1988840"/>
              <a:ext cx="7488832" cy="4176464"/>
              <a:chOff x="1403648" y="1988840"/>
              <a:chExt cx="7488832" cy="4176464"/>
            </a:xfrm>
          </p:grpSpPr>
          <p:sp>
            <p:nvSpPr>
              <p:cNvPr id="13" name="CaixaDeTexto 12"/>
              <p:cNvSpPr txBox="1"/>
              <p:nvPr/>
            </p:nvSpPr>
            <p:spPr>
              <a:xfrm>
                <a:off x="7308304" y="3284984"/>
                <a:ext cx="1584176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/>
                  <a:t>GERENCIAMENTO DE PASTAS   E  ALERTAS</a:t>
                </a:r>
                <a:endParaRPr lang="pt-BR" b="1" dirty="0" smtClean="0"/>
              </a:p>
            </p:txBody>
          </p:sp>
          <p:cxnSp>
            <p:nvCxnSpPr>
              <p:cNvPr id="15" name="Conector de seta reta 14"/>
              <p:cNvCxnSpPr/>
              <p:nvPr/>
            </p:nvCxnSpPr>
            <p:spPr>
              <a:xfrm>
                <a:off x="6444208" y="2348880"/>
                <a:ext cx="864096" cy="5040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de seta reta 15"/>
              <p:cNvCxnSpPr/>
              <p:nvPr/>
            </p:nvCxnSpPr>
            <p:spPr>
              <a:xfrm flipV="1">
                <a:off x="7956376" y="2924944"/>
                <a:ext cx="216024" cy="3516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ixaDeTexto 7"/>
              <p:cNvSpPr txBox="1"/>
              <p:nvPr/>
            </p:nvSpPr>
            <p:spPr>
              <a:xfrm>
                <a:off x="1475656" y="2852936"/>
                <a:ext cx="1619672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 </a:t>
                </a:r>
                <a:r>
                  <a:rPr lang="pt-BR" sz="1200" b="1" dirty="0" smtClean="0"/>
                  <a:t>FILTROS DE PESQUISA</a:t>
                </a:r>
                <a:endParaRPr lang="pt-BR" b="1" dirty="0" smtClean="0"/>
              </a:p>
            </p:txBody>
          </p:sp>
          <p:cxnSp>
            <p:nvCxnSpPr>
              <p:cNvPr id="19" name="Conector de seta reta 18"/>
              <p:cNvCxnSpPr/>
              <p:nvPr/>
            </p:nvCxnSpPr>
            <p:spPr>
              <a:xfrm flipH="1">
                <a:off x="1403648" y="3212976"/>
                <a:ext cx="504056" cy="43204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aixaDeTexto 11"/>
              <p:cNvSpPr txBox="1"/>
              <p:nvPr/>
            </p:nvSpPr>
            <p:spPr>
              <a:xfrm>
                <a:off x="5076056" y="1988840"/>
                <a:ext cx="2160240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/>
                  <a:t>OPÇÕES PARA VISUALIZAÇÃO </a:t>
                </a:r>
              </a:p>
              <a:p>
                <a:pPr algn="ctr"/>
                <a:r>
                  <a:rPr lang="pt-BR" sz="1200" b="1" dirty="0" smtClean="0"/>
                  <a:t>DOS RESULTADOS NA TELA</a:t>
                </a:r>
                <a:endParaRPr lang="pt-BR" b="1" dirty="0" smtClean="0"/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6084168" y="4077072"/>
                <a:ext cx="2376264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/>
                  <a:t>REFERÊNCIA CITADAS NO ARTIGO  E INDEXADAS NA BASE  COM TEXTO  COMPLETO (HTML – PDF)</a:t>
                </a: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4499992" y="5589240"/>
                <a:ext cx="1619672" cy="27699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 RESUMO DO ARTIGO</a:t>
                </a:r>
                <a:endParaRPr lang="pt-BR" sz="1200" b="1" dirty="0" smtClean="0"/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4211960" y="5805264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" name="Conector de seta reta 25"/>
              <p:cNvCxnSpPr/>
              <p:nvPr/>
            </p:nvCxnSpPr>
            <p:spPr>
              <a:xfrm flipH="1" flipV="1">
                <a:off x="5436096" y="4365104"/>
                <a:ext cx="576064" cy="21602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>
                <a:off x="3203848" y="4293096"/>
                <a:ext cx="2592288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29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674" t="14731" r="2912" b="4090"/>
          <a:stretch>
            <a:fillRect/>
          </a:stretch>
        </p:blipFill>
        <p:spPr bwMode="auto">
          <a:xfrm>
            <a:off x="52695" y="2060848"/>
            <a:ext cx="9021411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539552" y="1052736"/>
            <a:ext cx="7992888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Clicando no link do título visualiza-se o resumo detalhado do artigo e as opções para salvar, citar e exportar para gerenciadores bibliográficos </a:t>
            </a:r>
            <a:endParaRPr lang="pt-BR" dirty="0"/>
          </a:p>
        </p:txBody>
      </p:sp>
      <p:sp>
        <p:nvSpPr>
          <p:cNvPr id="12" name="Chave esquerda 11"/>
          <p:cNvSpPr/>
          <p:nvPr/>
        </p:nvSpPr>
        <p:spPr>
          <a:xfrm>
            <a:off x="7668344" y="1772816"/>
            <a:ext cx="216024" cy="417646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79512" y="1268760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RECURSOS INFORMACIONAIS - SIBI/UFPR</a:t>
            </a:r>
          </a:p>
          <a:p>
            <a:pPr algn="ctr"/>
            <a:r>
              <a:rPr lang="pt-BR" sz="2000" dirty="0" smtClean="0"/>
              <a:t>Acesso </a:t>
            </a:r>
            <a:r>
              <a:rPr lang="pt-BR" sz="2000" dirty="0" smtClean="0">
                <a:hlinkClick r:id="rId6"/>
              </a:rPr>
              <a:t>www.portal.ufpr.br</a:t>
            </a:r>
            <a:endParaRPr lang="pt-BR" sz="2000" dirty="0" smtClean="0"/>
          </a:p>
          <a:p>
            <a:pPr algn="ctr"/>
            <a:endParaRPr lang="pt-BR" sz="2400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2699792" y="16288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27584" y="2132856"/>
            <a:ext cx="7957392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/>
              <a:t>CONTEÚDOS ABORDADOS</a:t>
            </a:r>
          </a:p>
          <a:p>
            <a:pPr>
              <a:lnSpc>
                <a:spcPct val="150000"/>
              </a:lnSpc>
            </a:pPr>
            <a:endParaRPr lang="pt-BR" sz="1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ACESSO AO ACERVO DA UFPR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REGULAMENTO DE EMPRESTIMO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ACERVO FÍSICO: livros, periódicos, teses, dissertações, monografias</a:t>
            </a:r>
          </a:p>
          <a:p>
            <a:pPr>
              <a:lnSpc>
                <a:spcPct val="150000"/>
              </a:lnSpc>
            </a:pPr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sz="1600" dirty="0" smtClean="0"/>
              <a:t>  ACERVO DIGITAL : Banco de teses e dissertações defendidas na UFPR; E-books; </a:t>
            </a:r>
          </a:p>
          <a:p>
            <a:r>
              <a:rPr lang="pt-BR" sz="1600" dirty="0" smtClean="0"/>
              <a:t>      Revistas da UFPR; Vídeos (Rede IFES); UFPR TV.</a:t>
            </a:r>
          </a:p>
          <a:p>
            <a:endParaRPr lang="pt-BR" sz="7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SERVIÇOS E PRODUTOS DE INFORMAÇÃO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FONTES DE INFORMAÇÃO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Bases de Dados: acesso público ou restrito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Portal de Periódicos Capes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RECOMENDAÇÕES PARA PESQUISA EM BASES DE DADOS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30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7086" t="38215" r="23341" b="14220"/>
          <a:stretch>
            <a:fillRect/>
          </a:stretch>
        </p:blipFill>
        <p:spPr bwMode="auto">
          <a:xfrm>
            <a:off x="755576" y="1340768"/>
            <a:ext cx="7560840" cy="50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31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tângulo 6"/>
          <p:cNvSpPr/>
          <p:nvPr/>
        </p:nvSpPr>
        <p:spPr>
          <a:xfrm>
            <a:off x="827584" y="14847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Contém registros de produção científica em biologia, microbiologia, botânica, ecologia, patologia, bioquímica, genética, meio ambiente e veterinária.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75856" y="10527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BIOLOGICAL    ABSTRACT 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9948" t="15936" r="25914" b="6135"/>
          <a:stretch>
            <a:fillRect/>
          </a:stretch>
        </p:blipFill>
        <p:spPr bwMode="auto">
          <a:xfrm>
            <a:off x="755576" y="2185207"/>
            <a:ext cx="7488832" cy="44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32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11524" t="15805" r="20150" b="5169"/>
          <a:stretch>
            <a:fillRect/>
          </a:stretch>
        </p:blipFill>
        <p:spPr bwMode="auto">
          <a:xfrm>
            <a:off x="0" y="959906"/>
            <a:ext cx="8964488" cy="570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5004048" y="1196752"/>
            <a:ext cx="1728192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33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23528" y="1052736"/>
            <a:ext cx="806489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b="1" dirty="0" smtClean="0"/>
          </a:p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SCOPUS      -     WEB OF SCIENCE  </a:t>
            </a:r>
          </a:p>
          <a:p>
            <a:pPr algn="ctr"/>
            <a:endParaRPr lang="pt-BR" sz="1400" b="1" dirty="0" smtClean="0"/>
          </a:p>
          <a:p>
            <a:pPr algn="ctr"/>
            <a:r>
              <a:rPr lang="pt-BR" sz="1600" dirty="0" smtClean="0"/>
              <a:t>Indexam periódicos e documentos científicos. Incluem índice de citações, informando, para cada artigo, os documentos por ele citados e os documentos que o citaram. </a:t>
            </a:r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just"/>
            <a:endParaRPr lang="pt-BR" dirty="0" smtClean="0"/>
          </a:p>
          <a:p>
            <a:pPr algn="just"/>
            <a:endParaRPr lang="pt-BR" sz="1400" b="1" dirty="0" smtClean="0"/>
          </a:p>
          <a:p>
            <a:pPr algn="just"/>
            <a:r>
              <a:rPr lang="pt-BR" sz="1600" b="1" dirty="0" smtClean="0"/>
              <a:t>Índice H    -   </a:t>
            </a:r>
            <a:r>
              <a:rPr lang="pt-BR" sz="1400" dirty="0" smtClean="0"/>
              <a:t>número de vezes que um artigo de determinado autor foi citado   -   Credibilidade do autor</a:t>
            </a:r>
            <a:endParaRPr lang="pt-BR" sz="1600" dirty="0" smtClean="0"/>
          </a:p>
          <a:p>
            <a:pPr algn="just"/>
            <a:endParaRPr lang="pt-BR" sz="1200" dirty="0" smtClean="0"/>
          </a:p>
          <a:p>
            <a:pPr algn="just"/>
            <a:r>
              <a:rPr lang="pt-BR" sz="1600" b="1" dirty="0" smtClean="0"/>
              <a:t>Fator de impacto   -  </a:t>
            </a:r>
            <a:r>
              <a:rPr lang="pt-BR" sz="1400" dirty="0" smtClean="0"/>
              <a:t>número médio de citações de artigos científicos publicados em determinado periódico  -    Credibilidade do periódico</a:t>
            </a:r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rcRect t="18655" r="49829" b="32321"/>
          <a:stretch>
            <a:fillRect/>
          </a:stretch>
        </p:blipFill>
        <p:spPr bwMode="auto">
          <a:xfrm>
            <a:off x="539552" y="2708920"/>
            <a:ext cx="4032448" cy="222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6" cstate="print"/>
          <a:srcRect t="32538" r="47933" b="27520"/>
          <a:stretch>
            <a:fillRect/>
          </a:stretch>
        </p:blipFill>
        <p:spPr bwMode="auto">
          <a:xfrm>
            <a:off x="4788024" y="2708920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34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2136" t="16150" r="28103" b="5262"/>
          <a:stretch>
            <a:fillRect/>
          </a:stretch>
        </p:blipFill>
        <p:spPr bwMode="auto">
          <a:xfrm>
            <a:off x="0" y="1027556"/>
            <a:ext cx="9144000" cy="583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148064" y="5661248"/>
            <a:ext cx="338437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Filtros para especificar a pesquisa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3" name="Chave direita 12"/>
          <p:cNvSpPr/>
          <p:nvPr/>
        </p:nvSpPr>
        <p:spPr>
          <a:xfrm>
            <a:off x="4644008" y="5157192"/>
            <a:ext cx="432048" cy="170080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35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upo 14"/>
          <p:cNvGrpSpPr/>
          <p:nvPr/>
        </p:nvGrpSpPr>
        <p:grpSpPr>
          <a:xfrm>
            <a:off x="0" y="764704"/>
            <a:ext cx="9028068" cy="5974923"/>
            <a:chOff x="0" y="764704"/>
            <a:chExt cx="9028068" cy="597492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595" t="16710" r="10840" b="4883"/>
            <a:stretch>
              <a:fillRect/>
            </a:stretch>
          </p:blipFill>
          <p:spPr bwMode="auto">
            <a:xfrm>
              <a:off x="0" y="764704"/>
              <a:ext cx="9028068" cy="532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467544" y="6165304"/>
              <a:ext cx="2016224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1- Outros  Filtros</a:t>
              </a:r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347864" y="6093296"/>
              <a:ext cx="4824536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2 - Imprimir -  enviar  para  e-mail  -  salvar no Word  enviar para gerenciador bibliográfico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932040" y="2060848"/>
              <a:ext cx="2448272" cy="3693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619672" y="1556792"/>
              <a:ext cx="288032" cy="30777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1</a:t>
              </a:r>
              <a:endParaRPr lang="pt-BR" sz="14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012160" y="1772816"/>
              <a:ext cx="288032" cy="30777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2</a:t>
              </a:r>
              <a:endParaRPr lang="pt-BR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115616" y="105273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BASES DE DADOS PÚBLICAS PARA ÁREA BIOMÉDICA</a:t>
            </a:r>
          </a:p>
          <a:p>
            <a:endParaRPr lang="pt-BR" sz="2400" b="1" dirty="0" smtClean="0">
              <a:solidFill>
                <a:srgbClr val="7030A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4538"/>
          <a:stretch>
            <a:fillRect/>
          </a:stretch>
        </p:blipFill>
        <p:spPr bwMode="auto">
          <a:xfrm>
            <a:off x="1691680" y="2060848"/>
            <a:ext cx="4824535" cy="113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4860032" y="3645024"/>
            <a:ext cx="3312368" cy="86177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Pesquisa simultânea em bases da </a:t>
            </a:r>
          </a:p>
          <a:p>
            <a:pPr algn="ctr"/>
            <a:r>
              <a:rPr lang="pt-BR" sz="1600" dirty="0" smtClean="0"/>
              <a:t>área biomédica </a:t>
            </a:r>
          </a:p>
          <a:p>
            <a:pPr algn="ctr"/>
            <a:r>
              <a:rPr lang="pt-BR" sz="1600" dirty="0" smtClean="0">
                <a:solidFill>
                  <a:srgbClr val="7030A0"/>
                </a:solidFill>
              </a:rPr>
              <a:t>Lilacs – </a:t>
            </a:r>
            <a:r>
              <a:rPr lang="pt-BR" sz="1600" dirty="0" err="1" smtClean="0">
                <a:solidFill>
                  <a:srgbClr val="7030A0"/>
                </a:solidFill>
              </a:rPr>
              <a:t>Scielo</a:t>
            </a:r>
            <a:r>
              <a:rPr lang="pt-BR" sz="1600" dirty="0" smtClean="0">
                <a:solidFill>
                  <a:srgbClr val="7030A0"/>
                </a:solidFill>
              </a:rPr>
              <a:t> – </a:t>
            </a:r>
            <a:r>
              <a:rPr lang="pt-BR" sz="1600" dirty="0" err="1" smtClean="0">
                <a:solidFill>
                  <a:srgbClr val="7030A0"/>
                </a:solidFill>
              </a:rPr>
              <a:t>Medline</a:t>
            </a:r>
            <a:endParaRPr lang="pt-BR" sz="1600" dirty="0" smtClean="0">
              <a:solidFill>
                <a:srgbClr val="7030A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915816" y="1700808"/>
            <a:ext cx="291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u="sng" dirty="0" smtClean="0">
                <a:hlinkClick r:id="rId6"/>
              </a:rPr>
              <a:t>http://www.ncbi.nlm.nih.gov</a:t>
            </a:r>
            <a:endParaRPr lang="pt-BR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15211" t="16165" r="35605" b="71666"/>
          <a:stretch>
            <a:fillRect/>
          </a:stretch>
        </p:blipFill>
        <p:spPr bwMode="auto">
          <a:xfrm>
            <a:off x="899592" y="5013176"/>
            <a:ext cx="698477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/>
          <p:nvPr/>
        </p:nvPicPr>
        <p:blipFill>
          <a:blip r:embed="rId8" cstate="print"/>
          <a:srcRect l="12075" t="25530" r="64633" b="65910"/>
          <a:stretch>
            <a:fillRect/>
          </a:stretch>
        </p:blipFill>
        <p:spPr bwMode="auto">
          <a:xfrm>
            <a:off x="539552" y="3573016"/>
            <a:ext cx="43204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2339752" y="3501008"/>
            <a:ext cx="1337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hlinkClick r:id="rId9"/>
              </a:rPr>
              <a:t>www.bvs.br</a:t>
            </a:r>
            <a:endParaRPr 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331640" y="3068960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 BVS Enfermagem Brasil tem por objetivo contribuir para produção, organização e disseminação da informação científica e técnica em Enfermagem produzida pelas instituições brasileiras representativas no tema.</a:t>
            </a:r>
            <a:endParaRPr lang="pt-B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211" t="16165" r="35605" b="71666"/>
          <a:stretch>
            <a:fillRect/>
          </a:stretch>
        </p:blipFill>
        <p:spPr bwMode="auto">
          <a:xfrm>
            <a:off x="827584" y="1412776"/>
            <a:ext cx="7661651" cy="118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ângulo 8"/>
          <p:cNvSpPr/>
          <p:nvPr/>
        </p:nvSpPr>
        <p:spPr>
          <a:xfrm>
            <a:off x="2483768" y="4869160"/>
            <a:ext cx="382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Disponível: </a:t>
            </a:r>
            <a:r>
              <a:rPr lang="pt-BR" dirty="0" smtClean="0">
                <a:hlinkClick r:id="rId6"/>
              </a:rPr>
              <a:t>http://enfermagem.bvs.br</a:t>
            </a:r>
            <a:r>
              <a:rPr lang="pt-BR" u="sng" dirty="0" smtClean="0">
                <a:hlinkClick r:id="rId6"/>
              </a:rPr>
              <a:t>/</a:t>
            </a:r>
            <a:endParaRPr lang="pt-BR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38</a:t>
            </a:fld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641" t="14094" r="23557" b="5188"/>
          <a:stretch>
            <a:fillRect/>
          </a:stretch>
        </p:blipFill>
        <p:spPr bwMode="auto">
          <a:xfrm>
            <a:off x="395536" y="861627"/>
            <a:ext cx="7992888" cy="599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39</a:t>
            </a:fld>
            <a:endParaRPr lang="pt-B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14545" t="16427" r="22997" b="18479"/>
          <a:stretch>
            <a:fillRect/>
          </a:stretch>
        </p:blipFill>
        <p:spPr bwMode="auto">
          <a:xfrm>
            <a:off x="611560" y="1412776"/>
            <a:ext cx="8026357" cy="52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411760" y="105273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7030A0"/>
                </a:solidFill>
              </a:rPr>
              <a:t>PESQUISA DE TERMOS COMBINADOS</a:t>
            </a:r>
            <a:endParaRPr lang="pt-BR" sz="2000" b="1" dirty="0">
              <a:solidFill>
                <a:srgbClr val="7030A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9" name="Imagem 8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10" name="Imagem 9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11" name="Imagem 10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Elipse 11"/>
          <p:cNvSpPr/>
          <p:nvPr/>
        </p:nvSpPr>
        <p:spPr>
          <a:xfrm>
            <a:off x="611560" y="3501008"/>
            <a:ext cx="1368152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4649" t="19320" r="35426" b="14001"/>
          <a:stretch>
            <a:fillRect/>
          </a:stretch>
        </p:blipFill>
        <p:spPr bwMode="auto">
          <a:xfrm>
            <a:off x="179512" y="980728"/>
            <a:ext cx="4104456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499992" y="1124744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PORTAL DA INFORMAÇÃO </a:t>
            </a:r>
          </a:p>
          <a:p>
            <a:pPr algn="ctr"/>
            <a:r>
              <a:rPr lang="pt-BR" dirty="0" smtClean="0"/>
              <a:t>http://www.portal.ufpr.br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dirty="0" smtClean="0"/>
              <a:t>ESTRUTURA DO SiBi</a:t>
            </a:r>
          </a:p>
          <a:p>
            <a:pPr algn="ctr"/>
            <a:endParaRPr lang="pt-BR" sz="1100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Formado por 15 bibliotecas, sendo uma Biblioteca Central que administra o Sistema e funciona também como memória institucional, preservando toda a produção acadêmica da Instituição em diferentes formados tais como:  teses, dissertações, vídeos periódicos, folhetos e vídeos.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40</a:t>
            </a:fld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4700" t="29400" r="55900" b="18521"/>
          <a:stretch>
            <a:fillRect/>
          </a:stretch>
        </p:blipFill>
        <p:spPr bwMode="auto">
          <a:xfrm>
            <a:off x="179512" y="1340768"/>
            <a:ext cx="312189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aixaDeTexto 9"/>
          <p:cNvSpPr txBox="1"/>
          <p:nvPr/>
        </p:nvSpPr>
        <p:spPr>
          <a:xfrm>
            <a:off x="2699792" y="1052736"/>
            <a:ext cx="4816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UTILIZANDO DESCRITORES DE ASSUNTO </a:t>
            </a:r>
            <a:endParaRPr lang="pt-BR" sz="2000" b="1" dirty="0">
              <a:solidFill>
                <a:srgbClr val="7030A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 l="15393" t="31760" r="22301" b="16161"/>
          <a:stretch>
            <a:fillRect/>
          </a:stretch>
        </p:blipFill>
        <p:spPr bwMode="auto">
          <a:xfrm>
            <a:off x="2051720" y="2132856"/>
            <a:ext cx="647839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339752" y="5733256"/>
            <a:ext cx="244827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C00000"/>
                </a:solidFill>
              </a:rPr>
              <a:t>Qualificadores de pesquisa </a:t>
            </a:r>
            <a:endParaRPr lang="pt-BR" sz="1600" b="1" dirty="0">
              <a:solidFill>
                <a:srgbClr val="C00000"/>
              </a:solidFill>
            </a:endParaRPr>
          </a:p>
        </p:txBody>
      </p:sp>
      <p:sp>
        <p:nvSpPr>
          <p:cNvPr id="13" name="Chave esquerda 12"/>
          <p:cNvSpPr/>
          <p:nvPr/>
        </p:nvSpPr>
        <p:spPr>
          <a:xfrm>
            <a:off x="4860032" y="5301208"/>
            <a:ext cx="360040" cy="1152128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41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o 7"/>
          <p:cNvGrpSpPr/>
          <p:nvPr/>
        </p:nvGrpSpPr>
        <p:grpSpPr>
          <a:xfrm>
            <a:off x="152400" y="152400"/>
            <a:ext cx="9144000" cy="908720"/>
            <a:chOff x="0" y="0"/>
            <a:chExt cx="9144000" cy="908720"/>
          </a:xfrm>
        </p:grpSpPr>
        <p:pic>
          <p:nvPicPr>
            <p:cNvPr id="9" name="Imagem 8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10" name="Imagem 9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11" name="Imagem 10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 l="14966" t="38651" r="24485" b="4653"/>
          <a:stretch>
            <a:fillRect/>
          </a:stretch>
        </p:blipFill>
        <p:spPr bwMode="auto">
          <a:xfrm>
            <a:off x="128480" y="1268760"/>
            <a:ext cx="898190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ipse 12"/>
          <p:cNvSpPr/>
          <p:nvPr/>
        </p:nvSpPr>
        <p:spPr>
          <a:xfrm>
            <a:off x="0" y="1556792"/>
            <a:ext cx="1728192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42</a:t>
            </a:fld>
            <a:endParaRPr lang="pt-BR"/>
          </a:p>
        </p:txBody>
      </p:sp>
      <p:grpSp>
        <p:nvGrpSpPr>
          <p:cNvPr id="18" name="Grupo 17"/>
          <p:cNvGrpSpPr/>
          <p:nvPr/>
        </p:nvGrpSpPr>
        <p:grpSpPr>
          <a:xfrm>
            <a:off x="0" y="836712"/>
            <a:ext cx="8964488" cy="5371797"/>
            <a:chOff x="0" y="836712"/>
            <a:chExt cx="8964488" cy="5371797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2500" t="16357" r="23221" b="54548"/>
            <a:stretch>
              <a:fillRect/>
            </a:stretch>
          </p:blipFill>
          <p:spPr bwMode="auto">
            <a:xfrm>
              <a:off x="0" y="836712"/>
              <a:ext cx="2544283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60137" t="19518" r="28076" b="46409"/>
            <a:stretch>
              <a:fillRect/>
            </a:stretch>
          </p:blipFill>
          <p:spPr bwMode="auto">
            <a:xfrm>
              <a:off x="4283968" y="1196752"/>
              <a:ext cx="2304256" cy="4566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2696" t="45452" r="23221" b="6631"/>
            <a:stretch>
              <a:fillRect/>
            </a:stretch>
          </p:blipFill>
          <p:spPr bwMode="auto">
            <a:xfrm>
              <a:off x="2051720" y="1196752"/>
              <a:ext cx="2160240" cy="501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59324" t="53591" r="28076" b="7240"/>
            <a:stretch>
              <a:fillRect/>
            </a:stretch>
          </p:blipFill>
          <p:spPr bwMode="auto">
            <a:xfrm>
              <a:off x="6588224" y="1332426"/>
              <a:ext cx="2376264" cy="461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7812" t="40278" r="16667" b="5556"/>
          <a:stretch>
            <a:fillRect/>
          </a:stretch>
        </p:blipFill>
        <p:spPr bwMode="auto">
          <a:xfrm>
            <a:off x="539552" y="1916832"/>
            <a:ext cx="819229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upo 15"/>
          <p:cNvGrpSpPr/>
          <p:nvPr/>
        </p:nvGrpSpPr>
        <p:grpSpPr>
          <a:xfrm>
            <a:off x="4716016" y="980728"/>
            <a:ext cx="3960440" cy="1521460"/>
            <a:chOff x="4644008" y="1196752"/>
            <a:chExt cx="3960440" cy="1521460"/>
          </a:xfrm>
        </p:grpSpPr>
        <p:sp>
          <p:nvSpPr>
            <p:cNvPr id="17" name="CaixaDeTexto 16"/>
            <p:cNvSpPr txBox="1"/>
            <p:nvPr/>
          </p:nvSpPr>
          <p:spPr>
            <a:xfrm>
              <a:off x="4644008" y="1196752"/>
              <a:ext cx="3960440" cy="86177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pt-BR" b="1" dirty="0" smtClean="0">
                  <a:solidFill>
                    <a:srgbClr val="C00000"/>
                  </a:solidFill>
                </a:rPr>
                <a:t>Impressão e envio dos resultados para e-mail ou gerenciador bibliográfico</a:t>
              </a:r>
            </a:p>
            <a:p>
              <a:pPr algn="ctr"/>
              <a:r>
                <a:rPr lang="pt-BR" sz="1400" b="1" dirty="0" smtClean="0">
                  <a:solidFill>
                    <a:srgbClr val="C00000"/>
                  </a:solidFill>
                </a:rPr>
                <a:t>(</a:t>
              </a:r>
              <a:r>
                <a:rPr lang="pt-BR" sz="1400" b="1" dirty="0" err="1" smtClean="0">
                  <a:solidFill>
                    <a:srgbClr val="C00000"/>
                  </a:solidFill>
                </a:rPr>
                <a:t>Endnote</a:t>
              </a:r>
              <a:r>
                <a:rPr lang="pt-BR" sz="1400" b="1" dirty="0" smtClean="0">
                  <a:solidFill>
                    <a:srgbClr val="C00000"/>
                  </a:solidFill>
                </a:rPr>
                <a:t> – </a:t>
              </a:r>
              <a:r>
                <a:rPr lang="pt-BR" sz="1400" b="1" dirty="0" err="1" smtClean="0">
                  <a:solidFill>
                    <a:srgbClr val="C00000"/>
                  </a:solidFill>
                </a:rPr>
                <a:t>Mendeley</a:t>
              </a:r>
              <a:r>
                <a:rPr lang="pt-BR" sz="1400" b="1" dirty="0" smtClean="0">
                  <a:solidFill>
                    <a:srgbClr val="C00000"/>
                  </a:solidFill>
                </a:rPr>
                <a:t>)</a:t>
              </a:r>
              <a:endParaRPr lang="pt-BR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860032" y="2348880"/>
              <a:ext cx="1728192" cy="3693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cxnSp>
          <p:nvCxnSpPr>
            <p:cNvPr id="19" name="Conector de seta reta 18"/>
            <p:cNvCxnSpPr/>
            <p:nvPr/>
          </p:nvCxnSpPr>
          <p:spPr>
            <a:xfrm flipH="1">
              <a:off x="6588224" y="2060848"/>
              <a:ext cx="360040" cy="36004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44</a:t>
            </a:fld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 l="12075" t="25530" r="64633" b="65910"/>
          <a:stretch>
            <a:fillRect/>
          </a:stretch>
        </p:blipFill>
        <p:spPr bwMode="auto">
          <a:xfrm>
            <a:off x="2123728" y="1124744"/>
            <a:ext cx="43204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ângulo 8"/>
          <p:cNvSpPr/>
          <p:nvPr/>
        </p:nvSpPr>
        <p:spPr>
          <a:xfrm>
            <a:off x="539552" y="2564904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O Portal de Pesquisa BVS é composto por fontes de informação em ciências da saúde para atender às necessidades de informação técnico-científica de profissionais e estudantes da área. A interface da BVS está disponível gratuitamente em português, espanhol e inglês. </a:t>
            </a:r>
          </a:p>
          <a:p>
            <a:r>
              <a:rPr lang="pt-BR" sz="2000" dirty="0" smtClean="0"/>
              <a:t> </a:t>
            </a:r>
          </a:p>
          <a:p>
            <a:r>
              <a:rPr lang="pt-BR" sz="2000" dirty="0" smtClean="0"/>
              <a:t>Integram o Portal as bases:</a:t>
            </a:r>
            <a:r>
              <a:rPr lang="pt-BR" sz="2000" b="1" dirty="0" smtClean="0"/>
              <a:t> </a:t>
            </a:r>
          </a:p>
          <a:p>
            <a:r>
              <a:rPr lang="pt-BR" sz="2000" b="1" dirty="0" err="1" smtClean="0"/>
              <a:t>Lilacs</a:t>
            </a:r>
            <a:r>
              <a:rPr lang="pt-BR" sz="2000" b="1" dirty="0" smtClean="0"/>
              <a:t> </a:t>
            </a:r>
            <a:r>
              <a:rPr lang="pt-BR" sz="2000" dirty="0" smtClean="0"/>
              <a:t>-  literatura científica e técnica da América Latina e Caribe,  incluindo a </a:t>
            </a:r>
            <a:r>
              <a:rPr lang="pt-BR" sz="2000" dirty="0" err="1" smtClean="0"/>
              <a:t>Scielo</a:t>
            </a:r>
            <a:r>
              <a:rPr lang="pt-BR" sz="2000" dirty="0" smtClean="0"/>
              <a:t> </a:t>
            </a:r>
          </a:p>
          <a:p>
            <a:r>
              <a:rPr lang="pt-BR" sz="2000" b="1" dirty="0" err="1" smtClean="0"/>
              <a:t>Medline</a:t>
            </a:r>
            <a:r>
              <a:rPr lang="pt-BR" sz="2000" dirty="0" smtClean="0"/>
              <a:t> (conteúdo </a:t>
            </a:r>
            <a:r>
              <a:rPr lang="pt-BR" sz="2000" dirty="0" err="1" smtClean="0"/>
              <a:t>PubMed</a:t>
            </a:r>
            <a:r>
              <a:rPr lang="pt-BR" sz="2000" dirty="0" smtClean="0"/>
              <a:t>)</a:t>
            </a:r>
          </a:p>
          <a:p>
            <a:endParaRPr lang="pt-BR" sz="2000" dirty="0"/>
          </a:p>
        </p:txBody>
      </p:sp>
      <p:sp>
        <p:nvSpPr>
          <p:cNvPr id="10" name="Retângulo 9"/>
          <p:cNvSpPr/>
          <p:nvPr/>
        </p:nvSpPr>
        <p:spPr>
          <a:xfrm>
            <a:off x="2612346" y="5661248"/>
            <a:ext cx="280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Disponível em: www.bvs.br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45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691680" y="105273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PORTAL  DE PESQUISA BVS</a:t>
            </a:r>
          </a:p>
          <a:p>
            <a:pPr algn="ctr"/>
            <a:r>
              <a:rPr lang="pt-BR" sz="2000" b="1" dirty="0" smtClean="0"/>
              <a:t>  </a:t>
            </a:r>
            <a:endParaRPr lang="pt-BR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2455" t="23669" r="26600" b="30653"/>
          <a:stretch>
            <a:fillRect/>
          </a:stretch>
        </p:blipFill>
        <p:spPr bwMode="auto">
          <a:xfrm>
            <a:off x="827584" y="1916832"/>
            <a:ext cx="6927608" cy="43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8"/>
          <p:cNvGrpSpPr/>
          <p:nvPr/>
        </p:nvGrpSpPr>
        <p:grpSpPr>
          <a:xfrm>
            <a:off x="4572000" y="2420888"/>
            <a:ext cx="4320480" cy="936104"/>
            <a:chOff x="5076056" y="2852936"/>
            <a:chExt cx="3528392" cy="936104"/>
          </a:xfrm>
        </p:grpSpPr>
        <p:sp>
          <p:nvSpPr>
            <p:cNvPr id="10" name="Retângulo 9"/>
            <p:cNvSpPr/>
            <p:nvPr/>
          </p:nvSpPr>
          <p:spPr>
            <a:xfrm>
              <a:off x="5724128" y="2852936"/>
              <a:ext cx="2880320" cy="861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 smtClean="0"/>
                <a:t>Pesquisa simples  ou avançadas em todas as bases da área de saúde</a:t>
              </a:r>
            </a:p>
            <a:p>
              <a:pPr algn="ctr"/>
              <a:r>
                <a:rPr lang="pt-BR" sz="1600" dirty="0" smtClean="0"/>
                <a:t>Lilacs – Scielo - Medline </a:t>
              </a:r>
            </a:p>
          </p:txBody>
        </p:sp>
        <p:cxnSp>
          <p:nvCxnSpPr>
            <p:cNvPr id="11" name="Conector de seta reta 10"/>
            <p:cNvCxnSpPr/>
            <p:nvPr/>
          </p:nvCxnSpPr>
          <p:spPr>
            <a:xfrm flipH="1">
              <a:off x="5076056" y="3356992"/>
              <a:ext cx="576064" cy="43204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ângulo 14"/>
          <p:cNvSpPr/>
          <p:nvPr/>
        </p:nvSpPr>
        <p:spPr>
          <a:xfrm>
            <a:off x="5508104" y="4293096"/>
            <a:ext cx="288032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Pesquisa por descritor DeCS</a:t>
            </a:r>
          </a:p>
        </p:txBody>
      </p:sp>
      <p:cxnSp>
        <p:nvCxnSpPr>
          <p:cNvPr id="16" name="Conector de seta reta 15"/>
          <p:cNvCxnSpPr/>
          <p:nvPr/>
        </p:nvCxnSpPr>
        <p:spPr>
          <a:xfrm flipH="1" flipV="1">
            <a:off x="4716016" y="4221088"/>
            <a:ext cx="648072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46</a:t>
            </a:fld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1331640" y="2564904"/>
            <a:ext cx="65527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 smtClean="0"/>
              <a:t>A PubMed é uma base de dados composta por mais de 23 milhões de citações para a literatura biomédica indexadas no MEDLINE, revistas de ciências da vida, e livros on-line. As citações podem incluir links para conteúdo de texto completo de acesso livre.</a:t>
            </a:r>
            <a:endParaRPr lang="pt-BR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4538"/>
          <a:stretch>
            <a:fillRect/>
          </a:stretch>
        </p:blipFill>
        <p:spPr bwMode="auto">
          <a:xfrm>
            <a:off x="2051720" y="1268760"/>
            <a:ext cx="4987975" cy="109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195736" y="5229200"/>
            <a:ext cx="536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Disponível em:  </a:t>
            </a:r>
            <a:r>
              <a:rPr lang="pt-BR" u="sng" dirty="0" smtClean="0"/>
              <a:t>http://www.ncbi.nlm.nih.gov/pubmed </a:t>
            </a:r>
            <a:endParaRPr lang="pt-BR" u="sng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683568" y="1052736"/>
            <a:ext cx="6840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PUBMED </a:t>
            </a:r>
            <a:r>
              <a:rPr lang="pt-BR" sz="2000" b="1" dirty="0" smtClean="0"/>
              <a:t>      </a:t>
            </a:r>
          </a:p>
          <a:p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47</a:t>
            </a:fld>
            <a:endParaRPr lang="pt-BR"/>
          </a:p>
        </p:txBody>
      </p:sp>
      <p:grpSp>
        <p:nvGrpSpPr>
          <p:cNvPr id="14" name="Grupo 13"/>
          <p:cNvGrpSpPr/>
          <p:nvPr/>
        </p:nvGrpSpPr>
        <p:grpSpPr>
          <a:xfrm>
            <a:off x="539552" y="1484784"/>
            <a:ext cx="8372930" cy="4968552"/>
            <a:chOff x="539552" y="1484784"/>
            <a:chExt cx="8372930" cy="4968552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674" t="15326" r="12747" b="5319"/>
            <a:stretch>
              <a:fillRect/>
            </a:stretch>
          </p:blipFill>
          <p:spPr bwMode="auto">
            <a:xfrm>
              <a:off x="539552" y="1484784"/>
              <a:ext cx="8372930" cy="496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ixaDeTexto 14"/>
            <p:cNvSpPr txBox="1"/>
            <p:nvPr/>
          </p:nvSpPr>
          <p:spPr>
            <a:xfrm>
              <a:off x="3923928" y="2852936"/>
              <a:ext cx="2664296" cy="1077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Selecionar um termo</a:t>
              </a:r>
            </a:p>
            <a:p>
              <a:r>
                <a:rPr lang="pt-BR" sz="1600" b="1" dirty="0" smtClean="0"/>
                <a:t>Escolher qualificadores</a:t>
              </a:r>
            </a:p>
            <a:p>
              <a:r>
                <a:rPr lang="pt-BR" sz="1600" b="1" dirty="0" smtClean="0"/>
                <a:t>Adicionar à caixa de texto </a:t>
              </a:r>
            </a:p>
            <a:p>
              <a:r>
                <a:rPr lang="pt-BR" sz="1600" b="1" dirty="0" smtClean="0"/>
                <a:t>Pesquisar no Pubmed </a:t>
              </a:r>
              <a:endParaRPr lang="pt-BR" sz="1600" b="1" dirty="0"/>
            </a:p>
          </p:txBody>
        </p:sp>
        <p:cxnSp>
          <p:nvCxnSpPr>
            <p:cNvPr id="24" name="Conector de seta reta 23"/>
            <p:cNvCxnSpPr/>
            <p:nvPr/>
          </p:nvCxnSpPr>
          <p:spPr>
            <a:xfrm flipV="1">
              <a:off x="6804248" y="3140968"/>
              <a:ext cx="504056" cy="57606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>
              <a:off x="6588224" y="3645024"/>
              <a:ext cx="216024" cy="14401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>
              <a:off x="6444208" y="4005064"/>
              <a:ext cx="368424" cy="83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611560" y="2204864"/>
              <a:ext cx="82809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48</a:t>
            </a:fld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o 9"/>
          <p:cNvGrpSpPr/>
          <p:nvPr/>
        </p:nvGrpSpPr>
        <p:grpSpPr>
          <a:xfrm>
            <a:off x="101540" y="1052736"/>
            <a:ext cx="9042460" cy="5328592"/>
            <a:chOff x="101540" y="1052736"/>
            <a:chExt cx="9042460" cy="5328592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746" t="16782" r="12346" b="4105"/>
            <a:stretch>
              <a:fillRect/>
            </a:stretch>
          </p:blipFill>
          <p:spPr bwMode="auto">
            <a:xfrm>
              <a:off x="101540" y="1052736"/>
              <a:ext cx="9042460" cy="532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ipse 7"/>
            <p:cNvSpPr/>
            <p:nvPr/>
          </p:nvSpPr>
          <p:spPr>
            <a:xfrm>
              <a:off x="1331640" y="2492896"/>
              <a:ext cx="1728192" cy="5760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1628800"/>
              <a:ext cx="885698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1691680" y="2708920"/>
            <a:ext cx="28803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1</a:t>
            </a:r>
            <a:endParaRPr lang="pt-B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21337" t="18492" r="23541" b="38436"/>
          <a:stretch>
            <a:fillRect/>
          </a:stretch>
        </p:blipFill>
        <p:spPr bwMode="auto">
          <a:xfrm>
            <a:off x="246289" y="908720"/>
            <a:ext cx="889771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323528" y="1124744"/>
            <a:ext cx="4608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00" dirty="0" smtClean="0"/>
          </a:p>
          <a:p>
            <a:r>
              <a:rPr lang="pt-BR" b="1" dirty="0" smtClean="0">
                <a:solidFill>
                  <a:srgbClr val="7030A0"/>
                </a:solidFill>
              </a:rPr>
              <a:t>ATUALIZAÇÃO DE CADASTRO NA BIBLIOTECA</a:t>
            </a:r>
          </a:p>
          <a:p>
            <a:pPr>
              <a:buFont typeface="Wingdings" pitchFamily="2" charset="2"/>
              <a:buChar char="Ø"/>
            </a:pPr>
            <a:endParaRPr lang="pt-BR" sz="9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Confirmação de dados pessoais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e-mail mais utilizados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cadastro de senha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3625" t="36959" r="55375" b="28601"/>
          <a:stretch>
            <a:fillRect/>
          </a:stretch>
        </p:blipFill>
        <p:spPr bwMode="auto">
          <a:xfrm>
            <a:off x="467544" y="2636912"/>
            <a:ext cx="3596887" cy="36868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4283968" y="2564904"/>
            <a:ext cx="454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EMPRÉSTIMO DE MATERIAIS POR BIBLIOTECA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283968" y="3068960"/>
            <a:ext cx="43204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Reposição em caso de perda ou  dano de </a:t>
            </a:r>
          </a:p>
          <a:p>
            <a:r>
              <a:rPr lang="pt-BR" dirty="0" smtClean="0"/>
              <a:t>     materiais da biblioteca</a:t>
            </a:r>
          </a:p>
          <a:p>
            <a:pPr>
              <a:buFont typeface="Wingdings" pitchFamily="2" charset="2"/>
              <a:buChar char="Ø"/>
            </a:pPr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Suspensão para atraso na devolução</a:t>
            </a:r>
          </a:p>
          <a:p>
            <a:r>
              <a:rPr lang="pt-BR" sz="1400" dirty="0" smtClean="0"/>
              <a:t>    1 dia de atraso = 2 dias de suspensão  </a:t>
            </a:r>
          </a:p>
          <a:p>
            <a:r>
              <a:rPr lang="pt-BR" sz="1400" dirty="0" smtClean="0"/>
              <a:t>    - Livros de consulta local /empréstimo por 4 </a:t>
            </a:r>
          </a:p>
          <a:p>
            <a:r>
              <a:rPr lang="pt-BR" sz="1400" dirty="0" smtClean="0"/>
              <a:t>       horas  =  1 dia de suspensão para cada hora </a:t>
            </a:r>
          </a:p>
          <a:p>
            <a:r>
              <a:rPr lang="pt-BR" sz="1400" dirty="0" smtClean="0"/>
              <a:t>       de atraso </a:t>
            </a:r>
          </a:p>
          <a:p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Renovação  até 5 vezes pela Internet</a:t>
            </a:r>
          </a:p>
          <a:p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Reserva apenas de títulos emprestados</a:t>
            </a:r>
          </a:p>
          <a:p>
            <a:r>
              <a:rPr lang="pt-BR" dirty="0" smtClean="0"/>
              <a:t>     </a:t>
            </a:r>
            <a:r>
              <a:rPr lang="pt-BR" sz="1400" dirty="0" smtClean="0"/>
              <a:t>Após a liberação da reserva o material ficará à </a:t>
            </a:r>
          </a:p>
          <a:p>
            <a:r>
              <a:rPr lang="pt-BR" sz="1400" dirty="0" smtClean="0"/>
              <a:t>       disposição para empréstimo por 24h </a:t>
            </a:r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741" t="18861" r="10117" b="4518"/>
          <a:stretch>
            <a:fillRect/>
          </a:stretch>
        </p:blipFill>
        <p:spPr bwMode="auto">
          <a:xfrm>
            <a:off x="0" y="908720"/>
            <a:ext cx="906957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o 8"/>
          <p:cNvGrpSpPr/>
          <p:nvPr/>
        </p:nvGrpSpPr>
        <p:grpSpPr>
          <a:xfrm>
            <a:off x="611560" y="2276872"/>
            <a:ext cx="4824536" cy="1942475"/>
            <a:chOff x="611560" y="2276872"/>
            <a:chExt cx="4824536" cy="1942475"/>
          </a:xfrm>
        </p:grpSpPr>
        <p:sp>
          <p:nvSpPr>
            <p:cNvPr id="6" name="CaixaDeTexto 5"/>
            <p:cNvSpPr txBox="1"/>
            <p:nvPr/>
          </p:nvSpPr>
          <p:spPr>
            <a:xfrm>
              <a:off x="1403648" y="3573016"/>
              <a:ext cx="4032448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 Display  Settings </a:t>
              </a:r>
            </a:p>
            <a:p>
              <a:r>
                <a:rPr lang="pt-BR" dirty="0" smtClean="0"/>
                <a:t>Opções para visualização dos resultados</a:t>
              </a:r>
            </a:p>
          </p:txBody>
        </p:sp>
        <p:sp>
          <p:nvSpPr>
            <p:cNvPr id="17" name="Seta em curva para a direita 16"/>
            <p:cNvSpPr/>
            <p:nvPr/>
          </p:nvSpPr>
          <p:spPr>
            <a:xfrm>
              <a:off x="611560" y="2276872"/>
              <a:ext cx="720080" cy="1368152"/>
            </a:xfrm>
            <a:prstGeom prst="curvedRight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2301" t="19682" r="13890" b="4617"/>
          <a:stretch>
            <a:fillRect/>
          </a:stretch>
        </p:blipFill>
        <p:spPr bwMode="auto">
          <a:xfrm>
            <a:off x="179512" y="980728"/>
            <a:ext cx="876193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2555776" y="1772816"/>
            <a:ext cx="504056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Display  Settings </a:t>
            </a:r>
          </a:p>
          <a:p>
            <a:r>
              <a:rPr lang="pt-BR" dirty="0" smtClean="0"/>
              <a:t>Opção Abstract / visualização do abstract do artigo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51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875" t="21840" r="9701" b="4241"/>
          <a:stretch>
            <a:fillRect/>
          </a:stretch>
        </p:blipFill>
        <p:spPr bwMode="auto">
          <a:xfrm>
            <a:off x="0" y="908720"/>
            <a:ext cx="90364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1547664" y="6237312"/>
            <a:ext cx="460851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Filtros de pesquisa para especificar resultados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0" y="1484784"/>
            <a:ext cx="8244408" cy="1872208"/>
            <a:chOff x="0" y="1484784"/>
            <a:chExt cx="8244408" cy="1872208"/>
          </a:xfrm>
        </p:grpSpPr>
        <p:sp>
          <p:nvSpPr>
            <p:cNvPr id="12" name="Elipse 11"/>
            <p:cNvSpPr/>
            <p:nvPr/>
          </p:nvSpPr>
          <p:spPr>
            <a:xfrm>
              <a:off x="0" y="1484784"/>
              <a:ext cx="1403648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6660232" y="1556792"/>
              <a:ext cx="1584176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de seta reta 9"/>
            <p:cNvCxnSpPr/>
            <p:nvPr/>
          </p:nvCxnSpPr>
          <p:spPr>
            <a:xfrm>
              <a:off x="971600" y="1988840"/>
              <a:ext cx="432048" cy="136815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7375" t="19174" r="19524" b="7079"/>
          <a:stretch>
            <a:fillRect/>
          </a:stretch>
        </p:blipFill>
        <p:spPr bwMode="auto">
          <a:xfrm>
            <a:off x="251520" y="1052736"/>
            <a:ext cx="84969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o 9"/>
          <p:cNvGrpSpPr/>
          <p:nvPr/>
        </p:nvGrpSpPr>
        <p:grpSpPr>
          <a:xfrm>
            <a:off x="1619672" y="2564904"/>
            <a:ext cx="5976664" cy="2525509"/>
            <a:chOff x="1619672" y="2564904"/>
            <a:chExt cx="5976664" cy="2525509"/>
          </a:xfrm>
        </p:grpSpPr>
        <p:sp>
          <p:nvSpPr>
            <p:cNvPr id="7" name="CaixaDeTexto 6"/>
            <p:cNvSpPr txBox="1"/>
            <p:nvPr/>
          </p:nvSpPr>
          <p:spPr>
            <a:xfrm>
              <a:off x="1619672" y="3212976"/>
              <a:ext cx="5976664" cy="1877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Send to – Área de exportação de  resultados </a:t>
              </a:r>
            </a:p>
            <a:p>
              <a:endParaRPr lang="pt-BR" dirty="0" smtClean="0"/>
            </a:p>
            <a:p>
              <a:r>
                <a:rPr lang="pt-BR" sz="1600" b="1" dirty="0" smtClean="0"/>
                <a:t>File </a:t>
              </a:r>
              <a:r>
                <a:rPr lang="pt-BR" sz="1600" dirty="0" smtClean="0"/>
                <a:t> -  escolher formato  Abstract (text)  </a:t>
              </a:r>
            </a:p>
            <a:p>
              <a:r>
                <a:rPr lang="pt-BR" sz="1600" b="1" dirty="0" smtClean="0"/>
                <a:t>Citation manager   </a:t>
              </a:r>
              <a:r>
                <a:rPr lang="pt-BR" sz="1600" dirty="0" smtClean="0"/>
                <a:t>- Endnote Web</a:t>
              </a:r>
            </a:p>
            <a:p>
              <a:r>
                <a:rPr lang="pt-BR" sz="1600" b="1" dirty="0" smtClean="0"/>
                <a:t>Clipboard</a:t>
              </a:r>
              <a:r>
                <a:rPr lang="pt-BR" sz="1600" dirty="0" smtClean="0"/>
                <a:t>  - guardar resultados por até 8 horas</a:t>
              </a:r>
            </a:p>
            <a:p>
              <a:r>
                <a:rPr lang="pt-BR" sz="1600" b="1" dirty="0" smtClean="0"/>
                <a:t>My Bibliography   </a:t>
              </a:r>
              <a:r>
                <a:rPr lang="pt-BR" sz="1600" dirty="0" smtClean="0"/>
                <a:t>e</a:t>
              </a:r>
              <a:r>
                <a:rPr lang="pt-BR" sz="1600" b="1" dirty="0" smtClean="0"/>
                <a:t> Collections  </a:t>
              </a:r>
              <a:r>
                <a:rPr lang="pt-BR" sz="1600" dirty="0" smtClean="0"/>
                <a:t>-  guardar resultados  definitivamente</a:t>
              </a:r>
            </a:p>
            <a:p>
              <a:r>
                <a:rPr lang="pt-BR" sz="1600" dirty="0" smtClean="0"/>
                <a:t>                                    -  necessário criar conta na NCBI</a:t>
              </a:r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V="1">
              <a:off x="4860032" y="2564904"/>
              <a:ext cx="864096" cy="64807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54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ixaDeTexto 11"/>
          <p:cNvSpPr txBox="1"/>
          <p:nvPr/>
        </p:nvSpPr>
        <p:spPr>
          <a:xfrm>
            <a:off x="251520" y="1124744"/>
            <a:ext cx="77768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OMIM</a:t>
            </a:r>
          </a:p>
          <a:p>
            <a:pPr algn="ctr"/>
            <a:endParaRPr lang="pt-BR" sz="1200" dirty="0" smtClean="0"/>
          </a:p>
          <a:p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187624" y="2060848"/>
            <a:ext cx="7056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/>
              <a:t>Catálogo eletrônico da herança mendeliana no homem que inclui genes humanos e doenças genéticas</a:t>
            </a:r>
          </a:p>
          <a:p>
            <a:pPr>
              <a:lnSpc>
                <a:spcPct val="150000"/>
              </a:lnSpc>
            </a:pPr>
            <a:endParaRPr lang="pt-BR" sz="2000" dirty="0" smtClean="0"/>
          </a:p>
          <a:p>
            <a:r>
              <a:rPr lang="pt-BR" sz="2000" dirty="0" smtClean="0"/>
              <a:t>Produzido  e atualizado  diariamente pela  Universidade </a:t>
            </a:r>
            <a:r>
              <a:rPr lang="pt-BR" sz="2000" dirty="0" err="1" smtClean="0"/>
              <a:t>Johns</a:t>
            </a:r>
            <a:r>
              <a:rPr lang="pt-BR" sz="2000" dirty="0" smtClean="0"/>
              <a:t> Hopkins , USA    </a:t>
            </a:r>
          </a:p>
          <a:p>
            <a:pPr>
              <a:lnSpc>
                <a:spcPct val="150000"/>
              </a:lnSpc>
            </a:pPr>
            <a:endParaRPr lang="pt-BR" sz="2000" dirty="0" smtClean="0"/>
          </a:p>
          <a:p>
            <a:pPr>
              <a:lnSpc>
                <a:spcPct val="150000"/>
              </a:lnSpc>
            </a:pPr>
            <a:r>
              <a:rPr lang="pt-BR" sz="2000" dirty="0" smtClean="0"/>
              <a:t>Disponível em:</a:t>
            </a:r>
          </a:p>
          <a:p>
            <a:r>
              <a:rPr lang="pt-BR" sz="2000" dirty="0" smtClean="0">
                <a:hlinkClick r:id="rId5"/>
              </a:rPr>
              <a:t>http://www.omim.org/</a:t>
            </a:r>
            <a:endParaRPr lang="pt-BR" sz="2000" dirty="0" smtClean="0"/>
          </a:p>
          <a:p>
            <a:r>
              <a:rPr lang="pt-BR" sz="2000" dirty="0" smtClean="0">
                <a:hlinkClick r:id="rId6"/>
              </a:rPr>
              <a:t>http://www.ncbi.nlm.nih.gov/omim</a:t>
            </a:r>
            <a:endParaRPr lang="pt-BR" sz="2000" dirty="0" smtClean="0"/>
          </a:p>
          <a:p>
            <a:pPr>
              <a:lnSpc>
                <a:spcPct val="150000"/>
              </a:lnSpc>
            </a:pPr>
            <a:endParaRPr lang="pt-B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55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683568" y="1484784"/>
            <a:ext cx="7848872" cy="4726558"/>
            <a:chOff x="971600" y="2708920"/>
            <a:chExt cx="7342870" cy="371844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0100" t="42101" r="21515" b="9647"/>
            <a:stretch>
              <a:fillRect/>
            </a:stretch>
          </p:blipFill>
          <p:spPr bwMode="auto">
            <a:xfrm>
              <a:off x="1115616" y="2708920"/>
              <a:ext cx="7198854" cy="371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ector de seta reta 8"/>
            <p:cNvCxnSpPr/>
            <p:nvPr/>
          </p:nvCxnSpPr>
          <p:spPr>
            <a:xfrm>
              <a:off x="2267744" y="3789040"/>
              <a:ext cx="288032" cy="21602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971600" y="3140968"/>
              <a:ext cx="1584176" cy="5847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/>
                <a:t>Digitar o termo de pesquisa</a:t>
              </a:r>
              <a:endParaRPr lang="pt-BR" sz="1600" b="1" dirty="0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upo 26"/>
          <p:cNvGrpSpPr/>
          <p:nvPr/>
        </p:nvGrpSpPr>
        <p:grpSpPr>
          <a:xfrm>
            <a:off x="251520" y="1124744"/>
            <a:ext cx="8892480" cy="5542704"/>
            <a:chOff x="0" y="1124744"/>
            <a:chExt cx="8892480" cy="5542704"/>
          </a:xfrm>
        </p:grpSpPr>
        <p:grpSp>
          <p:nvGrpSpPr>
            <p:cNvPr id="12" name="Grupo 11"/>
            <p:cNvGrpSpPr/>
            <p:nvPr/>
          </p:nvGrpSpPr>
          <p:grpSpPr>
            <a:xfrm>
              <a:off x="0" y="1124744"/>
              <a:ext cx="8892480" cy="5542704"/>
              <a:chOff x="251520" y="1433959"/>
              <a:chExt cx="8892480" cy="5868807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25324" r="1402" b="15714"/>
              <a:stretch>
                <a:fillRect/>
              </a:stretch>
            </p:blipFill>
            <p:spPr bwMode="auto">
              <a:xfrm>
                <a:off x="251520" y="1433959"/>
                <a:ext cx="8892480" cy="4011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CaixaDeTexto 7"/>
              <p:cNvSpPr txBox="1"/>
              <p:nvPr/>
            </p:nvSpPr>
            <p:spPr>
              <a:xfrm>
                <a:off x="467544" y="5445225"/>
                <a:ext cx="5004048" cy="185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1- Número de materiais recuperados</a:t>
                </a:r>
              </a:p>
              <a:p>
                <a:r>
                  <a:rPr lang="pt-BR" dirty="0" smtClean="0"/>
                  <a:t>2- Palavra pesquisa em destaque /amarelo</a:t>
                </a:r>
              </a:p>
              <a:p>
                <a:r>
                  <a:rPr lang="pt-BR" dirty="0" smtClean="0"/>
                  <a:t>3- Número do material na base OMIM</a:t>
                </a:r>
              </a:p>
              <a:p>
                <a:r>
                  <a:rPr lang="pt-BR" dirty="0" smtClean="0"/>
                  <a:t>4- Mapeamento do gene</a:t>
                </a:r>
              </a:p>
              <a:p>
                <a:r>
                  <a:rPr lang="pt-BR" dirty="0" smtClean="0"/>
                  <a:t>%  F</a:t>
                </a:r>
                <a:r>
                  <a:rPr lang="pt-PT" dirty="0" smtClean="0"/>
                  <a:t>enótipo descrito   #  - Fenótipo não descrito</a:t>
                </a:r>
                <a:endParaRPr lang="pt-BR" dirty="0" smtClean="0"/>
              </a:p>
              <a:p>
                <a:endParaRPr lang="pt-BR" dirty="0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1223120" y="2348894"/>
                <a:ext cx="288032" cy="32588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/>
                  <a:t>1</a:t>
                </a:r>
                <a:endParaRPr lang="pt-BR" sz="1400" b="1" dirty="0"/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1871192" y="2882606"/>
                <a:ext cx="288032" cy="32588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/>
                  <a:t>2</a:t>
                </a:r>
                <a:endParaRPr lang="pt-BR" sz="1400" b="1" dirty="0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575048" y="3645051"/>
                <a:ext cx="288032" cy="32588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/>
                  <a:t>3</a:t>
                </a:r>
                <a:endParaRPr lang="pt-BR" sz="1400" b="1" dirty="0"/>
              </a:p>
            </p:txBody>
          </p:sp>
        </p:grpSp>
        <p:sp>
          <p:nvSpPr>
            <p:cNvPr id="25" name="CaixaDeTexto 24"/>
            <p:cNvSpPr txBox="1"/>
            <p:nvPr/>
          </p:nvSpPr>
          <p:spPr>
            <a:xfrm>
              <a:off x="5724128" y="1844824"/>
              <a:ext cx="288032" cy="30777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4</a:t>
              </a:r>
              <a:endParaRPr lang="pt-BR" sz="1400" b="1" dirty="0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588224" y="3501008"/>
              <a:ext cx="1720856" cy="52322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pt-BR" sz="1400" dirty="0" smtClean="0"/>
                <a:t>Links externos para </a:t>
              </a:r>
            </a:p>
            <a:p>
              <a:r>
                <a:rPr lang="pt-BR" sz="1400" dirty="0" smtClean="0"/>
                <a:t>conteúdos correlatos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57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82949" t="30240" r="1826" b="7601"/>
          <a:stretch>
            <a:fillRect/>
          </a:stretch>
        </p:blipFill>
        <p:spPr bwMode="auto">
          <a:xfrm>
            <a:off x="7271792" y="1412776"/>
            <a:ext cx="1872208" cy="477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o 11"/>
          <p:cNvGrpSpPr/>
          <p:nvPr/>
        </p:nvGrpSpPr>
        <p:grpSpPr>
          <a:xfrm>
            <a:off x="0" y="764704"/>
            <a:ext cx="9144000" cy="5806706"/>
            <a:chOff x="0" y="764704"/>
            <a:chExt cx="9144000" cy="580670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19837" r="1641" b="7154"/>
            <a:stretch>
              <a:fillRect/>
            </a:stretch>
          </p:blipFill>
          <p:spPr bwMode="auto">
            <a:xfrm>
              <a:off x="0" y="764704"/>
              <a:ext cx="9144000" cy="5806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4355976" y="1412776"/>
              <a:ext cx="2304256" cy="132343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Descrição da doença</a:t>
              </a:r>
            </a:p>
            <a:p>
              <a:r>
                <a:rPr lang="pt-BR" sz="1600" dirty="0" smtClean="0"/>
                <a:t>Características  clínicas</a:t>
              </a:r>
            </a:p>
            <a:p>
              <a:r>
                <a:rPr lang="pt-BR" sz="1600" dirty="0" smtClean="0"/>
                <a:t>Hereditariedade</a:t>
              </a:r>
            </a:p>
            <a:p>
              <a:r>
                <a:rPr lang="pt-BR" sz="1600" dirty="0" smtClean="0"/>
                <a:t>Citogenética</a:t>
              </a:r>
            </a:p>
            <a:p>
              <a:r>
                <a:rPr lang="pt-BR" sz="1600" dirty="0" smtClean="0"/>
                <a:t>Genética Molecular</a:t>
              </a:r>
              <a:endParaRPr lang="pt-BR" sz="1000" dirty="0" smtClean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899592" y="4869160"/>
              <a:ext cx="2088232" cy="33855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HTML  -  Copiar e colar</a:t>
              </a:r>
              <a:endParaRPr lang="pt-BR" sz="1600" dirty="0"/>
            </a:p>
          </p:txBody>
        </p:sp>
        <p:cxnSp>
          <p:nvCxnSpPr>
            <p:cNvPr id="22" name="Conector de seta reta 21"/>
            <p:cNvCxnSpPr/>
            <p:nvPr/>
          </p:nvCxnSpPr>
          <p:spPr>
            <a:xfrm>
              <a:off x="6732240" y="2636912"/>
              <a:ext cx="576064" cy="1440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58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107504" y="1097360"/>
            <a:ext cx="9036496" cy="5760640"/>
            <a:chOff x="107504" y="1097360"/>
            <a:chExt cx="9036496" cy="576064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t="18439" r="812" b="5584"/>
            <a:stretch>
              <a:fillRect/>
            </a:stretch>
          </p:blipFill>
          <p:spPr bwMode="auto">
            <a:xfrm>
              <a:off x="107504" y="1097360"/>
              <a:ext cx="9036496" cy="576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ângulo 8"/>
            <p:cNvSpPr/>
            <p:nvPr/>
          </p:nvSpPr>
          <p:spPr>
            <a:xfrm>
              <a:off x="2555776" y="1124744"/>
              <a:ext cx="792088" cy="307777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endParaRPr lang="pt-BR" sz="1400" dirty="0" smtClean="0">
                <a:ln>
                  <a:solidFill>
                    <a:srgbClr val="C00000"/>
                  </a:solidFill>
                </a:ln>
              </a:endParaRP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t="32731" r="58010" b="5253"/>
            <a:stretch>
              <a:fillRect/>
            </a:stretch>
          </p:blipFill>
          <p:spPr bwMode="auto">
            <a:xfrm>
              <a:off x="2771800" y="1556792"/>
              <a:ext cx="4265853" cy="496855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1" name="Retângulo 10"/>
            <p:cNvSpPr/>
            <p:nvPr/>
          </p:nvSpPr>
          <p:spPr>
            <a:xfrm>
              <a:off x="4716016" y="1628800"/>
              <a:ext cx="1584176" cy="52322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ln>
                    <a:solidFill>
                      <a:srgbClr val="C00000"/>
                    </a:solidFill>
                  </a:ln>
                </a:rPr>
                <a:t>Lista completa de links externos 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59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0" y="980728"/>
            <a:ext cx="8964488" cy="5531261"/>
            <a:chOff x="0" y="980728"/>
            <a:chExt cx="8964488" cy="55312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905" t="14276" r="10885" b="23620"/>
            <a:stretch>
              <a:fillRect/>
            </a:stretch>
          </p:blipFill>
          <p:spPr bwMode="auto">
            <a:xfrm>
              <a:off x="0" y="980728"/>
              <a:ext cx="8964488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1835696" y="5373216"/>
              <a:ext cx="5544616" cy="113877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rgbClr val="C00000"/>
                  </a:solidFill>
                </a:rPr>
                <a:t>GENE REVIEWS</a:t>
              </a:r>
            </a:p>
            <a:p>
              <a:r>
                <a:rPr lang="pt-BR" sz="1600" dirty="0" smtClean="0"/>
                <a:t>E-books com descrições padronizadas de doenças: características, diagnósticos, aconselhamento  e tratamento</a:t>
              </a:r>
            </a:p>
            <a:p>
              <a:r>
                <a:rPr lang="pt-BR" sz="1600" dirty="0" smtClean="0"/>
                <a:t>Atualização – revisão  do autor e equipe editorial</a:t>
              </a:r>
              <a:endParaRPr lang="pt-BR" sz="1600" dirty="0"/>
            </a:p>
          </p:txBody>
        </p:sp>
        <p:sp>
          <p:nvSpPr>
            <p:cNvPr id="10" name="Elipse 9"/>
            <p:cNvSpPr/>
            <p:nvPr/>
          </p:nvSpPr>
          <p:spPr>
            <a:xfrm>
              <a:off x="683568" y="1484784"/>
              <a:ext cx="2088232" cy="7200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539552" y="112474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ACESSO AO ACERVO FÍSICO</a:t>
            </a:r>
          </a:p>
          <a:p>
            <a:endParaRPr lang="pt-BR" dirty="0" smtClean="0"/>
          </a:p>
          <a:p>
            <a:r>
              <a:rPr lang="pt-BR" dirty="0" smtClean="0"/>
              <a:t>Consulta,  empréstimo, devolução, renovação e reseva de materiais. Sistema Sophia. Disponível em </a:t>
            </a:r>
            <a:r>
              <a:rPr lang="pt-BR" u="sng" dirty="0" smtClean="0">
                <a:solidFill>
                  <a:srgbClr val="0070C0"/>
                </a:solidFill>
              </a:rPr>
              <a:t>http://acervo.ufpr.br/</a:t>
            </a:r>
            <a:endParaRPr lang="pt-BR" u="sng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6275" t="14800" r="16001" b="26081"/>
          <a:stretch>
            <a:fillRect/>
          </a:stretch>
        </p:blipFill>
        <p:spPr bwMode="auto">
          <a:xfrm>
            <a:off x="683568" y="2492896"/>
            <a:ext cx="7416824" cy="40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971600" y="1268760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ACESSO AO TEXTO COMPLETO</a:t>
            </a:r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Free PMC Article   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Ícones das editoras / conexão doméstica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Acervo local das bibliotecas  UFPR</a:t>
            </a:r>
          </a:p>
          <a:p>
            <a:r>
              <a:rPr lang="pt-BR" dirty="0" smtClean="0"/>
              <a:t>    consulta pelo sistema Sophia: http://acervo.ufpr.br/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COMUT/ SCAD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Contato com autores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endParaRPr lang="pt-BR" dirty="0" smtClean="0"/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rcRect l="27202" t="84766" r="66675" b="12544"/>
          <a:stretch>
            <a:fillRect/>
          </a:stretch>
        </p:blipFill>
        <p:spPr bwMode="auto">
          <a:xfrm>
            <a:off x="5508104" y="2636912"/>
            <a:ext cx="1048969" cy="3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/>
          <p:nvPr/>
        </p:nvPicPr>
        <p:blipFill>
          <a:blip r:embed="rId6" cstate="print"/>
          <a:srcRect l="27056" t="70955" r="66233" b="26030"/>
          <a:stretch>
            <a:fillRect/>
          </a:stretch>
        </p:blipFill>
        <p:spPr bwMode="auto">
          <a:xfrm>
            <a:off x="6732240" y="2636912"/>
            <a:ext cx="1297051" cy="35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5" cstate="print"/>
          <a:srcRect l="27182" t="40187" r="57574" b="56842"/>
          <a:stretch>
            <a:fillRect/>
          </a:stretch>
        </p:blipFill>
        <p:spPr bwMode="auto">
          <a:xfrm>
            <a:off x="3635896" y="2132856"/>
            <a:ext cx="2232248" cy="32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61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971600" y="1484784"/>
            <a:ext cx="74168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REFERÊNCIAS</a:t>
            </a:r>
          </a:p>
          <a:p>
            <a:endParaRPr lang="pt-BR" dirty="0" smtClean="0"/>
          </a:p>
          <a:p>
            <a:r>
              <a:rPr lang="pt-BR" dirty="0" smtClean="0"/>
              <a:t>NEVES, l. M.; JANKOSKI, D. A.; SCHNAIDER, M. J. (</a:t>
            </a:r>
            <a:r>
              <a:rPr lang="pt-BR" dirty="0" err="1" smtClean="0"/>
              <a:t>Orgs</a:t>
            </a:r>
            <a:r>
              <a:rPr lang="pt-BR" dirty="0" smtClean="0"/>
              <a:t>). </a:t>
            </a:r>
            <a:r>
              <a:rPr lang="pt-BR" b="1" dirty="0" smtClean="0"/>
              <a:t>Tutorial de pesquisa bibliográfica</a:t>
            </a:r>
            <a:r>
              <a:rPr lang="pt-BR" dirty="0" smtClean="0"/>
              <a:t>. Curitiba:  </a:t>
            </a:r>
            <a:r>
              <a:rPr lang="pt-BR" dirty="0" err="1" smtClean="0"/>
              <a:t>SiBi</a:t>
            </a:r>
            <a:r>
              <a:rPr lang="pt-BR" dirty="0" smtClean="0"/>
              <a:t>/UFPR, 2013. </a:t>
            </a:r>
          </a:p>
          <a:p>
            <a:r>
              <a:rPr lang="pt-BR" dirty="0" smtClean="0"/>
              <a:t> Portal BVS. Disponível em:  </a:t>
            </a:r>
            <a:r>
              <a:rPr lang="pt-BR" u="sng" dirty="0" smtClean="0">
                <a:hlinkClick r:id="rId5"/>
              </a:rPr>
              <a:t>www.bvs.br</a:t>
            </a:r>
            <a:r>
              <a:rPr lang="pt-BR" dirty="0" smtClean="0"/>
              <a:t>. Acesso em 12 jul. 2013</a:t>
            </a:r>
          </a:p>
          <a:p>
            <a:r>
              <a:rPr lang="pt-BR" dirty="0" smtClean="0"/>
              <a:t>Portal de Periódicos Capes. Disponível em:  </a:t>
            </a:r>
            <a:r>
              <a:rPr lang="pt-BR" u="sng" dirty="0" smtClean="0">
                <a:hlinkClick r:id="rId6"/>
              </a:rPr>
              <a:t>www.periodicos.capes.gov.br</a:t>
            </a:r>
            <a:r>
              <a:rPr lang="pt-BR" dirty="0" smtClean="0"/>
              <a:t>.  Acesso em 12 jul. 2013</a:t>
            </a:r>
          </a:p>
          <a:p>
            <a:r>
              <a:rPr lang="pt-BR" dirty="0" smtClean="0"/>
              <a:t>Portal </a:t>
            </a:r>
            <a:r>
              <a:rPr lang="pt-BR" dirty="0" err="1" smtClean="0"/>
              <a:t>Decs</a:t>
            </a:r>
            <a:r>
              <a:rPr lang="pt-BR" dirty="0" smtClean="0"/>
              <a:t>. </a:t>
            </a:r>
            <a:r>
              <a:rPr lang="pt-BR" u="sng" dirty="0" smtClean="0">
                <a:hlinkClick r:id="rId7"/>
              </a:rPr>
              <a:t>http://decs.bvs.br</a:t>
            </a:r>
            <a:r>
              <a:rPr lang="pt-BR" dirty="0" smtClean="0"/>
              <a:t>. Acesso em 12 jul.2013 </a:t>
            </a:r>
          </a:p>
          <a:p>
            <a:r>
              <a:rPr lang="pt-BR" dirty="0" err="1" smtClean="0"/>
              <a:t>Pubmed</a:t>
            </a:r>
            <a:r>
              <a:rPr lang="pt-BR" dirty="0" smtClean="0"/>
              <a:t>. Disponível em: </a:t>
            </a:r>
            <a:r>
              <a:rPr lang="pt-BR" u="sng" dirty="0" smtClean="0">
                <a:hlinkClick r:id="rId8"/>
              </a:rPr>
              <a:t>http://www.ncbi.nlm.nih.gov</a:t>
            </a:r>
            <a:r>
              <a:rPr lang="pt-BR" dirty="0" smtClean="0"/>
              <a:t>. Acesso em 12 jul. 2013.</a:t>
            </a:r>
          </a:p>
          <a:p>
            <a:r>
              <a:rPr lang="pt-BR" dirty="0" smtClean="0"/>
              <a:t>UNIVERSIDADE FEDERAL DO PARANÁ. </a:t>
            </a:r>
            <a:r>
              <a:rPr lang="pt-BR" b="1" dirty="0" smtClean="0"/>
              <a:t>Portal da Informação</a:t>
            </a:r>
            <a:r>
              <a:rPr lang="pt-BR" dirty="0" smtClean="0"/>
              <a:t>, 2013. Disponível em: </a:t>
            </a:r>
            <a:r>
              <a:rPr lang="pt-BR" u="sng" dirty="0" smtClean="0">
                <a:hlinkClick r:id="rId9"/>
              </a:rPr>
              <a:t>www.portal.ufpr.br</a:t>
            </a:r>
            <a:r>
              <a:rPr lang="pt-BR" dirty="0" smtClean="0"/>
              <a:t>. Acesso em 12 jul. 2013.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2411760" y="1988840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Josefina  A. S. Guedes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Contatos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Fone: 3361-1547</a:t>
            </a:r>
          </a:p>
          <a:p>
            <a:endParaRPr lang="pt-BR" sz="2000" b="1" dirty="0" smtClean="0"/>
          </a:p>
          <a:p>
            <a:r>
              <a:rPr lang="pt-BR" sz="2000" b="1" dirty="0" smtClean="0">
                <a:hlinkClick r:id="rId5"/>
              </a:rPr>
              <a:t>jguedes@ufpr.br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 smtClean="0">
                <a:hlinkClick r:id="rId6"/>
              </a:rPr>
              <a:t>josefinaguedes@yahoo.com.br</a:t>
            </a:r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62</a:t>
            </a:fld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95536" y="1196752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RÁPIDA</a:t>
            </a:r>
          </a:p>
          <a:p>
            <a:r>
              <a:rPr lang="pt-BR" dirty="0" smtClean="0"/>
              <a:t>  - Pesquisa por autor,  título ou  assunto 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99592" y="22048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Filtros por biblioteca, ano de edição,  tipo de material, idioma e ordenação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751512" y="112474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COMBINADA</a:t>
            </a:r>
          </a:p>
          <a:p>
            <a:r>
              <a:rPr lang="pt-BR" dirty="0" smtClean="0"/>
              <a:t>    - Pesquisa simultânea em mais de um   </a:t>
            </a:r>
          </a:p>
          <a:p>
            <a:r>
              <a:rPr lang="pt-BR" dirty="0" smtClean="0"/>
              <a:t>      campo de busca</a:t>
            </a:r>
          </a:p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5750" t="15120" r="16267" b="19361"/>
          <a:stretch>
            <a:fillRect/>
          </a:stretch>
        </p:blipFill>
        <p:spPr bwMode="auto">
          <a:xfrm>
            <a:off x="1043608" y="2780927"/>
            <a:ext cx="6696744" cy="39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o 13"/>
          <p:cNvGrpSpPr/>
          <p:nvPr/>
        </p:nvGrpSpPr>
        <p:grpSpPr>
          <a:xfrm>
            <a:off x="4427984" y="3429000"/>
            <a:ext cx="3240360" cy="936104"/>
            <a:chOff x="4427984" y="3429000"/>
            <a:chExt cx="3240360" cy="936104"/>
          </a:xfrm>
        </p:grpSpPr>
        <p:sp>
          <p:nvSpPr>
            <p:cNvPr id="15" name="Elipse 14"/>
            <p:cNvSpPr/>
            <p:nvPr/>
          </p:nvSpPr>
          <p:spPr>
            <a:xfrm>
              <a:off x="5436096" y="3429000"/>
              <a:ext cx="2232248" cy="28803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4427984" y="3717032"/>
              <a:ext cx="2664296" cy="64807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6275" t="15120" r="17051" b="33221"/>
          <a:stretch>
            <a:fillRect/>
          </a:stretch>
        </p:blipFill>
        <p:spPr bwMode="auto">
          <a:xfrm>
            <a:off x="179511" y="1340768"/>
            <a:ext cx="669674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5652120" y="2276872"/>
            <a:ext cx="3240360" cy="3288561"/>
            <a:chOff x="5652120" y="2276872"/>
            <a:chExt cx="3240360" cy="3288561"/>
          </a:xfrm>
        </p:grpSpPr>
        <p:sp>
          <p:nvSpPr>
            <p:cNvPr id="9" name="CaixaDeTexto 8"/>
            <p:cNvSpPr txBox="1"/>
            <p:nvPr/>
          </p:nvSpPr>
          <p:spPr>
            <a:xfrm>
              <a:off x="7380312" y="3356992"/>
              <a:ext cx="1296144" cy="11079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Exemplares</a:t>
              </a:r>
            </a:p>
            <a:p>
              <a:r>
                <a:rPr lang="pt-BR" sz="1200" dirty="0" smtClean="0"/>
                <a:t>n. de exemplares</a:t>
              </a:r>
            </a:p>
            <a:p>
              <a:r>
                <a:rPr lang="pt-BR" sz="1200" dirty="0" smtClean="0"/>
                <a:t>Emprestados</a:t>
              </a:r>
            </a:p>
            <a:p>
              <a:r>
                <a:rPr lang="pt-BR" sz="1200" dirty="0" smtClean="0"/>
                <a:t>Disponíveis </a:t>
              </a:r>
            </a:p>
            <a:p>
              <a:r>
                <a:rPr lang="pt-BR" sz="1200" dirty="0" smtClean="0"/>
                <a:t>n. de reservas</a:t>
              </a:r>
              <a:endParaRPr lang="pt-BR" sz="12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380312" y="2276872"/>
              <a:ext cx="1296144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Detalhes</a:t>
              </a:r>
            </a:p>
            <a:p>
              <a:r>
                <a:rPr lang="pt-BR" sz="1200" dirty="0" smtClean="0"/>
                <a:t>Ficha resumida </a:t>
              </a:r>
            </a:p>
            <a:p>
              <a:r>
                <a:rPr lang="pt-BR" sz="1200" dirty="0" smtClean="0"/>
                <a:t>Ficha completa </a:t>
              </a:r>
            </a:p>
            <a:p>
              <a:r>
                <a:rPr lang="pt-BR" sz="1200" dirty="0" smtClean="0"/>
                <a:t>Mark tags</a:t>
              </a:r>
              <a:endParaRPr lang="pt-BR" sz="12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380312" y="4581128"/>
              <a:ext cx="1512168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Reserva</a:t>
              </a:r>
              <a:endParaRPr lang="pt-BR" sz="300" dirty="0" smtClean="0"/>
            </a:p>
            <a:p>
              <a:r>
                <a:rPr lang="pt-BR" sz="1200" dirty="0" smtClean="0"/>
                <a:t>Somente quando todos os exemplares estão emprestados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652120" y="4365104"/>
              <a:ext cx="1368152" cy="120032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sz="7200" dirty="0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331640" y="56612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OBS: Para localização do material na estante deve ser utilizado o </a:t>
            </a:r>
          </a:p>
          <a:p>
            <a:r>
              <a:rPr lang="pt-BR" sz="1400" dirty="0" smtClean="0"/>
              <a:t>          número de chamada que consta na aba Exemplares. </a:t>
            </a: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8551" t="40804" r="39198" b="31089"/>
          <a:stretch>
            <a:fillRect/>
          </a:stretch>
        </p:blipFill>
        <p:spPr bwMode="auto">
          <a:xfrm>
            <a:off x="4572001" y="3789040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131840" y="105273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Reserva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6" cstate="print"/>
          <a:srcRect l="38336" t="36444" r="39189" b="35101"/>
          <a:stretch>
            <a:fillRect/>
          </a:stretch>
        </p:blipFill>
        <p:spPr bwMode="auto">
          <a:xfrm>
            <a:off x="1475656" y="170080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/>
          <p:nvPr/>
        </p:nvPicPr>
        <p:blipFill>
          <a:blip r:embed="rId7" cstate="print"/>
          <a:srcRect l="38557" t="36830" r="39487" b="34790"/>
          <a:stretch>
            <a:fillRect/>
          </a:stretch>
        </p:blipFill>
        <p:spPr bwMode="auto">
          <a:xfrm>
            <a:off x="4572000" y="170080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8" cstate="print"/>
          <a:srcRect l="38380" t="36659" r="39235" b="34842"/>
          <a:stretch>
            <a:fillRect/>
          </a:stretch>
        </p:blipFill>
        <p:spPr bwMode="auto">
          <a:xfrm>
            <a:off x="1475656" y="3789040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5151</TotalTime>
  <Words>2128</Words>
  <Application>Microsoft Office PowerPoint</Application>
  <PresentationFormat>Apresentação na tela (4:3)</PresentationFormat>
  <Paragraphs>442</Paragraphs>
  <Slides>62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UFPR</dc:creator>
  <cp:lastModifiedBy>UFPR</cp:lastModifiedBy>
  <cp:revision>597</cp:revision>
  <dcterms:created xsi:type="dcterms:W3CDTF">2013-07-25T11:33:39Z</dcterms:created>
  <dcterms:modified xsi:type="dcterms:W3CDTF">2014-02-03T12:07:56Z</dcterms:modified>
</cp:coreProperties>
</file>