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20" r:id="rId3"/>
    <p:sldId id="257" r:id="rId4"/>
    <p:sldId id="258" r:id="rId5"/>
    <p:sldId id="259" r:id="rId6"/>
    <p:sldId id="260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96" r:id="rId15"/>
    <p:sldId id="300" r:id="rId16"/>
    <p:sldId id="302" r:id="rId17"/>
    <p:sldId id="301" r:id="rId18"/>
    <p:sldId id="304" r:id="rId19"/>
    <p:sldId id="303" r:id="rId20"/>
    <p:sldId id="305" r:id="rId21"/>
    <p:sldId id="297" r:id="rId22"/>
    <p:sldId id="299" r:id="rId23"/>
    <p:sldId id="327" r:id="rId24"/>
    <p:sldId id="348" r:id="rId25"/>
    <p:sldId id="274" r:id="rId26"/>
    <p:sldId id="328" r:id="rId27"/>
    <p:sldId id="335" r:id="rId28"/>
    <p:sldId id="338" r:id="rId29"/>
    <p:sldId id="334" r:id="rId30"/>
    <p:sldId id="336" r:id="rId31"/>
    <p:sldId id="337" r:id="rId32"/>
    <p:sldId id="333" r:id="rId33"/>
    <p:sldId id="339" r:id="rId34"/>
    <p:sldId id="349" r:id="rId35"/>
    <p:sldId id="321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322" r:id="rId44"/>
    <p:sldId id="287" r:id="rId45"/>
    <p:sldId id="288" r:id="rId46"/>
    <p:sldId id="291" r:id="rId47"/>
    <p:sldId id="298" r:id="rId48"/>
    <p:sldId id="290" r:id="rId49"/>
    <p:sldId id="289" r:id="rId50"/>
    <p:sldId id="279" r:id="rId51"/>
    <p:sldId id="278" r:id="rId52"/>
    <p:sldId id="324" r:id="rId53"/>
    <p:sldId id="325" r:id="rId54"/>
    <p:sldId id="326" r:id="rId55"/>
    <p:sldId id="292" r:id="rId56"/>
    <p:sldId id="311" r:id="rId57"/>
    <p:sldId id="295" r:id="rId58"/>
  </p:sldIdLst>
  <p:sldSz cx="9144000" cy="6858000" type="screen4x3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26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62" autoAdjust="0"/>
  </p:normalViewPr>
  <p:slideViewPr>
    <p:cSldViewPr>
      <p:cViewPr>
        <p:scale>
          <a:sx n="90" d="100"/>
          <a:sy n="90" d="100"/>
        </p:scale>
        <p:origin x="-10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1824950F-1886-48DC-8CBE-ED49FBDC287C}" type="datetimeFigureOut">
              <a:rPr lang="pt-BR" smtClean="0"/>
              <a:pPr/>
              <a:t>17/02/2014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D11FEBE9-67DD-4D39-8749-B3D3D887B8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99601907-4303-46E9-A6D5-6B04B92B3DC7}" type="datetimeFigureOut">
              <a:rPr lang="pt-BR" smtClean="0"/>
              <a:pPr/>
              <a:t>17/02/2014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8" tIns="47954" rIns="95908" bIns="479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5908" tIns="47954" rIns="95908" bIns="4795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0C55E2FB-601B-4CCC-A85F-AF5E6286E5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5E2FB-601B-4CCC-A85F-AF5E6286E52F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A0DC-942C-4E00-A277-EA9A6A046632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024C-FC4E-4BE9-975E-4C366B476D78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F25B-69CA-4952-AA7A-91F152CEC223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F7FB-E540-4D08-B00D-54020D664983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D26C-5D63-4C34-A510-C31F5828FA2B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6C61-EB4B-491A-A207-6D718465C4C1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EEA0-39D1-4BB0-904B-BCEB2D056F78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10E1-099C-4485-854E-7243238512E5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8B14-79A4-4D07-9372-63F30C3562A3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0E81-FC69-4D9C-AAA4-419DB838D5BA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8E62-5629-46C7-8EE7-D22C573FA9AF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F2AFE-A37F-4902-B5CF-CC3F12032A68}" type="datetime1">
              <a:rPr lang="pt-BR" smtClean="0"/>
              <a:pPr/>
              <a:t>17/02/2014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l.ufpr.br/tutoriais.html" TargetMode="External"/><Relationship Id="rId5" Type="http://schemas.openxmlformats.org/officeDocument/2006/relationships/hyperlink" Target="http://www.portal.ufpr.br/ficha_catalog.htm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cs.bvs.br/" TargetMode="External"/><Relationship Id="rId5" Type="http://schemas.openxmlformats.org/officeDocument/2006/relationships/hyperlink" Target="http://www.ncbi.nlm.nih.gov/mesh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l.ufpr.br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ric.ed.gov/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periodicos.capes.gov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vs.br/" TargetMode="External"/><Relationship Id="rId5" Type="http://schemas.openxmlformats.org/officeDocument/2006/relationships/hyperlink" Target="http://www.portal.ufpr.br/" TargetMode="External"/><Relationship Id="rId10" Type="http://schemas.openxmlformats.org/officeDocument/2006/relationships/hyperlink" Target="http://www.omim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decs.bvs.br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osefinaguedes@yahoo.com.br" TargetMode="External"/><Relationship Id="rId5" Type="http://schemas.openxmlformats.org/officeDocument/2006/relationships/hyperlink" Target="mailto:jguedes@ufpr.br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aixaDeTexto 9"/>
          <p:cNvSpPr txBox="1"/>
          <p:nvPr/>
        </p:nvSpPr>
        <p:spPr>
          <a:xfrm>
            <a:off x="539552" y="1340768"/>
            <a:ext cx="82089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CAPACITAÇÃO PARA USO DE RECURSOS INFORMACIONAIS / SiBi /UFPR</a:t>
            </a:r>
          </a:p>
          <a:p>
            <a:pPr algn="ct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CURSO DE EDUCAÇÃO FÍSICA</a:t>
            </a:r>
          </a:p>
          <a:p>
            <a:pPr algn="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Josefina  A.  S. Guedes</a:t>
            </a:r>
          </a:p>
          <a:p>
            <a:pPr algn="ctr"/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Bibliotecária CRB-PR  870</a:t>
            </a: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jguedes@ufpr.br</a:t>
            </a: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1400" dirty="0" smtClean="0">
                <a:latin typeface="+mj-lt"/>
              </a:rPr>
              <a:t>PROGRAMA DE EDUCAÇÃO CONTINUADA DE USUÁRIOS - SiBi/ UFPR</a:t>
            </a:r>
          </a:p>
          <a:p>
            <a:pPr algn="ctr"/>
            <a:r>
              <a:rPr lang="pt-BR" sz="1200" dirty="0" smtClean="0">
                <a:latin typeface="+mj-lt"/>
              </a:rPr>
              <a:t>BIBLIOTECA  DE CIÊNCIAS  BIOLÓGICAS</a:t>
            </a:r>
          </a:p>
          <a:p>
            <a:pPr algn="ctr"/>
            <a:endParaRPr lang="pt-BR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CURITIBA</a:t>
            </a: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2014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3131840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5750" t="14373" r="17051" b="26921"/>
          <a:stretch>
            <a:fillRect/>
          </a:stretch>
        </p:blipFill>
        <p:spPr bwMode="auto">
          <a:xfrm>
            <a:off x="251520" y="1484784"/>
            <a:ext cx="825738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251520" y="2132856"/>
            <a:ext cx="7128792" cy="2590547"/>
            <a:chOff x="251520" y="2132856"/>
            <a:chExt cx="7128792" cy="2590547"/>
          </a:xfrm>
        </p:grpSpPr>
        <p:sp>
          <p:nvSpPr>
            <p:cNvPr id="10" name="CaixaDeTexto 9"/>
            <p:cNvSpPr txBox="1"/>
            <p:nvPr/>
          </p:nvSpPr>
          <p:spPr>
            <a:xfrm>
              <a:off x="4788024" y="4077072"/>
              <a:ext cx="2592288" cy="64633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Selecionar  itens e enviar para Minha seleção</a:t>
              </a:r>
              <a:endParaRPr lang="pt-BR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251520" y="3717032"/>
              <a:ext cx="4248472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923928" y="2132856"/>
              <a:ext cx="1152128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</a:endParaRPr>
            </a:p>
          </p:txBody>
        </p:sp>
      </p:grp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/>
          <p:nvPr/>
        </p:nvSpPr>
        <p:spPr>
          <a:xfrm>
            <a:off x="2483768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9512" y="1484783"/>
            <a:ext cx="8208912" cy="5154181"/>
            <a:chOff x="179512" y="1484783"/>
            <a:chExt cx="8208912" cy="515418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5750" t="14599" r="17051" b="8441"/>
            <a:stretch>
              <a:fillRect/>
            </a:stretch>
          </p:blipFill>
          <p:spPr bwMode="auto">
            <a:xfrm>
              <a:off x="179512" y="1484783"/>
              <a:ext cx="6480720" cy="515418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2" name="Elipse 11"/>
            <p:cNvSpPr/>
            <p:nvPr/>
          </p:nvSpPr>
          <p:spPr>
            <a:xfrm>
              <a:off x="3203848" y="3284984"/>
              <a:ext cx="1944216" cy="4320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588224" y="3573016"/>
              <a:ext cx="1800200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Opões para enviar/ salvar lista de itens</a:t>
              </a:r>
            </a:p>
          </p:txBody>
        </p:sp>
      </p:grp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36224" t="36883" r="37526" b="26921"/>
          <a:stretch>
            <a:fillRect/>
          </a:stretch>
        </p:blipFill>
        <p:spPr bwMode="auto">
          <a:xfrm>
            <a:off x="251520" y="1484784"/>
            <a:ext cx="2880320" cy="24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6" cstate="print"/>
          <a:srcRect l="25027" t="26063" r="25997" b="15948"/>
          <a:stretch>
            <a:fillRect/>
          </a:stretch>
        </p:blipFill>
        <p:spPr bwMode="auto">
          <a:xfrm>
            <a:off x="3347864" y="155679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 l="25067" t="25536" r="26109" b="30281"/>
          <a:stretch>
            <a:fillRect/>
          </a:stretch>
        </p:blipFill>
        <p:spPr bwMode="auto">
          <a:xfrm>
            <a:off x="1043608" y="4077072"/>
            <a:ext cx="4320480" cy="2443626"/>
          </a:xfrm>
          <a:prstGeom prst="rect">
            <a:avLst/>
          </a:prstGeom>
          <a:noFill/>
          <a:ln w="38100">
            <a:solidFill>
              <a:srgbClr val="56626A"/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843808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64288" y="220486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Lista de materiais</a:t>
            </a:r>
            <a:endParaRPr lang="pt-BR" sz="16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436096" y="530120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Lista de referências dos materiais</a:t>
            </a:r>
            <a:endParaRPr lang="pt-BR" sz="1600" b="1" dirty="0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22575" t="14280" r="23876" b="9840"/>
          <a:stretch>
            <a:fillRect/>
          </a:stretch>
        </p:blipFill>
        <p:spPr bwMode="auto">
          <a:xfrm>
            <a:off x="251521" y="1412776"/>
            <a:ext cx="4896544" cy="512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483768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Serviços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64088" y="1484784"/>
            <a:ext cx="3456384" cy="52014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400" dirty="0" smtClean="0"/>
              <a:t> </a:t>
            </a:r>
            <a:r>
              <a:rPr lang="pt-BR" sz="1600" dirty="0" smtClean="0"/>
              <a:t>Mensagens automáticas  </a:t>
            </a:r>
          </a:p>
          <a:p>
            <a:r>
              <a:rPr lang="pt-BR" sz="1600" dirty="0" smtClean="0"/>
              <a:t>   -  </a:t>
            </a:r>
            <a:r>
              <a:rPr lang="pt-BR" sz="1400" dirty="0" smtClean="0"/>
              <a:t>Com informes sobre empréstimo e    </a:t>
            </a:r>
          </a:p>
          <a:p>
            <a:r>
              <a:rPr lang="pt-BR" sz="1400" dirty="0" smtClean="0"/>
              <a:t>      devolução, renovação, reserva e outros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 Renovação de empréstimo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 Histórico de empréstimos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Reservas </a:t>
            </a:r>
          </a:p>
          <a:p>
            <a:r>
              <a:rPr lang="pt-BR" sz="1600" dirty="0" smtClean="0"/>
              <a:t>    </a:t>
            </a:r>
            <a:r>
              <a:rPr lang="pt-BR" sz="1400" dirty="0" smtClean="0"/>
              <a:t>- Títulos reservados e posição na fila </a:t>
            </a:r>
          </a:p>
          <a:p>
            <a:r>
              <a:rPr lang="pt-BR" sz="1400" dirty="0" smtClean="0"/>
              <a:t>     de reserva</a:t>
            </a:r>
            <a:endParaRPr lang="pt-BR" sz="1600" dirty="0" smtClean="0"/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Bibliografias  do curso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Sugestões para compra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Perfil de interesse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Informações  pessoais (e-mail)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Troca de senha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1115616" y="1268760"/>
            <a:ext cx="69127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SERVIÇOS </a:t>
            </a:r>
          </a:p>
          <a:p>
            <a:endParaRPr lang="pt-BR" dirty="0" smtClean="0"/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COMUT   -   Cópia de documentos / rede nacional</a:t>
            </a:r>
          </a:p>
          <a:p>
            <a:pPr>
              <a:buFont typeface="Wingdings" pitchFamily="2" charset="2"/>
              <a:buChar char="Ø"/>
            </a:pP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SCAD        -   Cópia de documentos  / rede nacional e internacional</a:t>
            </a:r>
          </a:p>
          <a:p>
            <a:pPr>
              <a:buFont typeface="Wingdings" pitchFamily="2" charset="2"/>
              <a:buChar char="Ø"/>
            </a:pP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Orientação para Normalização de Trabalhos Acadêmicos</a:t>
            </a:r>
          </a:p>
          <a:p>
            <a:pPr>
              <a:buFont typeface="Wingdings" pitchFamily="2" charset="2"/>
              <a:buChar char="Ø"/>
            </a:pPr>
            <a:endParaRPr lang="pt-BR" b="1" dirty="0" smtClean="0">
              <a:hlinkClick r:id="rId5" tooltip="Ficha Catalográfica"/>
            </a:endParaRP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Ficha Catalográfica / dissertações e teses</a:t>
            </a:r>
          </a:p>
          <a:p>
            <a:pPr>
              <a:buFont typeface="Wingdings" pitchFamily="2" charset="2"/>
              <a:buChar char="Ø"/>
            </a:pPr>
            <a:endParaRPr lang="pt-BR" b="1" dirty="0" smtClean="0">
              <a:hlinkClick r:id="rId6" tooltip="Tutoriais"/>
            </a:endParaRP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Tutoriais</a:t>
            </a:r>
          </a:p>
          <a:p>
            <a:endParaRPr lang="pt-BR" sz="1400" b="1" dirty="0" smtClean="0"/>
          </a:p>
          <a:p>
            <a:r>
              <a:rPr lang="pt-BR" b="1" dirty="0" smtClean="0"/>
              <a:t>     E-mail UFPR	</a:t>
            </a:r>
          </a:p>
          <a:p>
            <a:r>
              <a:rPr lang="pt-BR" b="1" dirty="0" smtClean="0"/>
              <a:t>     Conexão doméstica</a:t>
            </a:r>
          </a:p>
          <a:p>
            <a:r>
              <a:rPr lang="pt-BR" b="1" dirty="0" smtClean="0"/>
              <a:t>     Bases de dados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827584" y="1268760"/>
            <a:ext cx="7200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RECOMENDAÇÕES PARA PESQUISA BIBLIOGRÁFICA</a:t>
            </a:r>
          </a:p>
          <a:p>
            <a:pPr algn="ctr"/>
            <a:endParaRPr lang="pt-BR" sz="2000" b="1" dirty="0" smtClean="0">
              <a:solidFill>
                <a:srgbClr val="CC3300"/>
              </a:solidFill>
            </a:endParaRPr>
          </a:p>
          <a:p>
            <a:pPr algn="ctr"/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Base de dados referenciais</a:t>
            </a:r>
          </a:p>
          <a:p>
            <a:r>
              <a:rPr lang="pt-BR" dirty="0" smtClean="0"/>
              <a:t>     Resultados com abstract/resumo</a:t>
            </a:r>
          </a:p>
          <a:p>
            <a:r>
              <a:rPr lang="pt-BR" dirty="0" smtClean="0"/>
              <a:t>     Levantamento bibliográfico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 de dados primárias</a:t>
            </a:r>
          </a:p>
          <a:p>
            <a:r>
              <a:rPr lang="pt-BR" dirty="0" smtClean="0"/>
              <a:t>     Artigos com texto completo</a:t>
            </a:r>
          </a:p>
          <a:p>
            <a:pPr>
              <a:buFont typeface="Wingdings" pitchFamily="2" charset="2"/>
              <a:buChar char="Ø"/>
            </a:pPr>
            <a:endParaRPr lang="pt-BR" sz="2000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Bases de dados da Área Biomédica </a:t>
            </a:r>
          </a:p>
          <a:p>
            <a:r>
              <a:rPr lang="pt-BR" dirty="0" smtClean="0"/>
              <a:t>     Portal BVS - Pubmed -  Lilacs - Medline  </a:t>
            </a:r>
            <a:r>
              <a:rPr lang="pt-BR" b="1" dirty="0" smtClean="0"/>
              <a:t>- </a:t>
            </a:r>
            <a:r>
              <a:rPr lang="pt-BR" dirty="0" err="1" smtClean="0"/>
              <a:t>Biological</a:t>
            </a:r>
            <a:r>
              <a:rPr lang="pt-BR" dirty="0" smtClean="0"/>
              <a:t> Abstract </a:t>
            </a:r>
          </a:p>
          <a:p>
            <a:r>
              <a:rPr lang="pt-BR" dirty="0" smtClean="0"/>
              <a:t>    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 Portal da Capes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 de dados multidisciplinares</a:t>
            </a:r>
          </a:p>
          <a:p>
            <a:r>
              <a:rPr lang="pt-BR" dirty="0" smtClean="0"/>
              <a:t>     Web of Science – Scopus – </a:t>
            </a:r>
            <a:r>
              <a:rPr lang="pt-BR" dirty="0" err="1" smtClean="0"/>
              <a:t>ScienceDirect</a:t>
            </a:r>
            <a:endParaRPr lang="pt-BR" dirty="0" smtClean="0"/>
          </a:p>
          <a:p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15</a:t>
            </a:fld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1043608" y="198884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 Usar termos de busca em inglês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Usar descritores de assunto  / vocabulário controlado utilizado para  </a:t>
            </a:r>
          </a:p>
          <a:p>
            <a:r>
              <a:rPr lang="pt-BR" dirty="0" smtClean="0"/>
              <a:t>      agrupar materiais de um mesmo assunto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A terminologia correta para a área de saúde pode ser consultada na </a:t>
            </a:r>
          </a:p>
          <a:p>
            <a:r>
              <a:rPr lang="pt-BR" dirty="0" smtClean="0"/>
              <a:t>     base </a:t>
            </a:r>
            <a:r>
              <a:rPr lang="en-US" dirty="0" smtClean="0"/>
              <a:t>Medical Subject Headgins (</a:t>
            </a:r>
            <a:r>
              <a:rPr lang="pt-BR" dirty="0" smtClean="0"/>
              <a:t>MeSH)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Pode ser utilizado também a base Descritores em Ciência e Saúde (DeCS) </a:t>
            </a:r>
          </a:p>
          <a:p>
            <a:r>
              <a:rPr lang="pt-BR" dirty="0" smtClean="0"/>
              <a:t>      que é um vocabulário estruturado e trilingue, desenvolvido a partir do </a:t>
            </a:r>
          </a:p>
          <a:p>
            <a:r>
              <a:rPr lang="pt-BR" dirty="0" smtClean="0"/>
              <a:t>      MeSH e que possibilita a entrada de termos em português. 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Os descritores podem ser acessados nos endereços:  </a:t>
            </a:r>
          </a:p>
          <a:p>
            <a:r>
              <a:rPr lang="pt-BR" dirty="0" smtClean="0">
                <a:hlinkClick r:id="rId5"/>
              </a:rPr>
              <a:t>http://www.ncbi.nlm.nih.gov/mesh</a:t>
            </a:r>
            <a:r>
              <a:rPr lang="pt-BR" dirty="0" smtClean="0"/>
              <a:t> e </a:t>
            </a:r>
            <a:r>
              <a:rPr lang="pt-BR" dirty="0" smtClean="0">
                <a:hlinkClick r:id="rId6"/>
              </a:rPr>
              <a:t>http://decs.bvs.br/</a:t>
            </a:r>
            <a:r>
              <a:rPr lang="pt-BR" dirty="0" smtClean="0"/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75656" y="126876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RECOMENDAÇÕES PARA PESQUISA BIBLIOGRÁFICA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683568" y="1052736"/>
            <a:ext cx="792088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OPERADORES BOOLEANOS</a:t>
            </a:r>
          </a:p>
          <a:p>
            <a:endParaRPr lang="pt-BR" sz="1100" dirty="0" smtClean="0"/>
          </a:p>
          <a:p>
            <a:endParaRPr lang="pt-BR" sz="400" dirty="0" smtClean="0"/>
          </a:p>
          <a:p>
            <a:r>
              <a:rPr lang="pt-BR" dirty="0" smtClean="0"/>
              <a:t> Os operadores booleanos determinam a relação entre dois ou mais elementos em uma busca .  O uso dos operadores possibilita três condições básicas de relacionamentos  de pesquisa, conforme abaixo:</a:t>
            </a:r>
          </a:p>
          <a:p>
            <a:endParaRPr lang="pt-BR" sz="900" dirty="0" smtClean="0"/>
          </a:p>
          <a:p>
            <a:endParaRPr lang="pt-BR" sz="100" dirty="0" smtClean="0"/>
          </a:p>
          <a:p>
            <a:r>
              <a:rPr lang="pt-BR" dirty="0" smtClean="0"/>
              <a:t>1 - Intersecção de A e B (São palavras  selecionadas para busca que devem estar </a:t>
            </a:r>
          </a:p>
          <a:p>
            <a:r>
              <a:rPr lang="pt-BR" dirty="0" smtClean="0"/>
              <a:t>      presentes em todos os artigos)</a:t>
            </a:r>
          </a:p>
          <a:p>
            <a:endParaRPr lang="pt-BR" sz="500" dirty="0" smtClean="0"/>
          </a:p>
          <a:p>
            <a:r>
              <a:rPr lang="pt-BR" dirty="0" smtClean="0"/>
              <a:t>2 - Interesse está em A ou B (São palavras relacionadas ou em outros idiomas. Não </a:t>
            </a:r>
          </a:p>
          <a:p>
            <a:r>
              <a:rPr lang="pt-BR" dirty="0" smtClean="0"/>
              <a:t>      é necessário que todas as palavras estejam  presente em um mesmo artigo).</a:t>
            </a:r>
          </a:p>
          <a:p>
            <a:endParaRPr lang="pt-BR" sz="500" dirty="0" smtClean="0"/>
          </a:p>
          <a:p>
            <a:r>
              <a:rPr lang="pt-BR" dirty="0" smtClean="0"/>
              <a:t>3 - Interesse está no A. Documentos que possuam o B são excluídos da pesquisa.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365104"/>
            <a:ext cx="472372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39552" y="6381328"/>
            <a:ext cx="20345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7850" t="52079" r="39101" b="19361"/>
          <a:stretch>
            <a:fillRect/>
          </a:stretch>
        </p:blipFill>
        <p:spPr bwMode="auto">
          <a:xfrm>
            <a:off x="1187624" y="3212976"/>
            <a:ext cx="6815345" cy="2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827584" y="1268760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Intersecção de A e B</a:t>
            </a:r>
          </a:p>
          <a:p>
            <a:r>
              <a:rPr lang="pt-BR" dirty="0" smtClean="0"/>
              <a:t>O interesse está em A ou B</a:t>
            </a:r>
          </a:p>
          <a:p>
            <a:r>
              <a:rPr lang="pt-BR" dirty="0" smtClean="0"/>
              <a:t>O interesse está no A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419872" y="2636912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Área de interesse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18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83568" y="6237312"/>
            <a:ext cx="2008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611560" y="1124744"/>
            <a:ext cx="820891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CARACTERES ESPECIAIS </a:t>
            </a:r>
          </a:p>
          <a:p>
            <a:pPr algn="ctr"/>
            <a:endParaRPr lang="pt-BR" sz="1000" b="1" dirty="0" smtClean="0">
              <a:solidFill>
                <a:srgbClr val="7030A0"/>
              </a:solidFill>
            </a:endParaRPr>
          </a:p>
          <a:p>
            <a:endParaRPr lang="pt-BR" sz="1100" dirty="0" smtClean="0"/>
          </a:p>
          <a:p>
            <a:endParaRPr lang="pt-BR" sz="400" dirty="0" smtClean="0"/>
          </a:p>
          <a:p>
            <a:r>
              <a:rPr lang="pt-BR" b="1" dirty="0" smtClean="0"/>
              <a:t>Parênteses   - </a:t>
            </a:r>
            <a:r>
              <a:rPr lang="pt-BR" dirty="0" smtClean="0"/>
              <a:t> Usado para estabelecer a ordem do processo de pesquisa e</a:t>
            </a:r>
          </a:p>
          <a:p>
            <a:r>
              <a:rPr lang="pt-BR" dirty="0" smtClean="0"/>
              <a:t>                           separar os conjuntos de termos. Também para agrupar sinônimos e </a:t>
            </a:r>
          </a:p>
          <a:p>
            <a:r>
              <a:rPr lang="pt-BR" dirty="0" smtClean="0"/>
              <a:t>                           termos  em vários idiomas.  Ex: </a:t>
            </a:r>
            <a:r>
              <a:rPr lang="pt-BR" i="1" dirty="0" smtClean="0"/>
              <a:t>Hipertensão (eclampsia OR pré-</a:t>
            </a:r>
          </a:p>
          <a:p>
            <a:r>
              <a:rPr lang="pt-BR" i="1" dirty="0" smtClean="0"/>
              <a:t>                           eclampsia).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Truncagem      </a:t>
            </a:r>
            <a:r>
              <a:rPr lang="pt-BR" dirty="0" smtClean="0"/>
              <a:t>- asterisco (*),  cifrão ($) trunca o final de uma palavra. Isso é útil para </a:t>
            </a:r>
          </a:p>
          <a:p>
            <a:r>
              <a:rPr lang="pt-BR" dirty="0" smtClean="0"/>
              <a:t>                             buscar por radicais de palavras. Ex; </a:t>
            </a:r>
            <a:r>
              <a:rPr lang="pt-BR" i="1" dirty="0" smtClean="0"/>
              <a:t>Genetic*</a:t>
            </a:r>
          </a:p>
          <a:p>
            <a:r>
              <a:rPr lang="pt-BR" dirty="0" smtClean="0"/>
              <a:t>                           - jogo da velha (#) – colocado no lugar de um caractere desconhecido.</a:t>
            </a:r>
          </a:p>
          <a:p>
            <a:r>
              <a:rPr lang="pt-BR" dirty="0" smtClean="0"/>
              <a:t>                             Ex:   </a:t>
            </a:r>
            <a:r>
              <a:rPr lang="en-US" i="1" dirty="0" smtClean="0"/>
              <a:t>wom#n</a:t>
            </a:r>
            <a:r>
              <a:rPr lang="en-US" dirty="0" smtClean="0"/>
              <a:t>  para </a:t>
            </a:r>
            <a:r>
              <a:rPr lang="en-US" i="1" dirty="0" smtClean="0"/>
              <a:t>woman</a:t>
            </a:r>
            <a:r>
              <a:rPr lang="en-US" dirty="0" smtClean="0"/>
              <a:t> and </a:t>
            </a:r>
            <a:r>
              <a:rPr lang="en-US" i="1" dirty="0" smtClean="0"/>
              <a:t>women.</a:t>
            </a:r>
            <a:endParaRPr lang="pt-BR" i="1" dirty="0" smtClean="0"/>
          </a:p>
          <a:p>
            <a:r>
              <a:rPr lang="pt-BR" i="1" dirty="0" smtClean="0"/>
              <a:t>                             - </a:t>
            </a:r>
            <a:r>
              <a:rPr lang="pt-BR" dirty="0" smtClean="0"/>
              <a:t>interrogação( ?) colocado no lugar de um caractere desconhecido </a:t>
            </a:r>
          </a:p>
          <a:p>
            <a:r>
              <a:rPr lang="pt-BR" dirty="0" smtClean="0"/>
              <a:t>                             ou na ausência de um caractere. Ex: colo?r   - para color ou colour </a:t>
            </a:r>
          </a:p>
          <a:p>
            <a:endParaRPr lang="pt-BR" i="1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Aspas </a:t>
            </a:r>
            <a:r>
              <a:rPr lang="pt-BR" dirty="0" smtClean="0"/>
              <a:t>- usadas para indicar termos compostos. Ex:  </a:t>
            </a:r>
            <a:r>
              <a:rPr lang="pt-BR" i="1" dirty="0" smtClean="0"/>
              <a:t>“Pressão arterial alta”</a:t>
            </a:r>
          </a:p>
          <a:p>
            <a:r>
              <a:rPr lang="pt-BR" i="1" dirty="0" smtClean="0"/>
              <a:t>“Pressão arterial alta” Gravid$ (eclampsia OR pré-eclampsia)</a:t>
            </a:r>
          </a:p>
          <a:p>
            <a:endParaRPr lang="pt-BR" i="1" dirty="0" smtClean="0"/>
          </a:p>
          <a:p>
            <a:endParaRPr lang="pt-BR" sz="1200" dirty="0" smtClean="0"/>
          </a:p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dirty="0" smtClean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71600" y="1988840"/>
            <a:ext cx="74168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Esta aula tem por objetivo orientar a pesquisa em bases de dados disponíveis no Portal da Informação da UFPR voltados para a área Biomédica no Curso de Educação Física</a:t>
            </a:r>
          </a:p>
          <a:p>
            <a:endParaRPr lang="pt-BR" sz="2000" dirty="0" smtClean="0"/>
          </a:p>
          <a:p>
            <a:pPr algn="just"/>
            <a:r>
              <a:rPr lang="pt-BR" sz="2000" dirty="0" smtClean="0"/>
              <a:t>Inclui fontes de acesso público e restrito, orientações para utilização dos produtos de informação e serviços oferecidos pelo Sistema de Bibliotecas da UFPR, bem como recomendações para pesquisa em bases de dados científicas.</a:t>
            </a:r>
          </a:p>
          <a:p>
            <a:pPr algn="just"/>
            <a:endParaRPr lang="pt-BR" sz="2000" dirty="0" smtClean="0"/>
          </a:p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47664" y="105273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APRESENTAÇÃO</a:t>
            </a:r>
            <a:endParaRPr lang="pt-BR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43608" y="1484784"/>
            <a:ext cx="7056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</a:rPr>
              <a:t>O que evitar nas estratégicas de busca?</a:t>
            </a:r>
          </a:p>
          <a:p>
            <a:endParaRPr lang="pt-BR" sz="2000" b="1" dirty="0" smtClean="0">
              <a:solidFill>
                <a:srgbClr val="7030A0"/>
              </a:solidFill>
            </a:endParaRPr>
          </a:p>
          <a:p>
            <a:endParaRPr lang="pt-BR" sz="20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Palavras como:  importante, contribuição, melhora e outras </a:t>
            </a:r>
          </a:p>
          <a:p>
            <a:r>
              <a:rPr lang="pt-BR" sz="2000" dirty="0" smtClean="0"/>
              <a:t>                                  similares</a:t>
            </a:r>
          </a:p>
          <a:p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Artigos, pronomes</a:t>
            </a:r>
          </a:p>
          <a:p>
            <a:pPr>
              <a:buFont typeface="Wingdings" pitchFamily="2" charset="2"/>
              <a:buChar char="Ø"/>
            </a:pPr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Usar termos não padronizados, exceto quando necessário.</a:t>
            </a:r>
          </a:p>
          <a:p>
            <a:pPr>
              <a:buFont typeface="Wingdings" pitchFamily="2" charset="2"/>
              <a:buChar char="Ø"/>
            </a:pPr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Evitar refinar a pesquisa na estratégia. Usar a coluna de</a:t>
            </a:r>
          </a:p>
          <a:p>
            <a:r>
              <a:rPr lang="pt-BR" sz="2000" dirty="0" smtClean="0"/>
              <a:t>     refinamento da própria base. </a:t>
            </a:r>
          </a:p>
          <a:p>
            <a:r>
              <a:rPr lang="pt-BR" sz="2000" dirty="0" smtClean="0"/>
              <a:t>     Exemplo: Gravidez (use o filtro da base)</a:t>
            </a:r>
            <a:endParaRPr lang="pt-BR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20</a:t>
            </a:fld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99592" y="6021288"/>
            <a:ext cx="2008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4538"/>
          <a:stretch>
            <a:fillRect/>
          </a:stretch>
        </p:blipFill>
        <p:spPr bwMode="auto">
          <a:xfrm>
            <a:off x="1475656" y="2060848"/>
            <a:ext cx="2808312" cy="6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2411760" y="112474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FONTES DE INFORMAÇÃO </a:t>
            </a:r>
            <a:endParaRPr lang="pt-BR" sz="2400" b="1" dirty="0">
              <a:solidFill>
                <a:srgbClr val="7030A0"/>
              </a:solidFill>
            </a:endParaRPr>
          </a:p>
        </p:txBody>
      </p:sp>
      <p:pic>
        <p:nvPicPr>
          <p:cNvPr id="9" name="Imagem 8"/>
          <p:cNvPicPr/>
          <p:nvPr/>
        </p:nvPicPr>
        <p:blipFill>
          <a:blip r:embed="rId6" cstate="print"/>
          <a:srcRect l="39802" t="15328" r="35574" b="68749"/>
          <a:stretch>
            <a:fillRect/>
          </a:stretch>
        </p:blipFill>
        <p:spPr bwMode="auto">
          <a:xfrm>
            <a:off x="3275856" y="4293096"/>
            <a:ext cx="25202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7" cstate="print"/>
          <a:srcRect l="37147" t="61505" r="42870" b="31094"/>
          <a:stretch>
            <a:fillRect/>
          </a:stretch>
        </p:blipFill>
        <p:spPr bwMode="auto">
          <a:xfrm>
            <a:off x="3491880" y="3501008"/>
            <a:ext cx="255854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/>
          <p:nvPr/>
        </p:nvPicPr>
        <p:blipFill>
          <a:blip r:embed="rId8" cstate="print"/>
          <a:srcRect l="2867" t="44062" r="79952" b="51217"/>
          <a:stretch>
            <a:fillRect/>
          </a:stretch>
        </p:blipFill>
        <p:spPr bwMode="auto">
          <a:xfrm>
            <a:off x="6156176" y="3645024"/>
            <a:ext cx="1944216" cy="55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/>
          <p:nvPr/>
        </p:nvPicPr>
        <p:blipFill>
          <a:blip r:embed="rId9" cstate="print"/>
          <a:srcRect t="19781" r="86448" b="71370"/>
          <a:stretch>
            <a:fillRect/>
          </a:stretch>
        </p:blipFill>
        <p:spPr bwMode="auto">
          <a:xfrm>
            <a:off x="6012160" y="4221088"/>
            <a:ext cx="1728192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/>
          <p:nvPr/>
        </p:nvPicPr>
        <p:blipFill>
          <a:blip r:embed="rId10" cstate="print"/>
          <a:srcRect l="12075" t="25530" r="64633" b="65910"/>
          <a:stretch>
            <a:fillRect/>
          </a:stretch>
        </p:blipFill>
        <p:spPr bwMode="auto">
          <a:xfrm>
            <a:off x="4644008" y="2060848"/>
            <a:ext cx="3096344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lipse 19"/>
          <p:cNvSpPr/>
          <p:nvPr/>
        </p:nvSpPr>
        <p:spPr>
          <a:xfrm>
            <a:off x="2627784" y="2924944"/>
            <a:ext cx="6048672" cy="3456384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Clique para acessar o Portal de Periódico CAPES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3608" y="4005064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1187624" y="4725144"/>
            <a:ext cx="151216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6626A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Acesso restrito</a:t>
            </a:r>
            <a:endParaRPr lang="pt-BR" sz="1600" dirty="0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23" name="imgLogo" descr="ERIC - Institute of Education Sciences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60032" y="5373216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9387" t="24399" r="20690" b="27663"/>
          <a:stretch>
            <a:fillRect/>
          </a:stretch>
        </p:blipFill>
        <p:spPr bwMode="auto">
          <a:xfrm>
            <a:off x="251520" y="1484784"/>
            <a:ext cx="8605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403648" y="5534561"/>
            <a:ext cx="4176464" cy="1261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BUSCAR ASSUNTO  </a:t>
            </a:r>
          </a:p>
          <a:p>
            <a:endParaRPr lang="pt-BR" sz="800" b="1" dirty="0" smtClean="0">
              <a:solidFill>
                <a:srgbClr val="C00000"/>
              </a:solidFill>
            </a:endParaRPr>
          </a:p>
          <a:p>
            <a:r>
              <a:rPr lang="pt-BR" sz="1600" dirty="0" smtClean="0"/>
              <a:t>Termos em inglês</a:t>
            </a:r>
          </a:p>
          <a:p>
            <a:r>
              <a:rPr lang="pt-BR" sz="1600" dirty="0" smtClean="0"/>
              <a:t>Filtros  (data, bases, tipo de material)</a:t>
            </a:r>
          </a:p>
          <a:p>
            <a:r>
              <a:rPr lang="pt-BR" sz="1600" dirty="0" smtClean="0"/>
              <a:t>Operadores booleanos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148064" y="5733256"/>
            <a:ext cx="367240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Pesquisar em bases da área de saúde</a:t>
            </a:r>
          </a:p>
          <a:p>
            <a:r>
              <a:rPr lang="pt-BR" dirty="0" smtClean="0"/>
              <a:t>      Educação Física e Esportes</a:t>
            </a:r>
            <a:endParaRPr lang="pt-BR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22</a:t>
            </a:fld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699792" y="9807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PORTAL PERIÓDICOS CAPES </a:t>
            </a:r>
            <a:endParaRPr lang="pt-B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l="16800" t="36119" r="18101" b="18001"/>
          <a:stretch>
            <a:fillRect/>
          </a:stretch>
        </p:blipFill>
        <p:spPr bwMode="auto">
          <a:xfrm>
            <a:off x="215008" y="2276872"/>
            <a:ext cx="892899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23</a:t>
            </a:fld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tângulo 8"/>
          <p:cNvSpPr/>
          <p:nvPr/>
        </p:nvSpPr>
        <p:spPr>
          <a:xfrm>
            <a:off x="3203848" y="126876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      23 Bases -  Educação Física e Esportes</a:t>
            </a:r>
            <a:endParaRPr lang="pt-BR" b="1" dirty="0"/>
          </a:p>
        </p:txBody>
      </p:sp>
      <p:pic>
        <p:nvPicPr>
          <p:cNvPr id="10" name="Imagem 9" descr="Clique para acessar o Portal de Periódico CAP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196752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395536" y="5157192"/>
            <a:ext cx="295232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24</a:t>
            </a:fld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03848" y="1268760"/>
            <a:ext cx="41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      23 Bases -  Educação Física e Esportes</a:t>
            </a:r>
            <a:endParaRPr lang="pt-BR" b="1" dirty="0"/>
          </a:p>
        </p:txBody>
      </p:sp>
      <p:pic>
        <p:nvPicPr>
          <p:cNvPr id="5" name="Imagem 4" descr="Clique para acessar o Portal de Periódico CAP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o 5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 l="17842" t="26040" r="18109" b="31121"/>
          <a:stretch>
            <a:fillRect/>
          </a:stretch>
        </p:blipFill>
        <p:spPr bwMode="auto">
          <a:xfrm>
            <a:off x="179512" y="1916832"/>
            <a:ext cx="878497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251520" y="3212976"/>
            <a:ext cx="295232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sz="24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331640" y="5877272"/>
            <a:ext cx="547260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Pesquisa simultânea  em 11 bases    -   cadastro na Capes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51520" y="4509120"/>
            <a:ext cx="331236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sz="2400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635896" y="4581128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Licenciatura</a:t>
            </a:r>
            <a:endParaRPr lang="pt-BR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3347864" y="9807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PRIMAL PICTURE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25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71600" y="148478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Bases de dados de imagens tridimensionais de toda a anatomia humana. Contém fotos, textos, vídeos, imagens de ressonância magnética sob vários ângulos, questionários, simulados de provas,  entre outros materiais.</a:t>
            </a:r>
            <a:endParaRPr lang="pt-B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1000" t="14800" r="21517" b="7921"/>
          <a:stretch>
            <a:fillRect/>
          </a:stretch>
        </p:blipFill>
        <p:spPr bwMode="auto">
          <a:xfrm>
            <a:off x="1763688" y="2564904"/>
            <a:ext cx="4896544" cy="411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3059832" y="980728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 smtClean="0">
                <a:solidFill>
                  <a:srgbClr val="7030A0"/>
                </a:solidFill>
              </a:rPr>
              <a:t>SPORTDiscus</a:t>
            </a:r>
            <a:endParaRPr lang="pt-BR" sz="2400" b="1" dirty="0" smtClean="0">
              <a:solidFill>
                <a:srgbClr val="7030A0"/>
              </a:solidFill>
            </a:endParaRPr>
          </a:p>
          <a:p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27584" y="170080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/>
              <a:t>Base de dados referencial que abrange   aspectos como medicina desportiva, biomecânica, educação física e esportes. Disponível desde 1975 com atualização trimestral.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14280" r="25976" b="56320"/>
          <a:stretch>
            <a:fillRect/>
          </a:stretch>
        </p:blipFill>
        <p:spPr bwMode="auto">
          <a:xfrm>
            <a:off x="323528" y="2924944"/>
            <a:ext cx="8208912" cy="203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2411760" y="5229200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Pesquisa básica </a:t>
            </a:r>
          </a:p>
          <a:p>
            <a:r>
              <a:rPr lang="pt-BR" dirty="0" smtClean="0"/>
              <a:t>Pesquisa avançada</a:t>
            </a:r>
          </a:p>
          <a:p>
            <a:r>
              <a:rPr lang="pt-BR" dirty="0" smtClean="0"/>
              <a:t>Alertas (registrar-se na base)</a:t>
            </a:r>
          </a:p>
          <a:p>
            <a:r>
              <a:rPr lang="pt-BR" dirty="0" smtClean="0"/>
              <a:t>Thesaurus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27</a:t>
            </a:fld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6275" t="26560" r="16526" b="5921"/>
          <a:stretch>
            <a:fillRect/>
          </a:stretch>
        </p:blipFill>
        <p:spPr bwMode="auto">
          <a:xfrm>
            <a:off x="611560" y="1484784"/>
            <a:ext cx="7884368" cy="495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2843808" y="105273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PESQUISA SIMPLES</a:t>
            </a:r>
            <a:endParaRPr lang="pt-B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28</a:t>
            </a:fld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150" t="15960" r="60101" b="15481"/>
          <a:stretch>
            <a:fillRect/>
          </a:stretch>
        </p:blipFill>
        <p:spPr bwMode="auto">
          <a:xfrm>
            <a:off x="899592" y="1601416"/>
            <a:ext cx="500367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6084168" y="270892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Mais opção de termos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Combinação AND - OR - NOT</a:t>
            </a: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tângulo 8"/>
          <p:cNvSpPr/>
          <p:nvPr/>
        </p:nvSpPr>
        <p:spPr>
          <a:xfrm>
            <a:off x="2771800" y="1124744"/>
            <a:ext cx="2885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PESQUISA PELO THESAURUS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29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843808" y="98072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PESQUISA AVANÇADA</a:t>
            </a:r>
            <a:endParaRPr lang="pt-BR" b="1" dirty="0">
              <a:solidFill>
                <a:srgbClr val="7030A0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t="14280" r="35426" b="21360"/>
          <a:stretch>
            <a:fillRect/>
          </a:stretch>
        </p:blipFill>
        <p:spPr bwMode="auto">
          <a:xfrm>
            <a:off x="287016" y="1556792"/>
            <a:ext cx="846144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179512" y="112474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RECURSOS INFORMACIONAIS - SIBI/UFPR</a:t>
            </a:r>
          </a:p>
          <a:p>
            <a:pPr algn="ctr"/>
            <a:r>
              <a:rPr lang="pt-BR" sz="2000" dirty="0" smtClean="0"/>
              <a:t>Acesso </a:t>
            </a:r>
            <a:r>
              <a:rPr lang="pt-BR" sz="2000" dirty="0" smtClean="0">
                <a:hlinkClick r:id="rId6"/>
              </a:rPr>
              <a:t>www.portal.ufpr.br</a:t>
            </a:r>
            <a:endParaRPr lang="pt-BR" sz="2400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827584" y="2132856"/>
            <a:ext cx="7957392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/>
              <a:t>CONTEÚDOS ABORDADOS</a:t>
            </a:r>
          </a:p>
          <a:p>
            <a:pPr>
              <a:lnSpc>
                <a:spcPct val="150000"/>
              </a:lnSpc>
            </a:pPr>
            <a:endParaRPr lang="pt-BR" sz="1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ACESSO AO ACERVO DA UFPR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REGULAMENTO DE EMPRESTIMO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ACERVO FÍSICO: livros, periódicos, teses, dissertações, monografias</a:t>
            </a:r>
          </a:p>
          <a:p>
            <a:pPr>
              <a:lnSpc>
                <a:spcPct val="150000"/>
              </a:lnSpc>
            </a:pPr>
            <a:endParaRPr lang="pt-BR" sz="700" dirty="0" smtClean="0"/>
          </a:p>
          <a:p>
            <a:pPr>
              <a:buFont typeface="Wingdings" pitchFamily="2" charset="2"/>
              <a:buChar char="Ø"/>
            </a:pPr>
            <a:r>
              <a:rPr lang="pt-BR" sz="1600" dirty="0" smtClean="0"/>
              <a:t>  ACERVO DIGITAL : Banco de teses e dissertações defendidas na UFPR; E-books; </a:t>
            </a:r>
          </a:p>
          <a:p>
            <a:r>
              <a:rPr lang="pt-BR" sz="1600" dirty="0" smtClean="0"/>
              <a:t>      Revistas da UFPR; Vídeos (Rede IFES); UFPR TV.</a:t>
            </a:r>
          </a:p>
          <a:p>
            <a:endParaRPr lang="pt-BR" sz="7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SERVIÇOS E PRODUTOS DE INFORMAÇÃO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FONTES DE INFORMAÇÃO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     - Bases de Dados: acesso público ou restrito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     - Portal de Periódicos Capes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RECOMENDAÇÕES PARA PESQUISA EM BASES DE DADOS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699792" y="16288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30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339752" y="1196752"/>
            <a:ext cx="473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CONFIGURAÇÃO DA PÁGINA DOS RESULTADOS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467544" y="1844824"/>
            <a:ext cx="8424935" cy="4652436"/>
            <a:chOff x="0" y="1052736"/>
            <a:chExt cx="8892479" cy="4652436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21384" r="38361" b="13123"/>
            <a:stretch>
              <a:fillRect/>
            </a:stretch>
          </p:blipFill>
          <p:spPr bwMode="auto">
            <a:xfrm>
              <a:off x="0" y="1052736"/>
              <a:ext cx="5940152" cy="465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72449" t="31080" r="11801" b="10961"/>
            <a:stretch>
              <a:fillRect/>
            </a:stretch>
          </p:blipFill>
          <p:spPr bwMode="auto">
            <a:xfrm>
              <a:off x="6982702" y="1268760"/>
              <a:ext cx="1909777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69558" t="32760" r="20467" b="47080"/>
            <a:stretch>
              <a:fillRect/>
            </a:stretch>
          </p:blipFill>
          <p:spPr bwMode="auto">
            <a:xfrm>
              <a:off x="4644008" y="1700808"/>
              <a:ext cx="2376264" cy="3001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upo 10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12" name="Imagem 11" descr="casinha_porta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13" name="Imagem 12" descr="logo-ufpr100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14" name="Imagem 13"/>
            <p:cNvPicPr/>
            <p:nvPr/>
          </p:nvPicPr>
          <p:blipFill>
            <a:blip r:embed="rId7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2123728" y="1052736"/>
            <a:ext cx="3462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SELECIONAR  E SALVAR  NA PASTA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 l="36224" t="20475" b="5081"/>
          <a:stretch>
            <a:fillRect/>
          </a:stretch>
        </p:blipFill>
        <p:spPr bwMode="auto">
          <a:xfrm>
            <a:off x="647056" y="1628800"/>
            <a:ext cx="84969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32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16428" t="35387" r="12679" b="5059"/>
          <a:stretch>
            <a:fillRect/>
          </a:stretch>
        </p:blipFill>
        <p:spPr bwMode="auto">
          <a:xfrm>
            <a:off x="251520" y="1628801"/>
            <a:ext cx="62646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763688" y="1052736"/>
            <a:ext cx="595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IMPRIMIR –  ENVIAR  POR e-mail  -  EXPORTAR  RESULTADOS</a:t>
            </a:r>
            <a:endParaRPr lang="pt-BR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88711" t="35387" r="2258" b="42621"/>
          <a:stretch>
            <a:fillRect/>
          </a:stretch>
        </p:blipFill>
        <p:spPr bwMode="auto">
          <a:xfrm>
            <a:off x="6444208" y="1628800"/>
            <a:ext cx="2397301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33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131840" y="980728"/>
            <a:ext cx="2597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EXPORTAR  RESULTADOS</a:t>
            </a: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t="21840" r="75325" b="45401"/>
          <a:stretch>
            <a:fillRect/>
          </a:stretch>
        </p:blipFill>
        <p:spPr bwMode="auto">
          <a:xfrm>
            <a:off x="179512" y="1340768"/>
            <a:ext cx="3888432" cy="322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43169" t="42673" r="15777" b="23638"/>
          <a:stretch>
            <a:fillRect/>
          </a:stretch>
        </p:blipFill>
        <p:spPr bwMode="auto">
          <a:xfrm>
            <a:off x="1706149" y="2348880"/>
            <a:ext cx="71603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34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t="19320" r="4242" b="15473"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35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39552" y="2564904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O Portal de Pesquisa BVS é composto por fontes de informação em ciências da saúde para atender às necessidades de informação técnico-científica de profissionais e estudantes da área. A interface da BVS está disponível gratuitamente em português, espanhol e inglês. </a:t>
            </a:r>
          </a:p>
          <a:p>
            <a:r>
              <a:rPr lang="pt-BR" sz="2000" dirty="0" smtClean="0"/>
              <a:t> </a:t>
            </a:r>
          </a:p>
          <a:p>
            <a:r>
              <a:rPr lang="pt-BR" sz="2000" dirty="0" smtClean="0"/>
              <a:t>Integram o Portal as bases:</a:t>
            </a:r>
            <a:r>
              <a:rPr lang="pt-BR" sz="2000" b="1" dirty="0" smtClean="0"/>
              <a:t> </a:t>
            </a:r>
          </a:p>
          <a:p>
            <a:r>
              <a:rPr lang="pt-BR" sz="2000" b="1" dirty="0" err="1" smtClean="0"/>
              <a:t>Lilacs</a:t>
            </a:r>
            <a:r>
              <a:rPr lang="pt-BR" sz="2000" b="1" dirty="0" smtClean="0"/>
              <a:t> </a:t>
            </a:r>
            <a:r>
              <a:rPr lang="pt-BR" sz="2000" dirty="0" smtClean="0"/>
              <a:t>-  literatura científica e técnica da América Latina e Caribe,  incluindo a </a:t>
            </a:r>
            <a:r>
              <a:rPr lang="pt-BR" sz="2000" dirty="0" err="1" smtClean="0"/>
              <a:t>Scielo</a:t>
            </a:r>
            <a:r>
              <a:rPr lang="pt-BR" sz="2000" dirty="0" smtClean="0"/>
              <a:t> </a:t>
            </a:r>
          </a:p>
          <a:p>
            <a:r>
              <a:rPr lang="pt-BR" sz="2000" b="1" dirty="0" err="1" smtClean="0"/>
              <a:t>Medline</a:t>
            </a:r>
            <a:r>
              <a:rPr lang="pt-BR" sz="2000" dirty="0" smtClean="0"/>
              <a:t> (conteúdo </a:t>
            </a:r>
            <a:r>
              <a:rPr lang="pt-BR" sz="2000" dirty="0" err="1" smtClean="0"/>
              <a:t>PubMed</a:t>
            </a:r>
            <a:r>
              <a:rPr lang="pt-BR" sz="2000" dirty="0" smtClean="0"/>
              <a:t>)</a:t>
            </a:r>
            <a:endParaRPr lang="pt-BR" sz="2000" dirty="0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Imagem 7"/>
          <p:cNvPicPr/>
          <p:nvPr/>
        </p:nvPicPr>
        <p:blipFill>
          <a:blip r:embed="rId5" cstate="print"/>
          <a:srcRect l="12075" t="25530" r="64633" b="65910"/>
          <a:stretch>
            <a:fillRect/>
          </a:stretch>
        </p:blipFill>
        <p:spPr bwMode="auto">
          <a:xfrm>
            <a:off x="2267744" y="1124744"/>
            <a:ext cx="3816424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612346" y="5661248"/>
            <a:ext cx="280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Disponível em: www.bvs.br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539552" y="1412776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 smtClean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691680" y="105273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PORTAL  DE PESQUISA BVS</a:t>
            </a:r>
          </a:p>
          <a:p>
            <a:pPr algn="ctr"/>
            <a:r>
              <a:rPr lang="pt-BR" sz="2000" b="1" dirty="0" smtClean="0"/>
              <a:t>  </a:t>
            </a:r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2455" t="23669" r="26600" b="30653"/>
          <a:stretch>
            <a:fillRect/>
          </a:stretch>
        </p:blipFill>
        <p:spPr bwMode="auto">
          <a:xfrm>
            <a:off x="827584" y="1916832"/>
            <a:ext cx="6927608" cy="43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o 13"/>
          <p:cNvGrpSpPr/>
          <p:nvPr/>
        </p:nvGrpSpPr>
        <p:grpSpPr>
          <a:xfrm>
            <a:off x="4932040" y="2852936"/>
            <a:ext cx="3672408" cy="923330"/>
            <a:chOff x="4932040" y="2852936"/>
            <a:chExt cx="3672408" cy="923330"/>
          </a:xfrm>
        </p:grpSpPr>
        <p:sp>
          <p:nvSpPr>
            <p:cNvPr id="15" name="Retângulo 14"/>
            <p:cNvSpPr/>
            <p:nvPr/>
          </p:nvSpPr>
          <p:spPr>
            <a:xfrm>
              <a:off x="5724128" y="2852936"/>
              <a:ext cx="2880320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dirty="0" smtClean="0"/>
                <a:t>Pesquisa simples em todas as bases da área de saúde</a:t>
              </a:r>
            </a:p>
            <a:p>
              <a:pPr algn="ctr"/>
              <a:r>
                <a:rPr lang="pt-BR" dirty="0" smtClean="0"/>
                <a:t>Lilacs – Scielo - Medline </a:t>
              </a:r>
            </a:p>
          </p:txBody>
        </p:sp>
        <p:cxnSp>
          <p:nvCxnSpPr>
            <p:cNvPr id="25" name="Conector de seta reta 24"/>
            <p:cNvCxnSpPr>
              <a:stCxn id="15" idx="1"/>
            </p:cNvCxnSpPr>
            <p:nvPr/>
          </p:nvCxnSpPr>
          <p:spPr>
            <a:xfrm flipH="1">
              <a:off x="4932040" y="3314601"/>
              <a:ext cx="792088" cy="114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36</a:t>
            </a:fld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4175" t="22680" r="16526" b="17681"/>
          <a:stretch>
            <a:fillRect/>
          </a:stretch>
        </p:blipFill>
        <p:spPr bwMode="auto">
          <a:xfrm>
            <a:off x="91477" y="1052736"/>
            <a:ext cx="905252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1835696" y="2420888"/>
            <a:ext cx="4968552" cy="1728192"/>
            <a:chOff x="1835696" y="2420888"/>
            <a:chExt cx="4968552" cy="1728192"/>
          </a:xfrm>
        </p:grpSpPr>
        <p:sp>
          <p:nvSpPr>
            <p:cNvPr id="7" name="Retângulo 6"/>
            <p:cNvSpPr/>
            <p:nvPr/>
          </p:nvSpPr>
          <p:spPr>
            <a:xfrm>
              <a:off x="3347864" y="2420888"/>
              <a:ext cx="2088232" cy="1238801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 smtClean="0"/>
                <a:t>Busca Avançada</a:t>
              </a:r>
            </a:p>
            <a:p>
              <a:endParaRPr lang="pt-BR" sz="1050" dirty="0" smtClean="0"/>
            </a:p>
            <a:p>
              <a:pPr algn="ctr"/>
              <a:r>
                <a:rPr lang="pt-BR" sz="1600" dirty="0" smtClean="0"/>
                <a:t>Utilização de  operadores booleanos e campos  de pesquisa</a:t>
              </a:r>
            </a:p>
          </p:txBody>
        </p:sp>
        <p:cxnSp>
          <p:nvCxnSpPr>
            <p:cNvPr id="9" name="Conector de seta reta 8"/>
            <p:cNvCxnSpPr>
              <a:stCxn id="7" idx="1"/>
            </p:cNvCxnSpPr>
            <p:nvPr/>
          </p:nvCxnSpPr>
          <p:spPr>
            <a:xfrm flipH="1">
              <a:off x="2195736" y="3040289"/>
              <a:ext cx="1152128" cy="1726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>
              <a:stCxn id="7" idx="1"/>
            </p:cNvCxnSpPr>
            <p:nvPr/>
          </p:nvCxnSpPr>
          <p:spPr>
            <a:xfrm flipH="1" flipV="1">
              <a:off x="1835696" y="2780928"/>
              <a:ext cx="1512168" cy="2593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>
              <a:off x="5436096" y="3356992"/>
              <a:ext cx="1368152" cy="7920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37</a:t>
            </a:fld>
            <a:endParaRPr 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075" t="22680" r="34752" b="5285"/>
          <a:stretch>
            <a:fillRect/>
          </a:stretch>
        </p:blipFill>
        <p:spPr bwMode="auto">
          <a:xfrm>
            <a:off x="0" y="908720"/>
            <a:ext cx="543609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5436096" y="1916832"/>
            <a:ext cx="3384376" cy="424731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Localizar descritor de assunto</a:t>
            </a:r>
          </a:p>
          <a:p>
            <a:pPr algn="just"/>
            <a:endParaRPr lang="pt-BR" dirty="0" smtClean="0"/>
          </a:p>
          <a:p>
            <a:pPr algn="ctr"/>
            <a:r>
              <a:rPr lang="pt-BR" dirty="0" smtClean="0"/>
              <a:t>Consulta por descritores  </a:t>
            </a:r>
          </a:p>
          <a:p>
            <a:pPr algn="ctr"/>
            <a:r>
              <a:rPr lang="pt-BR" dirty="0" smtClean="0"/>
              <a:t>de assunto atribuídos por especialistas na indexação dos materiais (</a:t>
            </a:r>
            <a:r>
              <a:rPr lang="pt-BR" dirty="0" err="1" smtClean="0"/>
              <a:t>DeCs</a:t>
            </a:r>
            <a:r>
              <a:rPr lang="pt-BR" dirty="0" smtClean="0"/>
              <a:t> – </a:t>
            </a:r>
            <a:r>
              <a:rPr lang="pt-BR" dirty="0" err="1" smtClean="0"/>
              <a:t>Mesch</a:t>
            </a:r>
            <a:r>
              <a:rPr lang="pt-BR" dirty="0" smtClean="0"/>
              <a:t>)</a:t>
            </a:r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 Maior precisão na busca do que uso de palavra chave isolada em partes do documento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059832" y="2924944"/>
            <a:ext cx="158417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4860032" y="2996952"/>
            <a:ext cx="43204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rot="5400000">
            <a:off x="6948264" y="4149080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38</a:t>
            </a:fld>
            <a:endParaRPr 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14203" t="18417" r="47133" b="12145"/>
          <a:stretch>
            <a:fillRect/>
          </a:stretch>
        </p:blipFill>
        <p:spPr bwMode="auto">
          <a:xfrm>
            <a:off x="467544" y="1154135"/>
            <a:ext cx="5688632" cy="565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  <a:noFill/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  <a:grpFill/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  <a:grpFill/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3563888" y="4581128"/>
            <a:ext cx="403244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 Assuntos indexados para esportes, definições, sinônimos e qualificadores  </a:t>
            </a:r>
            <a:endParaRPr lang="pt-BR" dirty="0"/>
          </a:p>
        </p:txBody>
      </p:sp>
      <p:sp>
        <p:nvSpPr>
          <p:cNvPr id="19" name="Seta para a direita 18"/>
          <p:cNvSpPr/>
          <p:nvPr/>
        </p:nvSpPr>
        <p:spPr>
          <a:xfrm rot="14146721">
            <a:off x="3275856" y="4293096"/>
            <a:ext cx="43204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39</a:t>
            </a:fld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4649" t="19320" r="35426" b="14001"/>
          <a:stretch>
            <a:fillRect/>
          </a:stretch>
        </p:blipFill>
        <p:spPr bwMode="auto">
          <a:xfrm>
            <a:off x="179512" y="980728"/>
            <a:ext cx="4104456" cy="5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499992" y="1124744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PORTAL DA INFORMAÇÃO </a:t>
            </a:r>
          </a:p>
          <a:p>
            <a:pPr algn="ctr"/>
            <a:r>
              <a:rPr lang="pt-BR" dirty="0" smtClean="0"/>
              <a:t>http://www.portal.ufpr.br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dirty="0" smtClean="0"/>
              <a:t>ESTRUTURA DO SiBi</a:t>
            </a:r>
          </a:p>
          <a:p>
            <a:pPr algn="ctr"/>
            <a:endParaRPr lang="pt-BR" sz="1100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Formado por 15 bibliotecas, sendo uma Biblioteca Central que administra o Sistema e funciona também como memória institucional, preservando toda a produção acadêmica da Instituição em diferentes formados tais como:  teses, dissertações, vídeos periódicos, folhetos e vídeos.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2600" t="17640" r="17051" b="13630"/>
          <a:stretch>
            <a:fillRect/>
          </a:stretch>
        </p:blipFill>
        <p:spPr bwMode="auto">
          <a:xfrm>
            <a:off x="251520" y="980728"/>
            <a:ext cx="862008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1043608" y="4941168"/>
            <a:ext cx="1296144" cy="2308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900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2411760" y="5085184"/>
            <a:ext cx="1872208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2051720" y="3356992"/>
            <a:ext cx="2520280" cy="151216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627784" y="5157192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C00000"/>
                </a:solidFill>
              </a:rPr>
              <a:t>Qualificadores </a:t>
            </a:r>
          </a:p>
          <a:p>
            <a:r>
              <a:rPr lang="pt-BR" sz="1600" b="1" dirty="0" smtClean="0">
                <a:solidFill>
                  <a:srgbClr val="C00000"/>
                </a:solidFill>
              </a:rPr>
              <a:t>de pesquisa </a:t>
            </a:r>
            <a:endParaRPr lang="pt-BR" sz="1600" b="1" dirty="0">
              <a:solidFill>
                <a:srgbClr val="C00000"/>
              </a:solidFill>
            </a:endParaRPr>
          </a:p>
        </p:txBody>
      </p:sp>
      <p:sp>
        <p:nvSpPr>
          <p:cNvPr id="18" name="Chave esquerda 17"/>
          <p:cNvSpPr/>
          <p:nvPr/>
        </p:nvSpPr>
        <p:spPr>
          <a:xfrm>
            <a:off x="4211960" y="3933056"/>
            <a:ext cx="360040" cy="2664296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40</a:t>
            </a:fld>
            <a:endParaRPr 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14175" t="26880" r="14951" b="11802"/>
          <a:stretch>
            <a:fillRect/>
          </a:stretch>
        </p:blipFill>
        <p:spPr bwMode="auto">
          <a:xfrm>
            <a:off x="179512" y="1601416"/>
            <a:ext cx="896448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41</a:t>
            </a:fld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1763688" y="980728"/>
            <a:ext cx="5256584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C00000"/>
                </a:solidFill>
              </a:rPr>
              <a:t>Impressão e envio dos resultados para e-mail </a:t>
            </a:r>
          </a:p>
          <a:p>
            <a:pPr algn="just"/>
            <a:r>
              <a:rPr lang="pt-BR" b="1" dirty="0" smtClean="0">
                <a:solidFill>
                  <a:srgbClr val="C00000"/>
                </a:solidFill>
              </a:rPr>
              <a:t>ou gerenciador bibliográfico </a:t>
            </a:r>
            <a:r>
              <a:rPr lang="pt-BR" sz="1400" b="1" dirty="0" smtClean="0">
                <a:solidFill>
                  <a:srgbClr val="C00000"/>
                </a:solidFill>
              </a:rPr>
              <a:t>(Endnote – Mendeley)</a:t>
            </a:r>
            <a:endParaRPr lang="pt-BR" sz="1400" b="1" dirty="0">
              <a:solidFill>
                <a:srgbClr val="C0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16016" y="1628800"/>
            <a:ext cx="172819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6516216" y="1556792"/>
            <a:ext cx="360040" cy="25667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ipse 20"/>
          <p:cNvSpPr/>
          <p:nvPr/>
        </p:nvSpPr>
        <p:spPr>
          <a:xfrm>
            <a:off x="179512" y="1988840"/>
            <a:ext cx="1728192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 l="14035" t="24141" r="16667" b="5683"/>
          <a:stretch>
            <a:fillRect/>
          </a:stretch>
        </p:blipFill>
        <p:spPr bwMode="auto">
          <a:xfrm>
            <a:off x="0" y="1052736"/>
            <a:ext cx="8919843" cy="564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42</a:t>
            </a:fld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123728" y="1628800"/>
            <a:ext cx="381642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C00000"/>
                </a:solidFill>
              </a:rPr>
              <a:t>Resultados após seleção de mais filtros </a:t>
            </a:r>
            <a:endParaRPr lang="pt-BR" sz="1600" b="1" dirty="0">
              <a:solidFill>
                <a:srgbClr val="C00000"/>
              </a:solidFill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1115616" y="1772816"/>
            <a:ext cx="1008112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6804248" y="1916832"/>
            <a:ext cx="2088232" cy="18620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115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43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1331640" y="2564904"/>
            <a:ext cx="6552728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 smtClean="0"/>
              <a:t>A PubMed é uma base de dados composta por mais de 23 milhões de citações para a literatura biomédica indexadas no MEDLINE, revistas de ciências da vida, e livros on-line. As citações podem incluir links para conteúdo de texto completo de acesso livre</a:t>
            </a:r>
            <a:endParaRPr lang="pt-BR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4538"/>
          <a:stretch>
            <a:fillRect/>
          </a:stretch>
        </p:blipFill>
        <p:spPr bwMode="auto">
          <a:xfrm>
            <a:off x="2051720" y="1268760"/>
            <a:ext cx="4987975" cy="109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195736" y="5229200"/>
            <a:ext cx="5365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Disponível em:  </a:t>
            </a:r>
            <a:r>
              <a:rPr lang="pt-BR" u="sng" dirty="0" smtClean="0"/>
              <a:t>http://www.ncbi.nlm.nih.gov/pubmed </a:t>
            </a:r>
            <a:endParaRPr lang="pt-BR" u="sng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7906" t="14963" r="18438" b="19038"/>
          <a:stretch>
            <a:fillRect/>
          </a:stretch>
        </p:blipFill>
        <p:spPr bwMode="auto">
          <a:xfrm>
            <a:off x="0" y="1412776"/>
            <a:ext cx="887185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683568" y="908720"/>
            <a:ext cx="6840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PUBMED      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211960" y="1700808"/>
            <a:ext cx="226876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Digitar o termo  usando MeSH</a:t>
            </a:r>
            <a:endParaRPr lang="pt-BR" sz="1600" b="1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44</a:t>
            </a:fld>
            <a:endParaRPr 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7875" t="25000" r="9701" b="4241"/>
          <a:stretch>
            <a:fillRect/>
          </a:stretch>
        </p:blipFill>
        <p:spPr bwMode="auto">
          <a:xfrm>
            <a:off x="0" y="1052736"/>
            <a:ext cx="9185519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/>
          <p:nvPr/>
        </p:nvSpPr>
        <p:spPr>
          <a:xfrm>
            <a:off x="1763688" y="2996952"/>
            <a:ext cx="28803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699792" y="1772816"/>
            <a:ext cx="316835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1- Selecionar um termo</a:t>
            </a:r>
          </a:p>
          <a:p>
            <a:r>
              <a:rPr lang="pt-BR" sz="1600" b="1" dirty="0" smtClean="0"/>
              <a:t> 2- Adicionar à caixa de texto </a:t>
            </a:r>
          </a:p>
          <a:p>
            <a:r>
              <a:rPr lang="pt-BR" sz="1600" b="1" dirty="0" smtClean="0"/>
              <a:t> 3 - Pesquisar no Pubmed </a:t>
            </a:r>
            <a:endParaRPr lang="pt-BR" sz="16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588224" y="2996952"/>
            <a:ext cx="28803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3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6300192" y="2348880"/>
            <a:ext cx="28803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2</a:t>
            </a:r>
            <a:endParaRPr lang="pt-BR" dirty="0"/>
          </a:p>
        </p:txBody>
      </p:sp>
      <p:cxnSp>
        <p:nvCxnSpPr>
          <p:cNvPr id="17" name="Conector de seta reta 16"/>
          <p:cNvCxnSpPr/>
          <p:nvPr/>
        </p:nvCxnSpPr>
        <p:spPr>
          <a:xfrm flipV="1">
            <a:off x="6948264" y="1916832"/>
            <a:ext cx="288032" cy="7920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>
            <a:stCxn id="13" idx="3"/>
          </p:cNvCxnSpPr>
          <p:nvPr/>
        </p:nvCxnSpPr>
        <p:spPr>
          <a:xfrm>
            <a:off x="6588224" y="2533546"/>
            <a:ext cx="360040" cy="17537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45</a:t>
            </a:fld>
            <a:endParaRPr lang="pt-B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906" t="14459" r="9076" b="4579"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upo 8"/>
          <p:cNvGrpSpPr/>
          <p:nvPr/>
        </p:nvGrpSpPr>
        <p:grpSpPr>
          <a:xfrm>
            <a:off x="971600" y="2060848"/>
            <a:ext cx="4824536" cy="1942475"/>
            <a:chOff x="611560" y="2276872"/>
            <a:chExt cx="4824536" cy="1942475"/>
          </a:xfrm>
        </p:grpSpPr>
        <p:sp>
          <p:nvSpPr>
            <p:cNvPr id="6" name="CaixaDeTexto 5"/>
            <p:cNvSpPr txBox="1"/>
            <p:nvPr/>
          </p:nvSpPr>
          <p:spPr>
            <a:xfrm>
              <a:off x="1403648" y="3573016"/>
              <a:ext cx="4032448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 Display  Settings </a:t>
              </a:r>
            </a:p>
            <a:p>
              <a:r>
                <a:rPr lang="pt-BR" dirty="0" smtClean="0"/>
                <a:t>Opções para visualização dos resultados</a:t>
              </a:r>
            </a:p>
          </p:txBody>
        </p:sp>
        <p:sp>
          <p:nvSpPr>
            <p:cNvPr id="17" name="Seta em curva para a direita 16"/>
            <p:cNvSpPr/>
            <p:nvPr/>
          </p:nvSpPr>
          <p:spPr>
            <a:xfrm>
              <a:off x="611560" y="2276872"/>
              <a:ext cx="720080" cy="1368152"/>
            </a:xfrm>
            <a:prstGeom prst="curvedRight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7875" t="14280" r="10226" b="5081"/>
          <a:stretch>
            <a:fillRect/>
          </a:stretch>
        </p:blipFill>
        <p:spPr bwMode="auto">
          <a:xfrm>
            <a:off x="1" y="897955"/>
            <a:ext cx="9144506" cy="58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3347864" y="2276872"/>
            <a:ext cx="504056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Display  Settings </a:t>
            </a:r>
          </a:p>
          <a:p>
            <a:r>
              <a:rPr lang="pt-BR" dirty="0" smtClean="0"/>
              <a:t>Opção Abstract / visualização do abstract do artigo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47</a:t>
            </a:fld>
            <a:endParaRPr 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875" t="14280" r="9701" b="4241"/>
          <a:stretch>
            <a:fillRect/>
          </a:stretch>
        </p:blipFill>
        <p:spPr bwMode="auto">
          <a:xfrm>
            <a:off x="0" y="836712"/>
            <a:ext cx="9099102" cy="531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1547664" y="6237312"/>
            <a:ext cx="460851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Filtros de pesquisa para especificar resultados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0" y="1484784"/>
            <a:ext cx="8244408" cy="1872208"/>
            <a:chOff x="0" y="1484784"/>
            <a:chExt cx="8244408" cy="1872208"/>
          </a:xfrm>
        </p:grpSpPr>
        <p:sp>
          <p:nvSpPr>
            <p:cNvPr id="12" name="Elipse 11"/>
            <p:cNvSpPr/>
            <p:nvPr/>
          </p:nvSpPr>
          <p:spPr>
            <a:xfrm>
              <a:off x="0" y="1484784"/>
              <a:ext cx="1403648" cy="3600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6660232" y="1556792"/>
              <a:ext cx="1584176" cy="3600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de seta reta 9"/>
            <p:cNvCxnSpPr/>
            <p:nvPr/>
          </p:nvCxnSpPr>
          <p:spPr>
            <a:xfrm>
              <a:off x="971600" y="1988840"/>
              <a:ext cx="432048" cy="136815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7875" t="14280" r="9701" b="6357"/>
          <a:stretch>
            <a:fillRect/>
          </a:stretch>
        </p:blipFill>
        <p:spPr bwMode="auto">
          <a:xfrm>
            <a:off x="18421" y="980728"/>
            <a:ext cx="912557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o 9"/>
          <p:cNvGrpSpPr/>
          <p:nvPr/>
        </p:nvGrpSpPr>
        <p:grpSpPr>
          <a:xfrm>
            <a:off x="1187624" y="2636912"/>
            <a:ext cx="5976664" cy="2525509"/>
            <a:chOff x="1619672" y="2564904"/>
            <a:chExt cx="5976664" cy="2525509"/>
          </a:xfrm>
        </p:grpSpPr>
        <p:sp>
          <p:nvSpPr>
            <p:cNvPr id="7" name="CaixaDeTexto 6"/>
            <p:cNvSpPr txBox="1"/>
            <p:nvPr/>
          </p:nvSpPr>
          <p:spPr>
            <a:xfrm>
              <a:off x="1619672" y="3212976"/>
              <a:ext cx="5976664" cy="1877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Send to – Área de exportação de  resultados </a:t>
              </a:r>
            </a:p>
            <a:p>
              <a:endParaRPr lang="pt-BR" dirty="0" smtClean="0"/>
            </a:p>
            <a:p>
              <a:r>
                <a:rPr lang="pt-BR" sz="1600" b="1" dirty="0" smtClean="0"/>
                <a:t>File </a:t>
              </a:r>
              <a:r>
                <a:rPr lang="pt-BR" sz="1600" dirty="0" smtClean="0"/>
                <a:t> -  escolher formato  Abstract (text)  </a:t>
              </a:r>
            </a:p>
            <a:p>
              <a:r>
                <a:rPr lang="pt-BR" sz="1600" b="1" dirty="0" smtClean="0"/>
                <a:t>Citation manager   </a:t>
              </a:r>
              <a:r>
                <a:rPr lang="pt-BR" sz="1600" dirty="0" smtClean="0"/>
                <a:t>- </a:t>
              </a:r>
              <a:r>
                <a:rPr lang="pt-BR" sz="1600" dirty="0" err="1" smtClean="0"/>
                <a:t>Endnote</a:t>
              </a:r>
              <a:r>
                <a:rPr lang="pt-BR" sz="1600" dirty="0" smtClean="0"/>
                <a:t> </a:t>
              </a:r>
              <a:r>
                <a:rPr lang="pt-BR" sz="1600" dirty="0" err="1" smtClean="0"/>
                <a:t>Basic</a:t>
              </a:r>
              <a:endParaRPr lang="pt-BR" sz="1600" dirty="0" smtClean="0"/>
            </a:p>
            <a:p>
              <a:r>
                <a:rPr lang="pt-BR" sz="1600" b="1" dirty="0" smtClean="0"/>
                <a:t>Clipboard</a:t>
              </a:r>
              <a:r>
                <a:rPr lang="pt-BR" sz="1600" dirty="0" smtClean="0"/>
                <a:t>  - guardar resultados por até 8 horas</a:t>
              </a:r>
            </a:p>
            <a:p>
              <a:r>
                <a:rPr lang="pt-BR" sz="1600" b="1" dirty="0" smtClean="0"/>
                <a:t>My Bibliography   </a:t>
              </a:r>
              <a:r>
                <a:rPr lang="pt-BR" sz="1600" dirty="0" smtClean="0"/>
                <a:t>e</a:t>
              </a:r>
              <a:r>
                <a:rPr lang="pt-BR" sz="1600" b="1" dirty="0" smtClean="0"/>
                <a:t> Collections  </a:t>
              </a:r>
              <a:r>
                <a:rPr lang="pt-BR" sz="1600" dirty="0" smtClean="0"/>
                <a:t>-  guardar resultados  definitivamente</a:t>
              </a:r>
            </a:p>
            <a:p>
              <a:r>
                <a:rPr lang="pt-BR" sz="1600" dirty="0" smtClean="0"/>
                <a:t>                                    -  necessário criar conta na NCBI</a:t>
              </a:r>
            </a:p>
          </p:txBody>
        </p:sp>
        <p:cxnSp>
          <p:nvCxnSpPr>
            <p:cNvPr id="9" name="Conector de seta reta 8"/>
            <p:cNvCxnSpPr/>
            <p:nvPr/>
          </p:nvCxnSpPr>
          <p:spPr>
            <a:xfrm flipV="1">
              <a:off x="4860032" y="2564904"/>
              <a:ext cx="864096" cy="64807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49</a:t>
            </a:fld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323528" y="1124744"/>
            <a:ext cx="46085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00" dirty="0" smtClean="0"/>
          </a:p>
          <a:p>
            <a:r>
              <a:rPr lang="pt-BR" b="1" dirty="0" smtClean="0">
                <a:solidFill>
                  <a:srgbClr val="7030A0"/>
                </a:solidFill>
              </a:rPr>
              <a:t>ATUALIZAÇÃO DE CADASTRO NA BIBLIOTECA</a:t>
            </a:r>
          </a:p>
          <a:p>
            <a:pPr>
              <a:buFont typeface="Wingdings" pitchFamily="2" charset="2"/>
              <a:buChar char="Ø"/>
            </a:pPr>
            <a:endParaRPr lang="pt-BR" sz="9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Confirmação de dados pessoais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e-mail mais utilizados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cadastro de senha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3625" t="36959" r="55375" b="28601"/>
          <a:stretch>
            <a:fillRect/>
          </a:stretch>
        </p:blipFill>
        <p:spPr bwMode="auto">
          <a:xfrm>
            <a:off x="467544" y="2636912"/>
            <a:ext cx="3596887" cy="36868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4283968" y="2564904"/>
            <a:ext cx="454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EMPRÉSTIMO DE MATERIAIS POR BIBLIOTECA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283968" y="3068960"/>
            <a:ext cx="43204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Reposição em caso de perda ou  dano de </a:t>
            </a:r>
          </a:p>
          <a:p>
            <a:r>
              <a:rPr lang="pt-BR" dirty="0" smtClean="0"/>
              <a:t>     materiais da biblioteca</a:t>
            </a:r>
          </a:p>
          <a:p>
            <a:pPr>
              <a:buFont typeface="Wingdings" pitchFamily="2" charset="2"/>
              <a:buChar char="Ø"/>
            </a:pPr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Suspensão para atraso na devolução</a:t>
            </a:r>
          </a:p>
          <a:p>
            <a:r>
              <a:rPr lang="pt-BR" sz="1400" dirty="0" smtClean="0"/>
              <a:t>    1 dia de atraso = 2 dias de suspensão  </a:t>
            </a:r>
          </a:p>
          <a:p>
            <a:r>
              <a:rPr lang="pt-BR" sz="1400" dirty="0" smtClean="0"/>
              <a:t>    - Livros de consulta local /empréstimo por 4 </a:t>
            </a:r>
          </a:p>
          <a:p>
            <a:r>
              <a:rPr lang="pt-BR" sz="1400" dirty="0" smtClean="0"/>
              <a:t>       horas  =  1 dia de suspensão para cada hora </a:t>
            </a:r>
          </a:p>
          <a:p>
            <a:r>
              <a:rPr lang="pt-BR" sz="1400" dirty="0" smtClean="0"/>
              <a:t>       de atraso </a:t>
            </a:r>
          </a:p>
          <a:p>
            <a:endParaRPr lang="pt-BR" sz="7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Renovação  até 5 vezes pela Internet</a:t>
            </a:r>
          </a:p>
          <a:p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Reserva apenas de títulos emprestados</a:t>
            </a:r>
          </a:p>
          <a:p>
            <a:r>
              <a:rPr lang="pt-BR" dirty="0" smtClean="0"/>
              <a:t>     </a:t>
            </a:r>
            <a:r>
              <a:rPr lang="pt-BR" sz="1400" dirty="0" smtClean="0"/>
              <a:t>Após a liberação da reserva o material ficará à </a:t>
            </a:r>
          </a:p>
          <a:p>
            <a:r>
              <a:rPr lang="pt-BR" sz="1400" dirty="0" smtClean="0"/>
              <a:t>       disposição para empréstimo por 24h </a:t>
            </a:r>
            <a:endParaRPr lang="pt-BR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467544" y="1052736"/>
            <a:ext cx="8064896" cy="548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7030A0"/>
                </a:solidFill>
              </a:rPr>
              <a:t>BASES   MULTIDISCIPLINARES</a:t>
            </a:r>
          </a:p>
          <a:p>
            <a:pPr algn="ctr"/>
            <a:endParaRPr lang="pt-BR" sz="600" b="1" dirty="0" smtClean="0"/>
          </a:p>
          <a:p>
            <a:pPr algn="ctr"/>
            <a:r>
              <a:rPr lang="pt-BR" sz="1400" b="1" dirty="0" smtClean="0"/>
              <a:t>SCIENCE DIRECT  / SCOPUS  - WEB OF SCIENCE   </a:t>
            </a:r>
          </a:p>
          <a:p>
            <a:pPr algn="ctr"/>
            <a:endParaRPr lang="pt-BR" sz="1050" b="1" dirty="0" smtClean="0"/>
          </a:p>
          <a:p>
            <a:pPr algn="just"/>
            <a:r>
              <a:rPr lang="pt-BR" dirty="0" smtClean="0"/>
              <a:t>Indexam periódicos e documentos científicos. Incluem índice de citações, informando, para cada artigo, os documentos por ele citados e os documentos que o citaram. </a:t>
            </a:r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just"/>
            <a:endParaRPr lang="pt-BR" dirty="0" smtClean="0"/>
          </a:p>
          <a:p>
            <a:pPr algn="just"/>
            <a:endParaRPr lang="pt-BR" sz="1400" b="1" dirty="0" smtClean="0"/>
          </a:p>
          <a:p>
            <a:pPr algn="just"/>
            <a:r>
              <a:rPr lang="pt-BR" sz="1600" b="1" dirty="0" smtClean="0"/>
              <a:t>Índice H   </a:t>
            </a:r>
            <a:r>
              <a:rPr lang="pt-BR" sz="1600" dirty="0" smtClean="0"/>
              <a:t>    </a:t>
            </a:r>
            <a:r>
              <a:rPr lang="pt-BR" sz="1400" dirty="0" smtClean="0"/>
              <a:t>número de vezes que um artigo de determinado autor foi citado   -   Credibilidade do autor</a:t>
            </a:r>
            <a:endParaRPr lang="pt-BR" sz="1600" dirty="0" smtClean="0"/>
          </a:p>
          <a:p>
            <a:pPr algn="just"/>
            <a:endParaRPr lang="pt-BR" sz="1200" dirty="0" smtClean="0"/>
          </a:p>
          <a:p>
            <a:pPr algn="just"/>
            <a:r>
              <a:rPr lang="pt-BR" sz="1600" b="1" dirty="0" smtClean="0"/>
              <a:t>Fator de impacto     </a:t>
            </a:r>
            <a:r>
              <a:rPr lang="pt-BR" sz="1400" dirty="0" smtClean="0"/>
              <a:t>número médio de citações de artigos científicos publicados em determinado periódico  -    Credibilidade do periódico</a:t>
            </a: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2195736" y="6021288"/>
            <a:ext cx="2160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1259632" y="5589240"/>
            <a:ext cx="2160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/>
          <p:cNvPicPr/>
          <p:nvPr/>
        </p:nvPicPr>
        <p:blipFill>
          <a:blip r:embed="rId5" cstate="print"/>
          <a:srcRect t="18655" r="49829" b="32321"/>
          <a:stretch>
            <a:fillRect/>
          </a:stretch>
        </p:blipFill>
        <p:spPr bwMode="auto">
          <a:xfrm>
            <a:off x="539552" y="2996952"/>
            <a:ext cx="4032448" cy="222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1"/>
          <p:cNvPicPr/>
          <p:nvPr/>
        </p:nvPicPr>
        <p:blipFill>
          <a:blip r:embed="rId6" cstate="print"/>
          <a:srcRect t="32538" r="47933" b="27520"/>
          <a:stretch>
            <a:fillRect/>
          </a:stretch>
        </p:blipFill>
        <p:spPr bwMode="auto">
          <a:xfrm>
            <a:off x="4788024" y="3068960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50</a:t>
            </a:fld>
            <a:endParaRPr 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tângulo 6"/>
          <p:cNvSpPr/>
          <p:nvPr/>
        </p:nvSpPr>
        <p:spPr>
          <a:xfrm>
            <a:off x="827584" y="14847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Contém registros de produção científica em biologia, microbiologia, botânica, ecologia, patologia, bioquímica, genética, meio ambiente e veterinária.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75856" y="105273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BIOLOGICAL    ABSTRACT </a:t>
            </a:r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8843" t="19320" r="16636" b="12821"/>
          <a:stretch>
            <a:fillRect/>
          </a:stretch>
        </p:blipFill>
        <p:spPr bwMode="auto">
          <a:xfrm>
            <a:off x="862574" y="2204864"/>
            <a:ext cx="7237818" cy="411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51</a:t>
            </a:fld>
            <a:endParaRPr 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52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4139952" y="12687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LICENCIATURA /EF</a:t>
            </a:r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 l="28817" t="26040" r="28193" b="48567"/>
          <a:stretch>
            <a:fillRect/>
          </a:stretch>
        </p:blipFill>
        <p:spPr bwMode="auto">
          <a:xfrm>
            <a:off x="1043608" y="980728"/>
            <a:ext cx="2664296" cy="105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1043608" y="19888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Disponível </a:t>
            </a:r>
            <a:r>
              <a:rPr lang="pt-BR" sz="1200" dirty="0" smtClean="0"/>
              <a:t> em </a:t>
            </a:r>
            <a:r>
              <a:rPr lang="pt-BR" sz="1200" dirty="0" smtClean="0">
                <a:hlinkClick r:id="rId6"/>
              </a:rPr>
              <a:t>http://eric.ed.gov</a:t>
            </a:r>
            <a:r>
              <a:rPr lang="pt-BR" sz="1200" dirty="0" smtClean="0">
                <a:hlinkClick r:id="rId6"/>
              </a:rPr>
              <a:t>/</a:t>
            </a:r>
            <a:endParaRPr lang="pt-BR" sz="1200" dirty="0" smtClean="0"/>
          </a:p>
          <a:p>
            <a:endParaRPr lang="pt-BR" sz="1200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 l="15750" t="21840" r="17051" b="4241"/>
          <a:stretch>
            <a:fillRect/>
          </a:stretch>
        </p:blipFill>
        <p:spPr bwMode="auto">
          <a:xfrm>
            <a:off x="1043608" y="2393504"/>
            <a:ext cx="703115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53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l="15750" t="21000" r="16526" b="5921"/>
          <a:stretch>
            <a:fillRect/>
          </a:stretch>
        </p:blipFill>
        <p:spPr bwMode="auto">
          <a:xfrm>
            <a:off x="68509" y="908720"/>
            <a:ext cx="9075491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54</a:t>
            </a:fld>
            <a:endParaRPr lang="pt-B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5225" t="14280" r="16792" b="4241"/>
          <a:stretch>
            <a:fillRect/>
          </a:stretch>
        </p:blipFill>
        <p:spPr bwMode="auto">
          <a:xfrm>
            <a:off x="0" y="980729"/>
            <a:ext cx="9144000" cy="58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971600" y="1268760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ACESSO AO TEXTO COMPLETO</a:t>
            </a:r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Free PMC Article   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Ícones das editoras / conexão doméstica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Acervo local das bibliotecas  UFPR</a:t>
            </a:r>
          </a:p>
          <a:p>
            <a:r>
              <a:rPr lang="pt-BR" dirty="0" smtClean="0"/>
              <a:t>    consulta pelo sistema Sophia: http://acervo.ufpr.br/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COMUT/ SCAD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Contato com autores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endParaRPr lang="pt-BR" dirty="0" smtClean="0"/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</p:txBody>
      </p:sp>
      <p:pic>
        <p:nvPicPr>
          <p:cNvPr id="9" name="Imagem 8"/>
          <p:cNvPicPr/>
          <p:nvPr/>
        </p:nvPicPr>
        <p:blipFill>
          <a:blip r:embed="rId5" cstate="print"/>
          <a:srcRect l="27202" t="84766" r="66675" b="12544"/>
          <a:stretch>
            <a:fillRect/>
          </a:stretch>
        </p:blipFill>
        <p:spPr bwMode="auto">
          <a:xfrm>
            <a:off x="5508104" y="2636912"/>
            <a:ext cx="1048969" cy="3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/>
          <p:nvPr/>
        </p:nvPicPr>
        <p:blipFill>
          <a:blip r:embed="rId6" cstate="print"/>
          <a:srcRect l="27056" t="70955" r="66233" b="26030"/>
          <a:stretch>
            <a:fillRect/>
          </a:stretch>
        </p:blipFill>
        <p:spPr bwMode="auto">
          <a:xfrm>
            <a:off x="6732240" y="2636912"/>
            <a:ext cx="1297051" cy="35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5" cstate="print"/>
          <a:srcRect l="27182" t="40187" r="57574" b="56842"/>
          <a:stretch>
            <a:fillRect/>
          </a:stretch>
        </p:blipFill>
        <p:spPr bwMode="auto">
          <a:xfrm>
            <a:off x="3635896" y="2132856"/>
            <a:ext cx="2232248" cy="32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55</a:t>
            </a:fld>
            <a:endParaRPr lang="pt-B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971600" y="1484784"/>
            <a:ext cx="74168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REFERÊNCIAS</a:t>
            </a:r>
          </a:p>
          <a:p>
            <a:endParaRPr lang="pt-BR" dirty="0" smtClean="0"/>
          </a:p>
          <a:p>
            <a:r>
              <a:rPr lang="pt-BR" dirty="0" smtClean="0"/>
              <a:t>UNIVERSIDADE FEDERAL DO PARANÁ. </a:t>
            </a:r>
            <a:r>
              <a:rPr lang="pt-BR" b="1" dirty="0" smtClean="0"/>
              <a:t>Portal da Informação</a:t>
            </a:r>
            <a:r>
              <a:rPr lang="pt-BR" dirty="0" smtClean="0"/>
              <a:t>, 2013. Disponível em: </a:t>
            </a:r>
            <a:r>
              <a:rPr lang="pt-BR" u="sng" dirty="0" smtClean="0">
                <a:hlinkClick r:id="rId5"/>
              </a:rPr>
              <a:t>www.portal.ufpr.br</a:t>
            </a:r>
            <a:r>
              <a:rPr lang="pt-BR" dirty="0" smtClean="0"/>
              <a:t>. Acesso em 12 jul. 2013.</a:t>
            </a:r>
          </a:p>
          <a:p>
            <a:r>
              <a:rPr lang="pt-BR" dirty="0" smtClean="0"/>
              <a:t>Portal BVS. Disponível em:  </a:t>
            </a:r>
            <a:r>
              <a:rPr lang="pt-BR" u="sng" dirty="0" smtClean="0">
                <a:hlinkClick r:id="rId6"/>
              </a:rPr>
              <a:t>www.bvs.br</a:t>
            </a:r>
            <a:r>
              <a:rPr lang="pt-BR" dirty="0" smtClean="0"/>
              <a:t>. Acesso em 12 jul. 2013</a:t>
            </a:r>
          </a:p>
          <a:p>
            <a:r>
              <a:rPr lang="pt-BR" dirty="0" smtClean="0"/>
              <a:t>Portal de Periódicos Capes. Disponível em:  </a:t>
            </a:r>
            <a:r>
              <a:rPr lang="pt-BR" u="sng" dirty="0" smtClean="0">
                <a:hlinkClick r:id="rId7"/>
              </a:rPr>
              <a:t>www.periodicos.capes.gov.br</a:t>
            </a:r>
            <a:r>
              <a:rPr lang="pt-BR" dirty="0" smtClean="0"/>
              <a:t>.  Acesso em 12 jul. 2013</a:t>
            </a:r>
          </a:p>
          <a:p>
            <a:r>
              <a:rPr lang="pt-BR" dirty="0" err="1" smtClean="0"/>
              <a:t>Pubmed</a:t>
            </a:r>
            <a:r>
              <a:rPr lang="pt-BR" dirty="0" smtClean="0"/>
              <a:t>. Disponível em: </a:t>
            </a:r>
            <a:r>
              <a:rPr lang="pt-BR" u="sng" dirty="0" smtClean="0">
                <a:hlinkClick r:id="rId8"/>
              </a:rPr>
              <a:t>http://www.ncbi.nlm.nih.gov</a:t>
            </a:r>
            <a:r>
              <a:rPr lang="pt-BR" dirty="0" smtClean="0"/>
              <a:t>. Acesso em 12 jul. 2013.</a:t>
            </a:r>
          </a:p>
          <a:p>
            <a:r>
              <a:rPr lang="pt-BR" dirty="0" smtClean="0"/>
              <a:t>Porta </a:t>
            </a:r>
            <a:r>
              <a:rPr lang="pt-BR" dirty="0" err="1" smtClean="0"/>
              <a:t>Decs</a:t>
            </a:r>
            <a:r>
              <a:rPr lang="pt-BR" dirty="0" smtClean="0"/>
              <a:t>. </a:t>
            </a:r>
            <a:r>
              <a:rPr lang="pt-BR" u="sng" dirty="0" smtClean="0">
                <a:hlinkClick r:id="rId9"/>
              </a:rPr>
              <a:t>http://decs.bvs.br</a:t>
            </a:r>
            <a:r>
              <a:rPr lang="pt-BR" dirty="0" smtClean="0"/>
              <a:t>. Acesso em 12 jul.2013 </a:t>
            </a:r>
          </a:p>
          <a:p>
            <a:r>
              <a:rPr lang="pt-BR" dirty="0" smtClean="0"/>
              <a:t>NEVES, l. M.; JANKOSKI, D. A.; SCHNAIDER, M. J. (</a:t>
            </a:r>
            <a:r>
              <a:rPr lang="pt-BR" dirty="0" err="1" smtClean="0"/>
              <a:t>Orgs</a:t>
            </a:r>
            <a:r>
              <a:rPr lang="pt-BR" dirty="0" smtClean="0"/>
              <a:t>). </a:t>
            </a:r>
            <a:r>
              <a:rPr lang="pt-BR" b="1" dirty="0" smtClean="0"/>
              <a:t>Tutorial de pesquisa bibliográfica</a:t>
            </a:r>
            <a:r>
              <a:rPr lang="pt-BR" dirty="0" smtClean="0"/>
              <a:t>. Curitiba:  </a:t>
            </a:r>
            <a:r>
              <a:rPr lang="pt-BR" dirty="0" err="1" smtClean="0"/>
              <a:t>SiBi</a:t>
            </a:r>
            <a:r>
              <a:rPr lang="pt-BR" dirty="0" smtClean="0"/>
              <a:t>/UFPR, 2013. </a:t>
            </a:r>
          </a:p>
          <a:p>
            <a:r>
              <a:rPr lang="pt-BR" dirty="0" smtClean="0"/>
              <a:t>OMIM. Disponível em:  </a:t>
            </a:r>
            <a:r>
              <a:rPr lang="pt-BR" dirty="0" smtClean="0">
                <a:hlinkClick r:id="rId10"/>
              </a:rPr>
              <a:t>http://www.omim.org/</a:t>
            </a:r>
            <a:r>
              <a:rPr lang="pt-BR" dirty="0" smtClean="0"/>
              <a:t> . Acesso em 12 jul. 2013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2411760" y="1988840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Josefina  A. S. Guedes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Contatos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Fone: 3361-1547</a:t>
            </a:r>
          </a:p>
          <a:p>
            <a:endParaRPr lang="pt-BR" sz="2000" b="1" dirty="0" smtClean="0"/>
          </a:p>
          <a:p>
            <a:r>
              <a:rPr lang="pt-BR" sz="2000" b="1" dirty="0" smtClean="0">
                <a:hlinkClick r:id="rId5"/>
              </a:rPr>
              <a:t>jguedes@ufpr.br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000" b="1" dirty="0" smtClean="0">
                <a:hlinkClick r:id="rId6"/>
              </a:rPr>
              <a:t>josefinaguedes@yahoo.com.br</a:t>
            </a:r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57</a:t>
            </a:fld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539552" y="112474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ACESSO AO ACERVO FÍSICO</a:t>
            </a:r>
          </a:p>
          <a:p>
            <a:endParaRPr lang="pt-BR" dirty="0" smtClean="0"/>
          </a:p>
          <a:p>
            <a:r>
              <a:rPr lang="pt-BR" dirty="0" smtClean="0"/>
              <a:t>Consulta,  empréstimo, devolução, renovação e reserva de materiais. Sistema Sophia. Disponível em </a:t>
            </a:r>
            <a:r>
              <a:rPr lang="pt-BR" u="sng" dirty="0" smtClean="0">
                <a:solidFill>
                  <a:srgbClr val="0070C0"/>
                </a:solidFill>
              </a:rPr>
              <a:t>http://acervo.ufpr.br/</a:t>
            </a:r>
            <a:endParaRPr lang="pt-BR" u="sng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6275" t="14800" r="16001" b="26081"/>
          <a:stretch>
            <a:fillRect/>
          </a:stretch>
        </p:blipFill>
        <p:spPr bwMode="auto">
          <a:xfrm>
            <a:off x="683568" y="2492896"/>
            <a:ext cx="7416824" cy="404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395536" y="1196752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7030A0"/>
                </a:solidFill>
              </a:rPr>
              <a:t>BUSCA RÁPIDA</a:t>
            </a:r>
          </a:p>
          <a:p>
            <a:r>
              <a:rPr lang="pt-BR" dirty="0" smtClean="0"/>
              <a:t>  - Pesquisa por autor,  título ou  assunto </a:t>
            </a: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99592" y="220486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Filtros por biblioteca, ano de edição,  tipo de material, idioma e ordenação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751512" y="112474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7030A0"/>
                </a:solidFill>
              </a:rPr>
              <a:t>BUSCA COMBINADA</a:t>
            </a:r>
          </a:p>
          <a:p>
            <a:r>
              <a:rPr lang="pt-BR" dirty="0" smtClean="0"/>
              <a:t>    - Pesquisa simultânea em mais de um   </a:t>
            </a:r>
          </a:p>
          <a:p>
            <a:r>
              <a:rPr lang="pt-BR" dirty="0" smtClean="0"/>
              <a:t>      campo de busca</a:t>
            </a:r>
          </a:p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5750" t="15120" r="16267" b="19361"/>
          <a:stretch>
            <a:fillRect/>
          </a:stretch>
        </p:blipFill>
        <p:spPr bwMode="auto">
          <a:xfrm>
            <a:off x="1043608" y="2780927"/>
            <a:ext cx="6696744" cy="39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o 13"/>
          <p:cNvGrpSpPr/>
          <p:nvPr/>
        </p:nvGrpSpPr>
        <p:grpSpPr>
          <a:xfrm>
            <a:off x="4427984" y="3429000"/>
            <a:ext cx="3240360" cy="936104"/>
            <a:chOff x="4427984" y="3429000"/>
            <a:chExt cx="3240360" cy="936104"/>
          </a:xfrm>
        </p:grpSpPr>
        <p:sp>
          <p:nvSpPr>
            <p:cNvPr id="15" name="Elipse 14"/>
            <p:cNvSpPr/>
            <p:nvPr/>
          </p:nvSpPr>
          <p:spPr>
            <a:xfrm>
              <a:off x="5436096" y="3429000"/>
              <a:ext cx="2232248" cy="28803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4427984" y="3717032"/>
              <a:ext cx="2664296" cy="64807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6275" t="15120" r="17051" b="33221"/>
          <a:stretch>
            <a:fillRect/>
          </a:stretch>
        </p:blipFill>
        <p:spPr bwMode="auto">
          <a:xfrm>
            <a:off x="179511" y="1340768"/>
            <a:ext cx="669674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5652120" y="2276872"/>
            <a:ext cx="3240360" cy="3288561"/>
            <a:chOff x="5652120" y="2276872"/>
            <a:chExt cx="3240360" cy="3288561"/>
          </a:xfrm>
        </p:grpSpPr>
        <p:sp>
          <p:nvSpPr>
            <p:cNvPr id="9" name="CaixaDeTexto 8"/>
            <p:cNvSpPr txBox="1"/>
            <p:nvPr/>
          </p:nvSpPr>
          <p:spPr>
            <a:xfrm>
              <a:off x="7380312" y="3356992"/>
              <a:ext cx="1296144" cy="110799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Exemplares</a:t>
              </a:r>
            </a:p>
            <a:p>
              <a:r>
                <a:rPr lang="pt-BR" sz="1200" dirty="0" smtClean="0"/>
                <a:t>n. de exemplares</a:t>
              </a:r>
            </a:p>
            <a:p>
              <a:r>
                <a:rPr lang="pt-BR" sz="1200" dirty="0" smtClean="0"/>
                <a:t>Emprestados</a:t>
              </a:r>
            </a:p>
            <a:p>
              <a:r>
                <a:rPr lang="pt-BR" sz="1200" dirty="0" smtClean="0"/>
                <a:t>Disponíveis </a:t>
              </a:r>
            </a:p>
            <a:p>
              <a:r>
                <a:rPr lang="pt-BR" sz="1200" dirty="0" smtClean="0"/>
                <a:t>n. de reservas</a:t>
              </a:r>
              <a:endParaRPr lang="pt-BR" sz="12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380312" y="2276872"/>
              <a:ext cx="1296144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Detalhes</a:t>
              </a:r>
            </a:p>
            <a:p>
              <a:r>
                <a:rPr lang="pt-BR" sz="1200" dirty="0" smtClean="0"/>
                <a:t>Ficha resumida </a:t>
              </a:r>
            </a:p>
            <a:p>
              <a:r>
                <a:rPr lang="pt-BR" sz="1200" dirty="0" smtClean="0"/>
                <a:t>Ficha completa </a:t>
              </a:r>
            </a:p>
            <a:p>
              <a:r>
                <a:rPr lang="pt-BR" sz="1200" dirty="0" smtClean="0"/>
                <a:t>Mark tags</a:t>
              </a:r>
              <a:endParaRPr lang="pt-BR" sz="12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380312" y="4581128"/>
              <a:ext cx="1512168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Reserva</a:t>
              </a:r>
              <a:endParaRPr lang="pt-BR" sz="300" dirty="0" smtClean="0"/>
            </a:p>
            <a:p>
              <a:r>
                <a:rPr lang="pt-BR" sz="1200" dirty="0" smtClean="0"/>
                <a:t>Somente quando todos os exemplares estão emprestados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652120" y="4365104"/>
              <a:ext cx="1368152" cy="120032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sz="7200" dirty="0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331640" y="566124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OBS: Para localização do material na estante deve ser utilizado o </a:t>
            </a:r>
          </a:p>
          <a:p>
            <a:r>
              <a:rPr lang="pt-BR" sz="1400" dirty="0" smtClean="0"/>
              <a:t>          número de chamada que consta na aba Exemplares. </a:t>
            </a: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8551" t="40804" r="39198" b="31089"/>
          <a:stretch>
            <a:fillRect/>
          </a:stretch>
        </p:blipFill>
        <p:spPr bwMode="auto">
          <a:xfrm>
            <a:off x="4572001" y="3789040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131840" y="105273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Reserva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6" cstate="print"/>
          <a:srcRect l="38336" t="36444" r="39189" b="35101"/>
          <a:stretch>
            <a:fillRect/>
          </a:stretch>
        </p:blipFill>
        <p:spPr bwMode="auto">
          <a:xfrm>
            <a:off x="1475656" y="170080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/>
          <p:nvPr/>
        </p:nvPicPr>
        <p:blipFill>
          <a:blip r:embed="rId7" cstate="print"/>
          <a:srcRect l="38557" t="36830" r="39487" b="34790"/>
          <a:stretch>
            <a:fillRect/>
          </a:stretch>
        </p:blipFill>
        <p:spPr bwMode="auto">
          <a:xfrm>
            <a:off x="4572000" y="170080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8" cstate="print"/>
          <a:srcRect l="38380" t="36659" r="39235" b="34842"/>
          <a:stretch>
            <a:fillRect/>
          </a:stretch>
        </p:blipFill>
        <p:spPr bwMode="auto">
          <a:xfrm>
            <a:off x="1475656" y="3789040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1997</Words>
  <Application>Microsoft Office PowerPoint</Application>
  <PresentationFormat>Apresentação na tela (4:3)</PresentationFormat>
  <Paragraphs>419</Paragraphs>
  <Slides>57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5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UFPR</dc:creator>
  <cp:lastModifiedBy>UFPR</cp:lastModifiedBy>
  <cp:revision>551</cp:revision>
  <dcterms:created xsi:type="dcterms:W3CDTF">2013-07-25T11:33:39Z</dcterms:created>
  <dcterms:modified xsi:type="dcterms:W3CDTF">2014-02-17T17:07:16Z</dcterms:modified>
</cp:coreProperties>
</file>