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304" r:id="rId3"/>
    <p:sldId id="303" r:id="rId4"/>
    <p:sldId id="305" r:id="rId5"/>
    <p:sldId id="268" r:id="rId6"/>
    <p:sldId id="261" r:id="rId7"/>
    <p:sldId id="302" r:id="rId8"/>
    <p:sldId id="257" r:id="rId9"/>
    <p:sldId id="298" r:id="rId10"/>
    <p:sldId id="280" r:id="rId11"/>
    <p:sldId id="281" r:id="rId12"/>
    <p:sldId id="282" r:id="rId13"/>
    <p:sldId id="283" r:id="rId14"/>
    <p:sldId id="258" r:id="rId15"/>
    <p:sldId id="287" r:id="rId16"/>
    <p:sldId id="259" r:id="rId17"/>
    <p:sldId id="285" r:id="rId18"/>
    <p:sldId id="286" r:id="rId19"/>
    <p:sldId id="265" r:id="rId20"/>
    <p:sldId id="267" r:id="rId21"/>
    <p:sldId id="269" r:id="rId22"/>
    <p:sldId id="288" r:id="rId23"/>
    <p:sldId id="262" r:id="rId24"/>
    <p:sldId id="263" r:id="rId25"/>
    <p:sldId id="264" r:id="rId26"/>
    <p:sldId id="300" r:id="rId27"/>
    <p:sldId id="272" r:id="rId28"/>
    <p:sldId id="289" r:id="rId29"/>
    <p:sldId id="270" r:id="rId30"/>
    <p:sldId id="299" r:id="rId31"/>
    <p:sldId id="290" r:id="rId32"/>
    <p:sldId id="301" r:id="rId33"/>
    <p:sldId id="273" r:id="rId34"/>
    <p:sldId id="291" r:id="rId35"/>
    <p:sldId id="292" r:id="rId36"/>
    <p:sldId id="274" r:id="rId37"/>
    <p:sldId id="275" r:id="rId38"/>
    <p:sldId id="276" r:id="rId39"/>
    <p:sldId id="277" r:id="rId40"/>
    <p:sldId id="278" r:id="rId41"/>
    <p:sldId id="279" r:id="rId42"/>
    <p:sldId id="294" r:id="rId43"/>
    <p:sldId id="293" r:id="rId44"/>
    <p:sldId id="295" r:id="rId45"/>
    <p:sldId id="296" r:id="rId46"/>
    <p:sldId id="284" r:id="rId47"/>
    <p:sldId id="297" r:id="rId48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 varScale="1">
        <p:scale>
          <a:sx n="103" d="100"/>
          <a:sy n="103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3B2AF-F32F-4BC7-8A3B-E8DA674C9A5A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F8C927-9F64-4753-A444-AE92DA5592FD}">
      <dgm:prSet phldrT="[Texto]"/>
      <dgm:spPr/>
      <dgm:t>
        <a:bodyPr/>
        <a:lstStyle/>
        <a:p>
          <a:r>
            <a:rPr lang="pt-BR" dirty="0" smtClean="0"/>
            <a:t>HABITAÇÃO</a:t>
          </a:r>
          <a:endParaRPr lang="pt-BR" dirty="0"/>
        </a:p>
      </dgm:t>
    </dgm:pt>
    <dgm:pt modelId="{44AC784B-1A16-451E-81B1-02633D2AF9F7}" type="parTrans" cxnId="{20D1C63E-9289-45D2-B606-5F5DD3AE3D16}">
      <dgm:prSet/>
      <dgm:spPr/>
      <dgm:t>
        <a:bodyPr/>
        <a:lstStyle/>
        <a:p>
          <a:endParaRPr lang="pt-BR"/>
        </a:p>
      </dgm:t>
    </dgm:pt>
    <dgm:pt modelId="{8BD05FB3-353F-4C3E-A6A1-6604B07C5F78}" type="sibTrans" cxnId="{20D1C63E-9289-45D2-B606-5F5DD3AE3D16}">
      <dgm:prSet/>
      <dgm:spPr/>
      <dgm:t>
        <a:bodyPr/>
        <a:lstStyle/>
        <a:p>
          <a:endParaRPr lang="pt-BR"/>
        </a:p>
      </dgm:t>
    </dgm:pt>
    <dgm:pt modelId="{20491D23-EA9A-4CF8-87C9-E70F28C8121F}">
      <dgm:prSet phldrT="[Texto]" custT="1"/>
      <dgm:spPr/>
      <dgm:t>
        <a:bodyPr/>
        <a:lstStyle/>
        <a:p>
          <a:r>
            <a:rPr lang="pt-BR" sz="1200" u="sng" dirty="0" smtClean="0"/>
            <a:t>NORTE</a:t>
          </a:r>
        </a:p>
        <a:p>
          <a:r>
            <a:rPr lang="pt-BR" sz="1200" dirty="0" smtClean="0"/>
            <a:t>Quarto principal, estar, jantar, varandas, sacadas. </a:t>
          </a:r>
          <a:endParaRPr lang="pt-BR" sz="1200" dirty="0"/>
        </a:p>
      </dgm:t>
    </dgm:pt>
    <dgm:pt modelId="{D3F92095-604F-4FD6-81C5-CD5E622087C9}" type="parTrans" cxnId="{9A824D87-8E89-4AF6-8F4A-7B39489D6671}">
      <dgm:prSet/>
      <dgm:spPr/>
      <dgm:t>
        <a:bodyPr/>
        <a:lstStyle/>
        <a:p>
          <a:endParaRPr lang="pt-BR"/>
        </a:p>
      </dgm:t>
    </dgm:pt>
    <dgm:pt modelId="{7D1B265C-3729-47E6-BE7F-1ECE5F40FC57}" type="sibTrans" cxnId="{9A824D87-8E89-4AF6-8F4A-7B39489D6671}">
      <dgm:prSet/>
      <dgm:spPr/>
      <dgm:t>
        <a:bodyPr/>
        <a:lstStyle/>
        <a:p>
          <a:endParaRPr lang="pt-BR"/>
        </a:p>
      </dgm:t>
    </dgm:pt>
    <dgm:pt modelId="{A0E96647-10EB-44F6-987B-C6C6B8E6C370}">
      <dgm:prSet phldrT="[Texto]" custT="1"/>
      <dgm:spPr/>
      <dgm:t>
        <a:bodyPr/>
        <a:lstStyle/>
        <a:p>
          <a:r>
            <a:rPr lang="pt-BR" sz="1200" u="sng" dirty="0" smtClean="0"/>
            <a:t>LESTE</a:t>
          </a:r>
        </a:p>
        <a:p>
          <a:r>
            <a:rPr lang="pt-BR" sz="1200" dirty="0" smtClean="0"/>
            <a:t>Cozinha, lavanderia, quartos secundários</a:t>
          </a:r>
          <a:endParaRPr lang="pt-BR" sz="1200" dirty="0"/>
        </a:p>
      </dgm:t>
    </dgm:pt>
    <dgm:pt modelId="{A6200249-BE36-4353-8ECF-E336CB708FC5}" type="parTrans" cxnId="{016B8CEC-CB6E-4BF1-8D8D-9F892B57BAD5}">
      <dgm:prSet/>
      <dgm:spPr/>
      <dgm:t>
        <a:bodyPr/>
        <a:lstStyle/>
        <a:p>
          <a:endParaRPr lang="pt-BR"/>
        </a:p>
      </dgm:t>
    </dgm:pt>
    <dgm:pt modelId="{13BD7453-6CF9-40B3-8256-E48D93288448}" type="sibTrans" cxnId="{016B8CEC-CB6E-4BF1-8D8D-9F892B57BAD5}">
      <dgm:prSet/>
      <dgm:spPr/>
      <dgm:t>
        <a:bodyPr/>
        <a:lstStyle/>
        <a:p>
          <a:endParaRPr lang="pt-BR"/>
        </a:p>
      </dgm:t>
    </dgm:pt>
    <dgm:pt modelId="{F382B52D-BDB4-4BB0-B7EE-491F3896D935}">
      <dgm:prSet phldrT="[Texto]" custT="1"/>
      <dgm:spPr/>
      <dgm:t>
        <a:bodyPr/>
        <a:lstStyle/>
        <a:p>
          <a:r>
            <a:rPr lang="pt-BR" sz="1200" u="sng" dirty="0" smtClean="0"/>
            <a:t>SUL</a:t>
          </a:r>
        </a:p>
        <a:p>
          <a:r>
            <a:rPr lang="pt-BR" sz="1200" dirty="0" smtClean="0"/>
            <a:t>Garagem, despensa, depósito, lavanderia, </a:t>
          </a:r>
          <a:r>
            <a:rPr lang="pt-BR" sz="1200" dirty="0" err="1" smtClean="0"/>
            <a:t>i.s.</a:t>
          </a:r>
          <a:endParaRPr lang="pt-BR" sz="1200" dirty="0"/>
        </a:p>
      </dgm:t>
    </dgm:pt>
    <dgm:pt modelId="{D1C417AD-2384-4430-BB5A-52999A1F351B}" type="parTrans" cxnId="{199CB8B6-B523-4AEB-B5B9-876C91FDC71F}">
      <dgm:prSet/>
      <dgm:spPr/>
      <dgm:t>
        <a:bodyPr/>
        <a:lstStyle/>
        <a:p>
          <a:endParaRPr lang="pt-BR"/>
        </a:p>
      </dgm:t>
    </dgm:pt>
    <dgm:pt modelId="{6A3A835F-44E3-4075-91DD-1C41D209D65A}" type="sibTrans" cxnId="{199CB8B6-B523-4AEB-B5B9-876C91FDC71F}">
      <dgm:prSet/>
      <dgm:spPr/>
      <dgm:t>
        <a:bodyPr/>
        <a:lstStyle/>
        <a:p>
          <a:endParaRPr lang="pt-BR"/>
        </a:p>
      </dgm:t>
    </dgm:pt>
    <dgm:pt modelId="{9414F99F-C35A-4FFE-AEC1-097EA79DC0B7}">
      <dgm:prSet phldrT="[Texto]" custT="1"/>
      <dgm:spPr/>
      <dgm:t>
        <a:bodyPr/>
        <a:lstStyle/>
        <a:p>
          <a:r>
            <a:rPr lang="pt-BR" sz="1200" u="sng" dirty="0" smtClean="0"/>
            <a:t>OESTE</a:t>
          </a:r>
        </a:p>
        <a:p>
          <a:r>
            <a:rPr lang="pt-BR" sz="1200" dirty="0" smtClean="0"/>
            <a:t>Escritório, lavanderia, quartos secundários</a:t>
          </a:r>
          <a:endParaRPr lang="pt-BR" sz="1200" dirty="0"/>
        </a:p>
      </dgm:t>
    </dgm:pt>
    <dgm:pt modelId="{303A70ED-681C-47D6-A693-8DD2FFAFF796}" type="parTrans" cxnId="{60A4FBDE-B7BF-4AC3-9F84-91801823B93F}">
      <dgm:prSet/>
      <dgm:spPr/>
      <dgm:t>
        <a:bodyPr/>
        <a:lstStyle/>
        <a:p>
          <a:endParaRPr lang="pt-BR"/>
        </a:p>
      </dgm:t>
    </dgm:pt>
    <dgm:pt modelId="{A825BA86-F636-40AD-A94E-F264127FA082}" type="sibTrans" cxnId="{60A4FBDE-B7BF-4AC3-9F84-91801823B93F}">
      <dgm:prSet/>
      <dgm:spPr/>
      <dgm:t>
        <a:bodyPr/>
        <a:lstStyle/>
        <a:p>
          <a:endParaRPr lang="pt-BR"/>
        </a:p>
      </dgm:t>
    </dgm:pt>
    <dgm:pt modelId="{59E31407-8766-4449-95A8-1929A0987692}" type="pres">
      <dgm:prSet presAssocID="{CA33B2AF-F32F-4BC7-8A3B-E8DA674C9A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84BBAA-C557-4407-9CD7-5DD01E06691C}" type="pres">
      <dgm:prSet presAssocID="{65F8C927-9F64-4753-A444-AE92DA5592FD}" presName="centerShape" presStyleLbl="node0" presStyleIdx="0" presStyleCnt="1"/>
      <dgm:spPr/>
      <dgm:t>
        <a:bodyPr/>
        <a:lstStyle/>
        <a:p>
          <a:endParaRPr lang="pt-BR"/>
        </a:p>
      </dgm:t>
    </dgm:pt>
    <dgm:pt modelId="{6A291E9F-3C37-4772-9D69-6AA6F00DDAD7}" type="pres">
      <dgm:prSet presAssocID="{20491D23-EA9A-4CF8-87C9-E70F28C812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3D5E64-6FFE-472D-84A6-5F40B656CA54}" type="pres">
      <dgm:prSet presAssocID="{20491D23-EA9A-4CF8-87C9-E70F28C8121F}" presName="dummy" presStyleCnt="0"/>
      <dgm:spPr/>
    </dgm:pt>
    <dgm:pt modelId="{0D79BC71-26FD-4CEE-9D9A-34DE1CAD2BAC}" type="pres">
      <dgm:prSet presAssocID="{7D1B265C-3729-47E6-BE7F-1ECE5F40FC57}" presName="sibTrans" presStyleLbl="sibTrans2D1" presStyleIdx="0" presStyleCnt="4" custLinFactNeighborY="696"/>
      <dgm:spPr/>
      <dgm:t>
        <a:bodyPr/>
        <a:lstStyle/>
        <a:p>
          <a:endParaRPr lang="pt-BR"/>
        </a:p>
      </dgm:t>
    </dgm:pt>
    <dgm:pt modelId="{8D1F0CDB-EE91-40EA-9386-3D53F2B7A0F7}" type="pres">
      <dgm:prSet presAssocID="{A0E96647-10EB-44F6-987B-C6C6B8E6C3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46FB65-0A6D-48EB-B130-12890C4F9F00}" type="pres">
      <dgm:prSet presAssocID="{A0E96647-10EB-44F6-987B-C6C6B8E6C370}" presName="dummy" presStyleCnt="0"/>
      <dgm:spPr/>
    </dgm:pt>
    <dgm:pt modelId="{7D43CB4D-A36A-4E87-89F2-9DD0FD2788B2}" type="pres">
      <dgm:prSet presAssocID="{13BD7453-6CF9-40B3-8256-E48D93288448}" presName="sibTrans" presStyleLbl="sibTrans2D1" presStyleIdx="1" presStyleCnt="4"/>
      <dgm:spPr/>
      <dgm:t>
        <a:bodyPr/>
        <a:lstStyle/>
        <a:p>
          <a:endParaRPr lang="pt-BR"/>
        </a:p>
      </dgm:t>
    </dgm:pt>
    <dgm:pt modelId="{755C7103-9A0A-4351-B414-DA3C0634570A}" type="pres">
      <dgm:prSet presAssocID="{F382B52D-BDB4-4BB0-B7EE-491F3896D9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97E5DB-E420-4644-802E-D0DADF0540E8}" type="pres">
      <dgm:prSet presAssocID="{F382B52D-BDB4-4BB0-B7EE-491F3896D935}" presName="dummy" presStyleCnt="0"/>
      <dgm:spPr/>
    </dgm:pt>
    <dgm:pt modelId="{74FE3EC4-6444-499A-A69F-79B005BF5AD3}" type="pres">
      <dgm:prSet presAssocID="{6A3A835F-44E3-4075-91DD-1C41D209D65A}" presName="sibTrans" presStyleLbl="sibTrans2D1" presStyleIdx="2" presStyleCnt="4"/>
      <dgm:spPr/>
      <dgm:t>
        <a:bodyPr/>
        <a:lstStyle/>
        <a:p>
          <a:endParaRPr lang="pt-BR"/>
        </a:p>
      </dgm:t>
    </dgm:pt>
    <dgm:pt modelId="{83A2CF3A-9A40-4D49-A19D-3082BFF44D94}" type="pres">
      <dgm:prSet presAssocID="{9414F99F-C35A-4FFE-AEC1-097EA79DC0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D54B76-0C9E-42CA-924F-B2D78462893F}" type="pres">
      <dgm:prSet presAssocID="{9414F99F-C35A-4FFE-AEC1-097EA79DC0B7}" presName="dummy" presStyleCnt="0"/>
      <dgm:spPr/>
    </dgm:pt>
    <dgm:pt modelId="{4E32924C-C270-4AF0-854C-0B48287EE1D0}" type="pres">
      <dgm:prSet presAssocID="{A825BA86-F636-40AD-A94E-F264127FA082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9F728DFB-31D2-42D9-9DCA-050DBB3693EF}" type="presOf" srcId="{7D1B265C-3729-47E6-BE7F-1ECE5F40FC57}" destId="{0D79BC71-26FD-4CEE-9D9A-34DE1CAD2BAC}" srcOrd="0" destOrd="0" presId="urn:microsoft.com/office/officeart/2005/8/layout/radial6"/>
    <dgm:cxn modelId="{4DBAE1A7-EC3C-4575-800F-43BADBE8C075}" type="presOf" srcId="{65F8C927-9F64-4753-A444-AE92DA5592FD}" destId="{5084BBAA-C557-4407-9CD7-5DD01E06691C}" srcOrd="0" destOrd="0" presId="urn:microsoft.com/office/officeart/2005/8/layout/radial6"/>
    <dgm:cxn modelId="{085E71C6-0BA2-4B9D-93EB-281BE068DAAF}" type="presOf" srcId="{20491D23-EA9A-4CF8-87C9-E70F28C8121F}" destId="{6A291E9F-3C37-4772-9D69-6AA6F00DDAD7}" srcOrd="0" destOrd="0" presId="urn:microsoft.com/office/officeart/2005/8/layout/radial6"/>
    <dgm:cxn modelId="{F50E6146-7D14-4459-B1B8-4325B223E9A7}" type="presOf" srcId="{F382B52D-BDB4-4BB0-B7EE-491F3896D935}" destId="{755C7103-9A0A-4351-B414-DA3C0634570A}" srcOrd="0" destOrd="0" presId="urn:microsoft.com/office/officeart/2005/8/layout/radial6"/>
    <dgm:cxn modelId="{61144ABD-D5C8-46BA-924C-D904F4D4F221}" type="presOf" srcId="{A825BA86-F636-40AD-A94E-F264127FA082}" destId="{4E32924C-C270-4AF0-854C-0B48287EE1D0}" srcOrd="0" destOrd="0" presId="urn:microsoft.com/office/officeart/2005/8/layout/radial6"/>
    <dgm:cxn modelId="{016B8CEC-CB6E-4BF1-8D8D-9F892B57BAD5}" srcId="{65F8C927-9F64-4753-A444-AE92DA5592FD}" destId="{A0E96647-10EB-44F6-987B-C6C6B8E6C370}" srcOrd="1" destOrd="0" parTransId="{A6200249-BE36-4353-8ECF-E336CB708FC5}" sibTransId="{13BD7453-6CF9-40B3-8256-E48D93288448}"/>
    <dgm:cxn modelId="{DA48381C-194C-42C9-AC03-6CA2D66CBC08}" type="presOf" srcId="{A0E96647-10EB-44F6-987B-C6C6B8E6C370}" destId="{8D1F0CDB-EE91-40EA-9386-3D53F2B7A0F7}" srcOrd="0" destOrd="0" presId="urn:microsoft.com/office/officeart/2005/8/layout/radial6"/>
    <dgm:cxn modelId="{199CB8B6-B523-4AEB-B5B9-876C91FDC71F}" srcId="{65F8C927-9F64-4753-A444-AE92DA5592FD}" destId="{F382B52D-BDB4-4BB0-B7EE-491F3896D935}" srcOrd="2" destOrd="0" parTransId="{D1C417AD-2384-4430-BB5A-52999A1F351B}" sibTransId="{6A3A835F-44E3-4075-91DD-1C41D209D65A}"/>
    <dgm:cxn modelId="{D9BAFCD6-AFFF-411D-94AB-6A9E40BB75A8}" type="presOf" srcId="{9414F99F-C35A-4FFE-AEC1-097EA79DC0B7}" destId="{83A2CF3A-9A40-4D49-A19D-3082BFF44D94}" srcOrd="0" destOrd="0" presId="urn:microsoft.com/office/officeart/2005/8/layout/radial6"/>
    <dgm:cxn modelId="{60A4FBDE-B7BF-4AC3-9F84-91801823B93F}" srcId="{65F8C927-9F64-4753-A444-AE92DA5592FD}" destId="{9414F99F-C35A-4FFE-AEC1-097EA79DC0B7}" srcOrd="3" destOrd="0" parTransId="{303A70ED-681C-47D6-A693-8DD2FFAFF796}" sibTransId="{A825BA86-F636-40AD-A94E-F264127FA082}"/>
    <dgm:cxn modelId="{20D1C63E-9289-45D2-B606-5F5DD3AE3D16}" srcId="{CA33B2AF-F32F-4BC7-8A3B-E8DA674C9A5A}" destId="{65F8C927-9F64-4753-A444-AE92DA5592FD}" srcOrd="0" destOrd="0" parTransId="{44AC784B-1A16-451E-81B1-02633D2AF9F7}" sibTransId="{8BD05FB3-353F-4C3E-A6A1-6604B07C5F78}"/>
    <dgm:cxn modelId="{BF9E8B3A-D359-4C75-9274-B1A32E312426}" type="presOf" srcId="{CA33B2AF-F32F-4BC7-8A3B-E8DA674C9A5A}" destId="{59E31407-8766-4449-95A8-1929A0987692}" srcOrd="0" destOrd="0" presId="urn:microsoft.com/office/officeart/2005/8/layout/radial6"/>
    <dgm:cxn modelId="{4AC7B405-FBFB-4B70-B07B-C1906F94A223}" type="presOf" srcId="{13BD7453-6CF9-40B3-8256-E48D93288448}" destId="{7D43CB4D-A36A-4E87-89F2-9DD0FD2788B2}" srcOrd="0" destOrd="0" presId="urn:microsoft.com/office/officeart/2005/8/layout/radial6"/>
    <dgm:cxn modelId="{4BB6343B-25C3-403A-9E2C-B609CFCF2F75}" type="presOf" srcId="{6A3A835F-44E3-4075-91DD-1C41D209D65A}" destId="{74FE3EC4-6444-499A-A69F-79B005BF5AD3}" srcOrd="0" destOrd="0" presId="urn:microsoft.com/office/officeart/2005/8/layout/radial6"/>
    <dgm:cxn modelId="{9A824D87-8E89-4AF6-8F4A-7B39489D6671}" srcId="{65F8C927-9F64-4753-A444-AE92DA5592FD}" destId="{20491D23-EA9A-4CF8-87C9-E70F28C8121F}" srcOrd="0" destOrd="0" parTransId="{D3F92095-604F-4FD6-81C5-CD5E622087C9}" sibTransId="{7D1B265C-3729-47E6-BE7F-1ECE5F40FC57}"/>
    <dgm:cxn modelId="{E7FC0719-337A-4E27-B5B1-090F2BA8FCF3}" type="presParOf" srcId="{59E31407-8766-4449-95A8-1929A0987692}" destId="{5084BBAA-C557-4407-9CD7-5DD01E06691C}" srcOrd="0" destOrd="0" presId="urn:microsoft.com/office/officeart/2005/8/layout/radial6"/>
    <dgm:cxn modelId="{7526C9A7-AAB6-404E-A130-41E3FEACBEF5}" type="presParOf" srcId="{59E31407-8766-4449-95A8-1929A0987692}" destId="{6A291E9F-3C37-4772-9D69-6AA6F00DDAD7}" srcOrd="1" destOrd="0" presId="urn:microsoft.com/office/officeart/2005/8/layout/radial6"/>
    <dgm:cxn modelId="{8169E77E-095A-4F16-8E3D-728557280240}" type="presParOf" srcId="{59E31407-8766-4449-95A8-1929A0987692}" destId="{003D5E64-6FFE-472D-84A6-5F40B656CA54}" srcOrd="2" destOrd="0" presId="urn:microsoft.com/office/officeart/2005/8/layout/radial6"/>
    <dgm:cxn modelId="{2CAD4D10-D5B7-40EE-8DA6-CAC9357535AB}" type="presParOf" srcId="{59E31407-8766-4449-95A8-1929A0987692}" destId="{0D79BC71-26FD-4CEE-9D9A-34DE1CAD2BAC}" srcOrd="3" destOrd="0" presId="urn:microsoft.com/office/officeart/2005/8/layout/radial6"/>
    <dgm:cxn modelId="{356D1277-62A7-4605-AB94-76BCFB5796C5}" type="presParOf" srcId="{59E31407-8766-4449-95A8-1929A0987692}" destId="{8D1F0CDB-EE91-40EA-9386-3D53F2B7A0F7}" srcOrd="4" destOrd="0" presId="urn:microsoft.com/office/officeart/2005/8/layout/radial6"/>
    <dgm:cxn modelId="{C74F432E-86F1-4CCA-BDCF-C3438CE25538}" type="presParOf" srcId="{59E31407-8766-4449-95A8-1929A0987692}" destId="{7946FB65-0A6D-48EB-B130-12890C4F9F00}" srcOrd="5" destOrd="0" presId="urn:microsoft.com/office/officeart/2005/8/layout/radial6"/>
    <dgm:cxn modelId="{DD58C074-82E6-4585-B61C-C1AD7C53FA61}" type="presParOf" srcId="{59E31407-8766-4449-95A8-1929A0987692}" destId="{7D43CB4D-A36A-4E87-89F2-9DD0FD2788B2}" srcOrd="6" destOrd="0" presId="urn:microsoft.com/office/officeart/2005/8/layout/radial6"/>
    <dgm:cxn modelId="{819CE52F-1C45-416D-81A1-E7CC080FF5F0}" type="presParOf" srcId="{59E31407-8766-4449-95A8-1929A0987692}" destId="{755C7103-9A0A-4351-B414-DA3C0634570A}" srcOrd="7" destOrd="0" presId="urn:microsoft.com/office/officeart/2005/8/layout/radial6"/>
    <dgm:cxn modelId="{8FD68749-928E-42DA-B35E-E0684CE68919}" type="presParOf" srcId="{59E31407-8766-4449-95A8-1929A0987692}" destId="{1497E5DB-E420-4644-802E-D0DADF0540E8}" srcOrd="8" destOrd="0" presId="urn:microsoft.com/office/officeart/2005/8/layout/radial6"/>
    <dgm:cxn modelId="{F6B730F0-3302-4EE0-8AE8-083989467F7F}" type="presParOf" srcId="{59E31407-8766-4449-95A8-1929A0987692}" destId="{74FE3EC4-6444-499A-A69F-79B005BF5AD3}" srcOrd="9" destOrd="0" presId="urn:microsoft.com/office/officeart/2005/8/layout/radial6"/>
    <dgm:cxn modelId="{CCD0D441-C6F5-4177-B141-56585A928BD5}" type="presParOf" srcId="{59E31407-8766-4449-95A8-1929A0987692}" destId="{83A2CF3A-9A40-4D49-A19D-3082BFF44D94}" srcOrd="10" destOrd="0" presId="urn:microsoft.com/office/officeart/2005/8/layout/radial6"/>
    <dgm:cxn modelId="{42FCD23D-BA45-4A30-B66A-D9B71CA97B38}" type="presParOf" srcId="{59E31407-8766-4449-95A8-1929A0987692}" destId="{36D54B76-0C9E-42CA-924F-B2D78462893F}" srcOrd="11" destOrd="0" presId="urn:microsoft.com/office/officeart/2005/8/layout/radial6"/>
    <dgm:cxn modelId="{6A1FBA46-C2E8-4B84-A0B5-0521879CDB92}" type="presParOf" srcId="{59E31407-8766-4449-95A8-1929A0987692}" destId="{4E32924C-C270-4AF0-854C-0B48287EE1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055872-F420-4B26-BE42-F12B4D250558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1AEC9D-07A9-457A-809D-0A7EDE2505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57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EC9D-07A9-457A-809D-0A7EDE25053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37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</a:t>
            </a:r>
            <a:r>
              <a:rPr lang="pt-BR" baseline="0" dirty="0" smtClean="0"/>
              <a:t> acessos – Principal e de serviço. Normalmente acesso pela lavanderia, ligação com a garagem.</a:t>
            </a:r>
          </a:p>
          <a:p>
            <a:r>
              <a:rPr lang="pt-BR" baseline="0" dirty="0" smtClean="0"/>
              <a:t>Circulação íntima, próxima da cozinha, jantar, estar. (quem está no quarto poder ir até a cozinha sem passar pela sala de estar/visitas)</a:t>
            </a:r>
          </a:p>
          <a:p>
            <a:r>
              <a:rPr lang="pt-BR" baseline="0" dirty="0" smtClean="0"/>
              <a:t>Cozinha pode ser aberta ou fechada (público ou </a:t>
            </a:r>
            <a:r>
              <a:rPr lang="pt-BR" baseline="0" dirty="0" err="1" smtClean="0"/>
              <a:t>semi-público</a:t>
            </a:r>
            <a:r>
              <a:rPr lang="pt-BR" baseline="0" dirty="0" smtClean="0"/>
              <a:t>)</a:t>
            </a:r>
          </a:p>
          <a:p>
            <a:r>
              <a:rPr lang="pt-BR" baseline="0" dirty="0" smtClean="0"/>
              <a:t>Escritório pode receber pessoas de fora (arquiteto que trabalha em casa, </a:t>
            </a:r>
            <a:r>
              <a:rPr lang="pt-BR" baseline="0" dirty="0" err="1" smtClean="0"/>
              <a:t>p.e.</a:t>
            </a:r>
            <a:r>
              <a:rPr lang="pt-BR" baseline="0" dirty="0" smtClean="0"/>
              <a:t>) – 2 acessos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EC9D-07A9-457A-809D-0A7EDE25053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78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</a:t>
            </a:r>
            <a:r>
              <a:rPr lang="pt-BR" baseline="0" dirty="0" smtClean="0"/>
              <a:t> acessos – Principal e de serviço. Normalmente acesso pela lavanderia, ligação com a garagem.</a:t>
            </a:r>
          </a:p>
          <a:p>
            <a:r>
              <a:rPr lang="pt-BR" baseline="0" dirty="0" smtClean="0"/>
              <a:t>Circulação íntima, próxima da cozinha, jantar, estar. (quem está no quarto poder ir até a cozinha sem passar pela sala de estar/visitas)</a:t>
            </a:r>
          </a:p>
          <a:p>
            <a:r>
              <a:rPr lang="pt-BR" baseline="0" dirty="0" smtClean="0"/>
              <a:t>Cozinha pode ser aberta ou fechada (público ou </a:t>
            </a:r>
            <a:r>
              <a:rPr lang="pt-BR" baseline="0" dirty="0" err="1" smtClean="0"/>
              <a:t>semi-público</a:t>
            </a:r>
            <a:r>
              <a:rPr lang="pt-BR" baseline="0" dirty="0" smtClean="0"/>
              <a:t>)</a:t>
            </a:r>
          </a:p>
          <a:p>
            <a:r>
              <a:rPr lang="pt-BR" baseline="0" dirty="0" smtClean="0"/>
              <a:t>Escritório pode receber pessoas de fora (arquiteto que trabalha em casa, </a:t>
            </a:r>
            <a:r>
              <a:rPr lang="pt-BR" baseline="0" dirty="0" err="1" smtClean="0"/>
              <a:t>p.e.</a:t>
            </a:r>
            <a:r>
              <a:rPr lang="pt-BR" baseline="0" dirty="0" smtClean="0"/>
              <a:t>) – 2 acessos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EC9D-07A9-457A-809D-0A7EDE25053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8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3 Principais</a:t>
            </a:r>
            <a:r>
              <a:rPr lang="pt-BR" baseline="0" dirty="0" smtClean="0"/>
              <a:t> atividades. Entre elas apoios para preparo, por exemplo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EC9D-07A9-457A-809D-0A7EDE25053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1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Mais difícil em definir tamanhos mínimos. Pois depende da atividade exercida na sala</a:t>
            </a:r>
            <a:r>
              <a:rPr lang="pt-BR" baseline="0" dirty="0" smtClean="0"/>
              <a:t> que é muito variável. É preciso conhecer o programa de necessidades de uma família. Sala de visita, leitura?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EC9D-07A9-457A-809D-0A7EDE250533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9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Outros tipos... Embutir na parede, </a:t>
            </a:r>
            <a:r>
              <a:rPr lang="pt-BR" dirty="0" err="1" smtClean="0"/>
              <a:t>sofás-cama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EC9D-07A9-457A-809D-0A7EDE25053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33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Falar do nicho atrás da porta para armário.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EC9D-07A9-457A-809D-0A7EDE250533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99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Deixando circulação livre</a:t>
            </a:r>
            <a:r>
              <a:rPr lang="pt-BR" baseline="0" dirty="0" smtClean="0"/>
              <a:t> e otimizando o espaço para o armário.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EC9D-07A9-457A-809D-0A7EDE250533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406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Largura mínima de um banheiro 1,20m</a:t>
            </a:r>
          </a:p>
          <a:p>
            <a:r>
              <a:rPr lang="pt-BR" dirty="0" smtClean="0"/>
              <a:t>MUITO CUIDADO COM O DIMENSIONAMENTO</a:t>
            </a:r>
            <a:r>
              <a:rPr lang="pt-BR" baseline="0" dirty="0" smtClean="0"/>
              <a:t> MINIMO!!! Percebemos já pelas capelas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EC9D-07A9-457A-809D-0A7EDE250533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0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8034C9-606B-46C9-A567-C4E913E58F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7.jpeg"/><Relationship Id="rId7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HABITAÇÃO UNIFAMILIAR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DIMENSIONAMENTO E ERGONOMIA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 dirty="0"/>
          </a:p>
        </p:txBody>
      </p:sp>
      <p:pic>
        <p:nvPicPr>
          <p:cNvPr id="1028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08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48" y="359234"/>
            <a:ext cx="2626535" cy="17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6876256" y="346085"/>
            <a:ext cx="1142015" cy="1743076"/>
          </a:xfrm>
          <a:prstGeom prst="rect">
            <a:avLst/>
          </a:prstGeom>
        </p:spPr>
      </p:pic>
      <p:pic>
        <p:nvPicPr>
          <p:cNvPr id="13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Ergonomia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É a disciplina científica relacionada ao entendimento das </a:t>
            </a:r>
            <a:r>
              <a:rPr lang="pt-BR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interações</a:t>
            </a:r>
            <a:r>
              <a:rPr lang="pt-BR" dirty="0" smtClean="0"/>
              <a:t> entre seres </a:t>
            </a:r>
            <a:r>
              <a:rPr lang="pt-BR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humanos</a:t>
            </a:r>
            <a:r>
              <a:rPr lang="pt-BR" dirty="0" smtClean="0"/>
              <a:t> e outros </a:t>
            </a:r>
            <a:r>
              <a:rPr lang="pt-BR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elementos</a:t>
            </a:r>
            <a:r>
              <a:rPr lang="pt-BR" dirty="0" smtClean="0"/>
              <a:t> de um sistema (por exemplo, uma residência);</a:t>
            </a:r>
          </a:p>
          <a:p>
            <a:pPr algn="just"/>
            <a:r>
              <a:rPr lang="pt-BR" dirty="0" smtClean="0"/>
              <a:t>Ergonomia de Interiores - Está ligada ao conforto, segurança e eficiência das atividades desenvolvidas no espaço interior, onde o objetivo principal está em </a:t>
            </a:r>
            <a:r>
              <a:rPr lang="pt-BR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respeitar os espaços mínimos de circulação, deslocamento, necessidades e limitações físicas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026" name="AutoShape 2" descr="http://www.ignezferraz.com.br/img/dicas/Cucina_ergonomi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Ergonomia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66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Ergonomia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ERGONOMIA                     ANTROPOMETRIA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419872" y="1988840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65925"/>
          <a:stretch>
            <a:fillRect/>
          </a:stretch>
        </p:blipFill>
        <p:spPr bwMode="auto">
          <a:xfrm>
            <a:off x="395536" y="2564904"/>
            <a:ext cx="8208912" cy="387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4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35005"/>
          <a:stretch>
            <a:fillRect/>
          </a:stretch>
        </p:blipFill>
        <p:spPr bwMode="auto">
          <a:xfrm>
            <a:off x="0" y="157755"/>
            <a:ext cx="7056784" cy="63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5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Garagem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 a dimensão mínima de uma vaga?</a:t>
            </a:r>
          </a:p>
          <a:p>
            <a:r>
              <a:rPr lang="pt-BR" dirty="0" smtClean="0"/>
              <a:t>Legislação de Curitiba:</a:t>
            </a:r>
          </a:p>
          <a:p>
            <a:pPr lvl="1"/>
            <a:r>
              <a:rPr lang="pt-BR" dirty="0" smtClean="0"/>
              <a:t>1 vaga para cada habitação</a:t>
            </a:r>
          </a:p>
          <a:p>
            <a:pPr lvl="1"/>
            <a:r>
              <a:rPr lang="pt-BR" dirty="0" smtClean="0"/>
              <a:t>Vaga mínima 2,40 x 5,00 m</a:t>
            </a:r>
          </a:p>
          <a:p>
            <a:pPr lvl="1"/>
            <a:r>
              <a:rPr lang="pt-BR" dirty="0" smtClean="0"/>
              <a:t>Para Habitação </a:t>
            </a:r>
            <a:r>
              <a:rPr lang="pt-BR" dirty="0" err="1" smtClean="0"/>
              <a:t>Unifamiliar</a:t>
            </a:r>
            <a:r>
              <a:rPr lang="pt-BR" dirty="0" smtClean="0"/>
              <a:t> permitido </a:t>
            </a:r>
            <a:r>
              <a:rPr lang="pt-BR" b="1" dirty="0" smtClean="0"/>
              <a:t>2,20 x 4,50m</a:t>
            </a:r>
          </a:p>
          <a:p>
            <a:pPr lvl="1"/>
            <a:r>
              <a:rPr lang="pt-BR" dirty="0" smtClean="0"/>
              <a:t>Inclinação rampa veículos = máx. 25%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Garagem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Além da dimensão mínima é importante que haja espaço ao redor da vaga para circulação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45058" name="Picture 2" descr="http://1.bp.blogspot.com/_RuXl2Nhs_PE/TAhVnsi4KyI/AAAAAAAAIjg/zOQlHxL9zUY/s1600/gara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2708176" cy="3494421"/>
          </a:xfrm>
          <a:prstGeom prst="rect">
            <a:avLst/>
          </a:prstGeom>
          <a:noFill/>
        </p:spPr>
      </p:pic>
      <p:pic>
        <p:nvPicPr>
          <p:cNvPr id="45060" name="Picture 4" descr="http://3.bp.blogspot.com/_xnGn5_2-w_k/S2YWLp5owXI/AAAAAAAAJHU/PN4zMzUu71U/s400/estacionados%2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3810000" cy="2857500"/>
          </a:xfrm>
          <a:prstGeom prst="rect">
            <a:avLst/>
          </a:prstGeom>
          <a:noFill/>
        </p:spPr>
      </p:pic>
      <p:pic>
        <p:nvPicPr>
          <p:cNvPr id="9" name="Picture 4" descr="Resultado de imagem para re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2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Garagem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0152" y="1775191"/>
            <a:ext cx="3203848" cy="4625609"/>
          </a:xfrm>
        </p:spPr>
        <p:txBody>
          <a:bodyPr/>
          <a:lstStyle/>
          <a:p>
            <a:r>
              <a:rPr lang="pt-BR" dirty="0" smtClean="0"/>
              <a:t>Entre paredes</a:t>
            </a:r>
          </a:p>
          <a:p>
            <a:pPr lvl="1"/>
            <a:r>
              <a:rPr lang="pt-BR" dirty="0" smtClean="0"/>
              <a:t>2 carros:</a:t>
            </a:r>
          </a:p>
          <a:p>
            <a:pPr lvl="2"/>
            <a:r>
              <a:rPr lang="pt-BR" dirty="0" smtClean="0"/>
              <a:t>5x5,5m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1 carro:</a:t>
            </a:r>
          </a:p>
          <a:p>
            <a:pPr lvl="2"/>
            <a:r>
              <a:rPr lang="pt-BR" dirty="0" smtClean="0"/>
              <a:t>5x3m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92153"/>
            <a:ext cx="5616624" cy="476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pic>
        <p:nvPicPr>
          <p:cNvPr id="9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2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Garagem - </a:t>
            </a:r>
            <a:r>
              <a:rPr lang="pt-BR" dirty="0" err="1" smtClean="0"/>
              <a:t>bicicletário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13193"/>
            <a:ext cx="8568952" cy="465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Cozinhas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o bom funcionamento é importante observar: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46082" name="Picture 2" descr="http://4.bp.blogspot.com/_Fn9Waw_iN2M/SduoYvukTmI/AAAAAAAAUdk/YOJ1PnPOc_s/s1600/banheiro+na+cozin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4457263" cy="2975223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2924944"/>
            <a:ext cx="3960440" cy="3628256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Atividades relativas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utensílios/mobiliário adequado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Caminhos curtos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Linha de trabalho fluente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Suficiente espaço de movimentação.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04248" y="3068960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 smtClean="0">
                <a:solidFill>
                  <a:srgbClr val="FF0000"/>
                </a:solidFill>
              </a:rPr>
              <a:t>?</a:t>
            </a:r>
            <a:endParaRPr lang="pt-BR" sz="16600" dirty="0">
              <a:solidFill>
                <a:srgbClr val="FF0000"/>
              </a:solidFill>
            </a:endParaRPr>
          </a:p>
        </p:txBody>
      </p:sp>
      <p:pic>
        <p:nvPicPr>
          <p:cNvPr id="10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3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Cozinhas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Atividades na cozinha: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3713113" y="2349486"/>
            <a:ext cx="1765101" cy="1765101"/>
          </a:xfrm>
          <a:custGeom>
            <a:avLst/>
            <a:gdLst>
              <a:gd name="connsiteX0" fmla="*/ 0 w 1765101"/>
              <a:gd name="connsiteY0" fmla="*/ 882551 h 1765101"/>
              <a:gd name="connsiteX1" fmla="*/ 258494 w 1765101"/>
              <a:gd name="connsiteY1" fmla="*/ 258493 h 1765101"/>
              <a:gd name="connsiteX2" fmla="*/ 882552 w 1765101"/>
              <a:gd name="connsiteY2" fmla="*/ 1 h 1765101"/>
              <a:gd name="connsiteX3" fmla="*/ 1506610 w 1765101"/>
              <a:gd name="connsiteY3" fmla="*/ 258495 h 1765101"/>
              <a:gd name="connsiteX4" fmla="*/ 1765102 w 1765101"/>
              <a:gd name="connsiteY4" fmla="*/ 882553 h 1765101"/>
              <a:gd name="connsiteX5" fmla="*/ 1506609 w 1765101"/>
              <a:gd name="connsiteY5" fmla="*/ 1506611 h 1765101"/>
              <a:gd name="connsiteX6" fmla="*/ 882551 w 1765101"/>
              <a:gd name="connsiteY6" fmla="*/ 1765104 h 1765101"/>
              <a:gd name="connsiteX7" fmla="*/ 258493 w 1765101"/>
              <a:gd name="connsiteY7" fmla="*/ 1506610 h 1765101"/>
              <a:gd name="connsiteX8" fmla="*/ 0 w 1765101"/>
              <a:gd name="connsiteY8" fmla="*/ 882552 h 1765101"/>
              <a:gd name="connsiteX9" fmla="*/ 0 w 1765101"/>
              <a:gd name="connsiteY9" fmla="*/ 882551 h 176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5101" h="1765101">
                <a:moveTo>
                  <a:pt x="0" y="882551"/>
                </a:moveTo>
                <a:cubicBezTo>
                  <a:pt x="0" y="648484"/>
                  <a:pt x="92983" y="424004"/>
                  <a:pt x="258494" y="258493"/>
                </a:cubicBezTo>
                <a:cubicBezTo>
                  <a:pt x="424005" y="92983"/>
                  <a:pt x="648485" y="0"/>
                  <a:pt x="882552" y="1"/>
                </a:cubicBezTo>
                <a:cubicBezTo>
                  <a:pt x="1116619" y="1"/>
                  <a:pt x="1341099" y="92984"/>
                  <a:pt x="1506610" y="258495"/>
                </a:cubicBezTo>
                <a:cubicBezTo>
                  <a:pt x="1672120" y="424006"/>
                  <a:pt x="1765103" y="648486"/>
                  <a:pt x="1765102" y="882553"/>
                </a:cubicBezTo>
                <a:cubicBezTo>
                  <a:pt x="1765102" y="1116620"/>
                  <a:pt x="1672119" y="1341101"/>
                  <a:pt x="1506609" y="1506611"/>
                </a:cubicBezTo>
                <a:cubicBezTo>
                  <a:pt x="1341098" y="1672121"/>
                  <a:pt x="1116618" y="1765104"/>
                  <a:pt x="882551" y="1765104"/>
                </a:cubicBezTo>
                <a:cubicBezTo>
                  <a:pt x="648484" y="1765104"/>
                  <a:pt x="424004" y="1672121"/>
                  <a:pt x="258493" y="1506610"/>
                </a:cubicBezTo>
                <a:cubicBezTo>
                  <a:pt x="92983" y="1341099"/>
                  <a:pt x="0" y="1116619"/>
                  <a:pt x="0" y="882552"/>
                </a:cubicBezTo>
                <a:lnTo>
                  <a:pt x="0" y="8825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353" tIns="281353" rIns="281353" bIns="2813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/>
              <a:t>ARMAZENAMENTO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/>
              <a:t>(GELADEIRA)</a:t>
            </a:r>
            <a:endParaRPr lang="pt-BR" sz="1800" kern="1200" dirty="0"/>
          </a:p>
        </p:txBody>
      </p:sp>
      <p:sp>
        <p:nvSpPr>
          <p:cNvPr id="10" name="Forma livre 9"/>
          <p:cNvSpPr/>
          <p:nvPr/>
        </p:nvSpPr>
        <p:spPr>
          <a:xfrm rot="3600000">
            <a:off x="5016958" y="4071483"/>
            <a:ext cx="470660" cy="595721"/>
          </a:xfrm>
          <a:custGeom>
            <a:avLst/>
            <a:gdLst>
              <a:gd name="connsiteX0" fmla="*/ 0 w 470660"/>
              <a:gd name="connsiteY0" fmla="*/ 119144 h 595721"/>
              <a:gd name="connsiteX1" fmla="*/ 235330 w 470660"/>
              <a:gd name="connsiteY1" fmla="*/ 119144 h 595721"/>
              <a:gd name="connsiteX2" fmla="*/ 235330 w 470660"/>
              <a:gd name="connsiteY2" fmla="*/ 0 h 595721"/>
              <a:gd name="connsiteX3" fmla="*/ 470660 w 470660"/>
              <a:gd name="connsiteY3" fmla="*/ 297861 h 595721"/>
              <a:gd name="connsiteX4" fmla="*/ 235330 w 470660"/>
              <a:gd name="connsiteY4" fmla="*/ 595721 h 595721"/>
              <a:gd name="connsiteX5" fmla="*/ 235330 w 470660"/>
              <a:gd name="connsiteY5" fmla="*/ 476577 h 595721"/>
              <a:gd name="connsiteX6" fmla="*/ 0 w 470660"/>
              <a:gd name="connsiteY6" fmla="*/ 476577 h 595721"/>
              <a:gd name="connsiteX7" fmla="*/ 0 w 470660"/>
              <a:gd name="connsiteY7" fmla="*/ 119144 h 59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660" h="595721">
                <a:moveTo>
                  <a:pt x="0" y="119144"/>
                </a:moveTo>
                <a:lnTo>
                  <a:pt x="235330" y="119144"/>
                </a:lnTo>
                <a:lnTo>
                  <a:pt x="235330" y="0"/>
                </a:lnTo>
                <a:lnTo>
                  <a:pt x="470660" y="297861"/>
                </a:lnTo>
                <a:lnTo>
                  <a:pt x="235330" y="595721"/>
                </a:lnTo>
                <a:lnTo>
                  <a:pt x="235330" y="476577"/>
                </a:lnTo>
                <a:lnTo>
                  <a:pt x="0" y="476577"/>
                </a:lnTo>
                <a:lnTo>
                  <a:pt x="0" y="11914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9143" rIns="141197" bIns="11914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500" kern="1200"/>
          </a:p>
        </p:txBody>
      </p:sp>
      <p:sp>
        <p:nvSpPr>
          <p:cNvPr id="11" name="Forma livre 10"/>
          <p:cNvSpPr/>
          <p:nvPr/>
        </p:nvSpPr>
        <p:spPr>
          <a:xfrm>
            <a:off x="5039682" y="4647172"/>
            <a:ext cx="1765101" cy="1765101"/>
          </a:xfrm>
          <a:custGeom>
            <a:avLst/>
            <a:gdLst>
              <a:gd name="connsiteX0" fmla="*/ 0 w 1765101"/>
              <a:gd name="connsiteY0" fmla="*/ 882551 h 1765101"/>
              <a:gd name="connsiteX1" fmla="*/ 258494 w 1765101"/>
              <a:gd name="connsiteY1" fmla="*/ 258493 h 1765101"/>
              <a:gd name="connsiteX2" fmla="*/ 882552 w 1765101"/>
              <a:gd name="connsiteY2" fmla="*/ 1 h 1765101"/>
              <a:gd name="connsiteX3" fmla="*/ 1506610 w 1765101"/>
              <a:gd name="connsiteY3" fmla="*/ 258495 h 1765101"/>
              <a:gd name="connsiteX4" fmla="*/ 1765102 w 1765101"/>
              <a:gd name="connsiteY4" fmla="*/ 882553 h 1765101"/>
              <a:gd name="connsiteX5" fmla="*/ 1506609 w 1765101"/>
              <a:gd name="connsiteY5" fmla="*/ 1506611 h 1765101"/>
              <a:gd name="connsiteX6" fmla="*/ 882551 w 1765101"/>
              <a:gd name="connsiteY6" fmla="*/ 1765104 h 1765101"/>
              <a:gd name="connsiteX7" fmla="*/ 258493 w 1765101"/>
              <a:gd name="connsiteY7" fmla="*/ 1506610 h 1765101"/>
              <a:gd name="connsiteX8" fmla="*/ 0 w 1765101"/>
              <a:gd name="connsiteY8" fmla="*/ 882552 h 1765101"/>
              <a:gd name="connsiteX9" fmla="*/ 0 w 1765101"/>
              <a:gd name="connsiteY9" fmla="*/ 882551 h 176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5101" h="1765101">
                <a:moveTo>
                  <a:pt x="0" y="882551"/>
                </a:moveTo>
                <a:cubicBezTo>
                  <a:pt x="0" y="648484"/>
                  <a:pt x="92983" y="424004"/>
                  <a:pt x="258494" y="258493"/>
                </a:cubicBezTo>
                <a:cubicBezTo>
                  <a:pt x="424005" y="92983"/>
                  <a:pt x="648485" y="0"/>
                  <a:pt x="882552" y="1"/>
                </a:cubicBezTo>
                <a:cubicBezTo>
                  <a:pt x="1116619" y="1"/>
                  <a:pt x="1341099" y="92984"/>
                  <a:pt x="1506610" y="258495"/>
                </a:cubicBezTo>
                <a:cubicBezTo>
                  <a:pt x="1672120" y="424006"/>
                  <a:pt x="1765103" y="648486"/>
                  <a:pt x="1765102" y="882553"/>
                </a:cubicBezTo>
                <a:cubicBezTo>
                  <a:pt x="1765102" y="1116620"/>
                  <a:pt x="1672119" y="1341101"/>
                  <a:pt x="1506609" y="1506611"/>
                </a:cubicBezTo>
                <a:cubicBezTo>
                  <a:pt x="1341098" y="1672121"/>
                  <a:pt x="1116618" y="1765104"/>
                  <a:pt x="882551" y="1765104"/>
                </a:cubicBezTo>
                <a:cubicBezTo>
                  <a:pt x="648484" y="1765104"/>
                  <a:pt x="424004" y="1672121"/>
                  <a:pt x="258493" y="1506610"/>
                </a:cubicBezTo>
                <a:cubicBezTo>
                  <a:pt x="92983" y="1341099"/>
                  <a:pt x="0" y="1116619"/>
                  <a:pt x="0" y="882552"/>
                </a:cubicBezTo>
                <a:lnTo>
                  <a:pt x="0" y="8825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353" tIns="281353" rIns="281353" bIns="2813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/>
              <a:t>LAVAGEM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/>
              <a:t>(PIA)</a:t>
            </a:r>
            <a:endParaRPr lang="pt-BR" sz="1800" kern="1200" dirty="0"/>
          </a:p>
        </p:txBody>
      </p:sp>
      <p:sp>
        <p:nvSpPr>
          <p:cNvPr id="12" name="Forma livre 11"/>
          <p:cNvSpPr/>
          <p:nvPr/>
        </p:nvSpPr>
        <p:spPr>
          <a:xfrm rot="21600000">
            <a:off x="4373654" y="5231861"/>
            <a:ext cx="470661" cy="595722"/>
          </a:xfrm>
          <a:custGeom>
            <a:avLst/>
            <a:gdLst>
              <a:gd name="connsiteX0" fmla="*/ 0 w 470660"/>
              <a:gd name="connsiteY0" fmla="*/ 119144 h 595721"/>
              <a:gd name="connsiteX1" fmla="*/ 235330 w 470660"/>
              <a:gd name="connsiteY1" fmla="*/ 119144 h 595721"/>
              <a:gd name="connsiteX2" fmla="*/ 235330 w 470660"/>
              <a:gd name="connsiteY2" fmla="*/ 0 h 595721"/>
              <a:gd name="connsiteX3" fmla="*/ 470660 w 470660"/>
              <a:gd name="connsiteY3" fmla="*/ 297861 h 595721"/>
              <a:gd name="connsiteX4" fmla="*/ 235330 w 470660"/>
              <a:gd name="connsiteY4" fmla="*/ 595721 h 595721"/>
              <a:gd name="connsiteX5" fmla="*/ 235330 w 470660"/>
              <a:gd name="connsiteY5" fmla="*/ 476577 h 595721"/>
              <a:gd name="connsiteX6" fmla="*/ 0 w 470660"/>
              <a:gd name="connsiteY6" fmla="*/ 476577 h 595721"/>
              <a:gd name="connsiteX7" fmla="*/ 0 w 470660"/>
              <a:gd name="connsiteY7" fmla="*/ 119144 h 59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660" h="595721">
                <a:moveTo>
                  <a:pt x="470660" y="476577"/>
                </a:moveTo>
                <a:lnTo>
                  <a:pt x="235330" y="476577"/>
                </a:lnTo>
                <a:lnTo>
                  <a:pt x="235330" y="595721"/>
                </a:lnTo>
                <a:lnTo>
                  <a:pt x="0" y="297860"/>
                </a:lnTo>
                <a:lnTo>
                  <a:pt x="235330" y="0"/>
                </a:lnTo>
                <a:lnTo>
                  <a:pt x="235330" y="119144"/>
                </a:lnTo>
                <a:lnTo>
                  <a:pt x="470660" y="119144"/>
                </a:lnTo>
                <a:lnTo>
                  <a:pt x="470660" y="47657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198" tIns="119145" rIns="1" bIns="11914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500" kern="1200"/>
          </a:p>
        </p:txBody>
      </p:sp>
      <p:sp>
        <p:nvSpPr>
          <p:cNvPr id="13" name="Forma livre 12"/>
          <p:cNvSpPr/>
          <p:nvPr/>
        </p:nvSpPr>
        <p:spPr>
          <a:xfrm>
            <a:off x="2386543" y="4647172"/>
            <a:ext cx="1765101" cy="1765101"/>
          </a:xfrm>
          <a:custGeom>
            <a:avLst/>
            <a:gdLst>
              <a:gd name="connsiteX0" fmla="*/ 0 w 1765101"/>
              <a:gd name="connsiteY0" fmla="*/ 882551 h 1765101"/>
              <a:gd name="connsiteX1" fmla="*/ 258494 w 1765101"/>
              <a:gd name="connsiteY1" fmla="*/ 258493 h 1765101"/>
              <a:gd name="connsiteX2" fmla="*/ 882552 w 1765101"/>
              <a:gd name="connsiteY2" fmla="*/ 1 h 1765101"/>
              <a:gd name="connsiteX3" fmla="*/ 1506610 w 1765101"/>
              <a:gd name="connsiteY3" fmla="*/ 258495 h 1765101"/>
              <a:gd name="connsiteX4" fmla="*/ 1765102 w 1765101"/>
              <a:gd name="connsiteY4" fmla="*/ 882553 h 1765101"/>
              <a:gd name="connsiteX5" fmla="*/ 1506609 w 1765101"/>
              <a:gd name="connsiteY5" fmla="*/ 1506611 h 1765101"/>
              <a:gd name="connsiteX6" fmla="*/ 882551 w 1765101"/>
              <a:gd name="connsiteY6" fmla="*/ 1765104 h 1765101"/>
              <a:gd name="connsiteX7" fmla="*/ 258493 w 1765101"/>
              <a:gd name="connsiteY7" fmla="*/ 1506610 h 1765101"/>
              <a:gd name="connsiteX8" fmla="*/ 0 w 1765101"/>
              <a:gd name="connsiteY8" fmla="*/ 882552 h 1765101"/>
              <a:gd name="connsiteX9" fmla="*/ 0 w 1765101"/>
              <a:gd name="connsiteY9" fmla="*/ 882551 h 176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5101" h="1765101">
                <a:moveTo>
                  <a:pt x="0" y="882551"/>
                </a:moveTo>
                <a:cubicBezTo>
                  <a:pt x="0" y="648484"/>
                  <a:pt x="92983" y="424004"/>
                  <a:pt x="258494" y="258493"/>
                </a:cubicBezTo>
                <a:cubicBezTo>
                  <a:pt x="424005" y="92983"/>
                  <a:pt x="648485" y="0"/>
                  <a:pt x="882552" y="1"/>
                </a:cubicBezTo>
                <a:cubicBezTo>
                  <a:pt x="1116619" y="1"/>
                  <a:pt x="1341099" y="92984"/>
                  <a:pt x="1506610" y="258495"/>
                </a:cubicBezTo>
                <a:cubicBezTo>
                  <a:pt x="1672120" y="424006"/>
                  <a:pt x="1765103" y="648486"/>
                  <a:pt x="1765102" y="882553"/>
                </a:cubicBezTo>
                <a:cubicBezTo>
                  <a:pt x="1765102" y="1116620"/>
                  <a:pt x="1672119" y="1341101"/>
                  <a:pt x="1506609" y="1506611"/>
                </a:cubicBezTo>
                <a:cubicBezTo>
                  <a:pt x="1341098" y="1672121"/>
                  <a:pt x="1116618" y="1765104"/>
                  <a:pt x="882551" y="1765104"/>
                </a:cubicBezTo>
                <a:cubicBezTo>
                  <a:pt x="648484" y="1765104"/>
                  <a:pt x="424004" y="1672121"/>
                  <a:pt x="258493" y="1506610"/>
                </a:cubicBezTo>
                <a:cubicBezTo>
                  <a:pt x="92983" y="1341099"/>
                  <a:pt x="0" y="1116619"/>
                  <a:pt x="0" y="882552"/>
                </a:cubicBezTo>
                <a:lnTo>
                  <a:pt x="0" y="8825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353" tIns="281353" rIns="281353" bIns="28135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/>
              <a:t>COCÇÃO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/>
              <a:t>(FOGÃO)</a:t>
            </a:r>
            <a:endParaRPr lang="pt-BR" sz="1800" kern="1200" dirty="0"/>
          </a:p>
        </p:txBody>
      </p:sp>
      <p:sp>
        <p:nvSpPr>
          <p:cNvPr id="14" name="Forma livre 13"/>
          <p:cNvSpPr/>
          <p:nvPr/>
        </p:nvSpPr>
        <p:spPr>
          <a:xfrm rot="18000000">
            <a:off x="3690388" y="4094555"/>
            <a:ext cx="470660" cy="595721"/>
          </a:xfrm>
          <a:custGeom>
            <a:avLst/>
            <a:gdLst>
              <a:gd name="connsiteX0" fmla="*/ 0 w 470660"/>
              <a:gd name="connsiteY0" fmla="*/ 119144 h 595721"/>
              <a:gd name="connsiteX1" fmla="*/ 235330 w 470660"/>
              <a:gd name="connsiteY1" fmla="*/ 119144 h 595721"/>
              <a:gd name="connsiteX2" fmla="*/ 235330 w 470660"/>
              <a:gd name="connsiteY2" fmla="*/ 0 h 595721"/>
              <a:gd name="connsiteX3" fmla="*/ 470660 w 470660"/>
              <a:gd name="connsiteY3" fmla="*/ 297861 h 595721"/>
              <a:gd name="connsiteX4" fmla="*/ 235330 w 470660"/>
              <a:gd name="connsiteY4" fmla="*/ 595721 h 595721"/>
              <a:gd name="connsiteX5" fmla="*/ 235330 w 470660"/>
              <a:gd name="connsiteY5" fmla="*/ 476577 h 595721"/>
              <a:gd name="connsiteX6" fmla="*/ 0 w 470660"/>
              <a:gd name="connsiteY6" fmla="*/ 476577 h 595721"/>
              <a:gd name="connsiteX7" fmla="*/ 0 w 470660"/>
              <a:gd name="connsiteY7" fmla="*/ 119144 h 59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660" h="595721">
                <a:moveTo>
                  <a:pt x="0" y="119144"/>
                </a:moveTo>
                <a:lnTo>
                  <a:pt x="235330" y="119144"/>
                </a:lnTo>
                <a:lnTo>
                  <a:pt x="235330" y="0"/>
                </a:lnTo>
                <a:lnTo>
                  <a:pt x="470660" y="297861"/>
                </a:lnTo>
                <a:lnTo>
                  <a:pt x="235330" y="595721"/>
                </a:lnTo>
                <a:lnTo>
                  <a:pt x="235330" y="476577"/>
                </a:lnTo>
                <a:lnTo>
                  <a:pt x="0" y="476577"/>
                </a:lnTo>
                <a:lnTo>
                  <a:pt x="0" y="11914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9144" rIns="141198" bIns="11914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500" kern="1200"/>
          </a:p>
        </p:txBody>
      </p:sp>
      <p:pic>
        <p:nvPicPr>
          <p:cNvPr id="15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8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Descrição do 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400" b="1" dirty="0" smtClean="0"/>
              <a:t>RESUMO/CONTEXTO: </a:t>
            </a:r>
            <a:r>
              <a:rPr lang="pt-BR" sz="2400" dirty="0" smtClean="0"/>
              <a:t>Material apresentado na disciplina de Desenho Arquitetônico II do Curso de Expressão Gráfica com o intuito de fornecer alguns conceitos básicos e iniciais sobre dimensionamento mínimo e ergonomia de ambientes de uma residência, para que os alunos possam desenvolver o trabalho de projeto arquitetônico de uma residência unifamiliar em Curitiba/PR.</a:t>
            </a:r>
            <a:endParaRPr lang="pt-BR" sz="2400" b="1" dirty="0" smtClean="0"/>
          </a:p>
          <a:p>
            <a:r>
              <a:rPr lang="pt-BR" sz="2400" b="1" dirty="0" smtClean="0"/>
              <a:t>AUTOR: </a:t>
            </a:r>
            <a:r>
              <a:rPr lang="pt-BR" sz="2400" dirty="0" smtClean="0"/>
              <a:t>Prof. </a:t>
            </a:r>
            <a:r>
              <a:rPr lang="pt-BR" sz="2400" dirty="0" err="1" smtClean="0"/>
              <a:t>Msc</a:t>
            </a:r>
            <a:r>
              <a:rPr lang="pt-BR" sz="2400" dirty="0" smtClean="0"/>
              <a:t>. Márcio Henrique de Sousa </a:t>
            </a:r>
            <a:r>
              <a:rPr lang="pt-BR" sz="2400" dirty="0" err="1" smtClean="0"/>
              <a:t>Carboni</a:t>
            </a:r>
            <a:r>
              <a:rPr lang="pt-BR" sz="2400" dirty="0" smtClean="0"/>
              <a:t>.</a:t>
            </a:r>
            <a:endParaRPr lang="pt-BR" sz="2400" b="1" dirty="0" smtClean="0"/>
          </a:p>
          <a:p>
            <a:r>
              <a:rPr lang="pt-BR" sz="2400" b="1" dirty="0" smtClean="0"/>
              <a:t>TEMAS ABORDADOS:</a:t>
            </a:r>
            <a:r>
              <a:rPr lang="pt-BR" sz="2400" dirty="0" smtClean="0"/>
              <a:t> Dimensionamento, Habitação Unifamiliar, Ergonomia, Antropometria.</a:t>
            </a:r>
          </a:p>
          <a:p>
            <a:r>
              <a:rPr lang="pt-BR" sz="2400" b="1" dirty="0" smtClean="0"/>
              <a:t>DISCIPLINAS ENVOLVIDAS: </a:t>
            </a:r>
            <a:r>
              <a:rPr lang="pt-BR" sz="2400" dirty="0" smtClean="0"/>
              <a:t>Desenho Arquitetônico, Projeto arquitetônico.</a:t>
            </a:r>
          </a:p>
          <a:p>
            <a:r>
              <a:rPr lang="pt-BR" sz="2400" b="1" dirty="0"/>
              <a:t>EXTENSÃO DO MATERIAL: </a:t>
            </a:r>
            <a:r>
              <a:rPr lang="pt-BR" sz="2400" dirty="0"/>
              <a:t>.PDF (Executável no software Adobe Reader, </a:t>
            </a:r>
            <a:r>
              <a:rPr lang="pt-BR" sz="2400" dirty="0" err="1"/>
              <a:t>Foxit</a:t>
            </a:r>
            <a:r>
              <a:rPr lang="pt-BR" sz="2400" dirty="0"/>
              <a:t> PDF Reader e outros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7" name="Picture 4" descr="Resultado de imagem para re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0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77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Cozinha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13520"/>
            <a:ext cx="444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1435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84784"/>
            <a:ext cx="1955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975448"/>
            <a:ext cx="4536504" cy="26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Resultado de imagem para rea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3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Cozinha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13520"/>
            <a:ext cx="444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1435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84784"/>
            <a:ext cx="1955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975448"/>
            <a:ext cx="4536504" cy="26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1331640" y="4869160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11" name="Elipse 10"/>
          <p:cNvSpPr/>
          <p:nvPr/>
        </p:nvSpPr>
        <p:spPr>
          <a:xfrm>
            <a:off x="1331640" y="4149080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2</a:t>
            </a:r>
            <a:endParaRPr lang="pt-BR" sz="1200" dirty="0"/>
          </a:p>
        </p:txBody>
      </p:sp>
      <p:sp>
        <p:nvSpPr>
          <p:cNvPr id="12" name="Elipse 11"/>
          <p:cNvSpPr/>
          <p:nvPr/>
        </p:nvSpPr>
        <p:spPr>
          <a:xfrm>
            <a:off x="1331640" y="3068960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3</a:t>
            </a:r>
            <a:endParaRPr lang="pt-BR" sz="1200" dirty="0"/>
          </a:p>
        </p:txBody>
      </p:sp>
      <p:grpSp>
        <p:nvGrpSpPr>
          <p:cNvPr id="30" name="Grupo 29"/>
          <p:cNvGrpSpPr/>
          <p:nvPr/>
        </p:nvGrpSpPr>
        <p:grpSpPr>
          <a:xfrm>
            <a:off x="2843808" y="2420888"/>
            <a:ext cx="5328592" cy="3384376"/>
            <a:chOff x="2843808" y="2420888"/>
            <a:chExt cx="5328592" cy="3384376"/>
          </a:xfrm>
        </p:grpSpPr>
        <p:cxnSp>
          <p:nvCxnSpPr>
            <p:cNvPr id="19" name="Conector reto 18"/>
            <p:cNvCxnSpPr/>
            <p:nvPr/>
          </p:nvCxnSpPr>
          <p:spPr>
            <a:xfrm flipV="1">
              <a:off x="2843808" y="2564904"/>
              <a:ext cx="0" cy="72008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2843808" y="2564904"/>
              <a:ext cx="360040" cy="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2843808" y="2564904"/>
              <a:ext cx="360040" cy="72008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2843808" y="4365104"/>
              <a:ext cx="0" cy="1152128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2843808" y="5517232"/>
              <a:ext cx="360040" cy="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 flipV="1">
              <a:off x="2843808" y="4365104"/>
              <a:ext cx="360040" cy="1152128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V="1">
              <a:off x="4932040" y="4797152"/>
              <a:ext cx="0" cy="1008112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4932040" y="4797152"/>
              <a:ext cx="720080" cy="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4932040" y="4797152"/>
              <a:ext cx="720080" cy="1008112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 flipV="1">
              <a:off x="4860032" y="2780928"/>
              <a:ext cx="720080" cy="36004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V="1">
              <a:off x="4860032" y="2492896"/>
              <a:ext cx="720080" cy="288032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>
              <a:off x="5580112" y="2492896"/>
              <a:ext cx="0" cy="648072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H="1">
              <a:off x="7380312" y="2420888"/>
              <a:ext cx="792088" cy="576064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7380312" y="2996952"/>
              <a:ext cx="360040" cy="216024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V="1">
              <a:off x="7740352" y="2420888"/>
              <a:ext cx="432048" cy="792088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2" name="Picture 4" descr="Resultado de imagem para rea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8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38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Cozinha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49213"/>
          <a:stretch>
            <a:fillRect/>
          </a:stretch>
        </p:blipFill>
        <p:spPr bwMode="auto">
          <a:xfrm>
            <a:off x="2195736" y="1700808"/>
            <a:ext cx="4644008" cy="466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Cozinhas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095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Cozinhas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095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53164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Bancadas = 60cm profundidade</a:t>
            </a:r>
          </a:p>
          <a:p>
            <a:r>
              <a:rPr lang="pt-BR" dirty="0" smtClean="0"/>
              <a:t>Armário alto = 30cm – 40cm profundidade</a:t>
            </a:r>
          </a:p>
          <a:p>
            <a:r>
              <a:rPr lang="pt-BR" dirty="0" smtClean="0"/>
              <a:t>Espaçamento entre bancadas = 1m - 1,10m</a:t>
            </a:r>
          </a:p>
        </p:txBody>
      </p:sp>
      <p:sp>
        <p:nvSpPr>
          <p:cNvPr id="10" name="Elipse 9"/>
          <p:cNvSpPr/>
          <p:nvPr/>
        </p:nvSpPr>
        <p:spPr>
          <a:xfrm>
            <a:off x="6084168" y="2708920"/>
            <a:ext cx="1152128" cy="12961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55576" y="2708920"/>
            <a:ext cx="1152128" cy="12961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228184" y="1772816"/>
            <a:ext cx="792088" cy="936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6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Cozinhas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095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53164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Peitoril janela sobre pia = mín. 1m</a:t>
            </a:r>
          </a:p>
          <a:p>
            <a:r>
              <a:rPr lang="pt-BR" dirty="0" smtClean="0"/>
              <a:t>Altura bancada = 85cm</a:t>
            </a:r>
          </a:p>
          <a:p>
            <a:r>
              <a:rPr lang="pt-BR" dirty="0" smtClean="0"/>
              <a:t>Altura armário alto = 1,35m até 2,10m</a:t>
            </a:r>
          </a:p>
        </p:txBody>
      </p:sp>
      <p:sp>
        <p:nvSpPr>
          <p:cNvPr id="11" name="Elipse 10"/>
          <p:cNvSpPr/>
          <p:nvPr/>
        </p:nvSpPr>
        <p:spPr>
          <a:xfrm>
            <a:off x="4499992" y="1844824"/>
            <a:ext cx="1152128" cy="20162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403648" y="2780928"/>
            <a:ext cx="1152128" cy="10081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868144" y="1916832"/>
            <a:ext cx="1152128" cy="10081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7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Jantar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Quais são os elementos básicos?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026" name="AutoShape 2" descr="data:image/jpeg;base64,/9j/4AAQSkZJRgABAQAAAQABAAD/2wCEAAkGBhISERQQEhQWFRUWFRcZFBgUGBcSHRcWFRgYFBQVFRYXHiYeGBojGRcVHy8gIycpLSwsFx4xNTAqNSYrLCkBCQoKDgwOFw8PFykcHBwsLCwsLCwsLCksKSwsLCwpLCwpLCwsKSksKSwsLCwsLCksLDQsKSkpKSwsKSwpLCwpLP/AABEIAMQBAQMBIgACEQEDEQH/xAAcAAEAAgIDAQAAAAAAAAAAAAAABQYEBwECAwj/xABMEAABAwIDBAYGBQkGAwkAAAABAAIDBBEFEiEGMUFRBxMiMmFxFCNCgZGhYoKSscEzQ1JTY3LC0fA0c5Oio7IIFSQWJVRkg7PD0uH/xAAWAQEBAQAAAAAAAAAAAAAAAAAAAQL/xAAcEQEBAQACAwEAAAAAAAAAAAAAARExQRIhUQL/2gAMAwEAAhEDEQA/AN4oiICIiAiIgIiICIiAiIgIiICIiAiIgIiICIiAiIgIiICIiAiIgIiICIiDzEw8fgf5LnrR4/A/ySHujyH3Lug6CQePwK7oiAiIgIiICIiAiIgIiICIiAiIgIiICIiAiIgIiICIiAiIgIiICIiDpD3R5D7l3XSHujyH3Ls4oOUVI2B6S24nPUQiIR9SGlvbzlwLntd7I3WbuuO0rugIiICIiAiIgIiICIiAiIgIiICIiAiIgIiICLhcoC150pdI82GSU7IWxvMgc6QSZj2AQBbKQQb3113blsNfO3SviXXYvKL3bBG2MeBtmd83H4ILtg/T5TP0qIJIz+lERUN947Lx9kq44V0hYdUkCKqizHc156p3lkksT8F80zU7TvA/rxWNJTcA425O7Y+aJr7ABXK+TsK2mrqT+z1EjAPZY8lv+FJdi2FsZ0uYlUSthkEL+3HHcxljnOkIGuV1hYa6BDW70REV0aQGi+gA1v4Baa6X+lE9W+jo3dl3YllvYuDgbsi4lthq8aagX112ltXRmWiqYmtLnOheGNG8uynKB43svl3amC7Y5Laglrr/ABAPkQ4KJaluhrGfR8WgubNmzQu/9Qdj/UaxfUS+LKWqdG9kjDZzHNc08nNIc35gL7HwbE21FPFUM7ssbXjyeA63uvZIrMREVBERAREQEXSWUNGZxDQN5JAHxKhanbOlZo15lPKJpf8A5u780E6irI2xLu5CR++4D5NB+9dHbR1B3CNvucfxRNWlFUjjFQfzgHk1v4heT8XqLi8hseQb/JE8lyRU81s/61/y/kuPTqjhM74MP8KGriiqMeI1X62/m1n4AL2GOVQ/Vu82uH3O/BTV1aEVbbtVIO/BfxY/8HAfesun2sgcbOLoz+0Fh9oXaPimqmV1K4Y8OFwQQdxGoPkQu1lRyiIg8a2qbFG+V2jWNc53k0En5BfKUla6aSWodvlkc/4nRb26asd9HwuRgNnTuEQ8j2nn7II960RkAAA3ADd5IldSV0cuSuhKI6OWzehDBM04mcO4x0p/fl7EY+xmPuWtGwGQtjHtkN9x7x+zdfRfRbhIiouttYzOLh4Mb2Ix8AT9ZUXFERRoXz10p4D1dVVRAaP9fH9ftm31xIF9CrW3TJhN44KsDVjjG/8Adf2mE+TmkfXRK+bgV9F9AW0QmoHUrj26Z5AH7KQl7D7nZx7gvn3EqXq5Xs4XuP3TqPkVcehrHjTYpEPYmBik8natcfJ4b8SosfUCIioIiICr+0u0hg9XGAZLX13C+73/ANaqwKj9IFO9r2TtF2luV3K4JLb8r3PwRKhZBJMc87jIeAd3R+6zd8brKjYBwUVTY0y+V2h8dPnuUrFUNPH+vNSysvdj/Be4Kx3PsLoyZZ0ZV11eV59auC9NGWBpvXGZYwlA3ld8yUZcRXLngLwjdourio07ul8FjyuvwXsSsOrrmMF3OAVHWnrJKd2eE2F7uYT2XDjdvA/SGvmr/R1IkjbINzmg/HgtVsrJamQQ0zHOJ3usQGjmTwHifmtp0NN1cTI9+RrW352FrrZHuiLHrqsRRukPsi/meA95sPeiqxiVO2sxGOFwDo4AXvBs4EjQAg6auI0/ZlRu0PQrQzkvp81JIf1WrCfGI6fZyqe2LpD1b6l2rp3E3+g0kN+JzO+srGiPnPH+ivE6W7hEKmMe1T6ut4xHtfZuqd1guW6hw3tcC0g8iDqF9eqE2h2Poqxp9Kgjfp3yMrmjwkbZw+KGPnfZDCXVFSGN3ktjaeTpO+76rLn3r6epqdsbGxtFmtaGtHINFgPgFrPos2ahbPNNCHdTE57YS85iTIb3J4kR5R9dbRVIIiKKKM2lwcVVLNT8XsOU8njtMPucGqTRB8j7VURs2QixByPHIi9gfI5gp3YnY2R1DNigv6uUMaOcY/KvHk5zPc16tHSts11dVKALMqWmRh4CT2x9uzvrrbGy+AQwUENIyz4hCATwkzi73H94ucfeok+OdkMb9KpWSE9sdmT99u8+8Wd71NLWWykpw7EZKGQ+rkIDCeO8wu94JafHyWzVSCKsbQdJWG0d2zVLM4/Nx+tffkWsvl+tZa9xn/iNbq2jpXO5Pndl/wBOO/8AuCardK854muaWvALSNQ4XBHjdfM2KdMuLzX9c2EHhCxrf8xDnfNVasxioqCTPPLKfpyPf8nEqaPonEtgqSoe70WdrXt1cwObKG33XAOZtyDvPuURL0d18QzROY48myOZ7+00D4lQX/DrT2mrCDYdXCCOZLpLH3WPxW8VYY0rW02JU4L5o3ho3us17QN1yWXA8ysaLamQaEN58tOa2vtuP+76n+6P4LC2VweCaghE0Uclg8DO1rresfuJFx7lExQ4tp772j+vesqPaFp/r/8AVbq3o2oT22h8FuMchAHufmAVO2go2xMfFHWtmGl2vibcAOH55t+XDfuQx7nF2O5/Af8A2XduNtAte/wH4qDqK6R/URPijYImOLXtaQJLBtruOj929XbDqYVds9XCGfq6YtB95IH+0nxTTxQn/aA3DWi5O4aEnyAGq4fXVJkbCGOD391rmlpI1FxmsLaH4LY+G4HBB+SYAeLjdzj5vdcnyuq5jQvi9L/dj/dKmrkRkeyFfJ3y2MeLhf4MB+9R+1fRxWMp+spJRJKLl7C2xc39kSSC4cnb+FjodqoqPkSTFKphczr52EOOdueSPtDQ5m3Fj5hGYxP/AOJqAf7x/wCDl9K7V9HlFiALpo8strCWPsvFt1zueBycD7lo7azosraIud1ZngGoljF7N+my92HnvHirqYiabbXEYvydbPYbryOePsvuPkpSXpZxJ8fVTSNkbzMbWnlvZl+5VB0Tt2V1+VrqzYT0X4nUsEsdOch7rnvjjzA63ALrkeNk9I2vsZ0zUczGQ1FqZ4aGgk3jNtAA7ezh3vitkRStcA5pBBFwQbgjmCN6+cB0LYt+pj/xY/5qTwfZXaLDu1Tsfl3ljZIpWHneMu+YAKit/qr9IeMdTSmNvfm7AA35fbI9xDfN4VUwvpuEb/R8UppaaXTUMcQfHI7tAeIzLPw+rZiOKiTMDDA0OjB0zWPYcGnXV13+TWXQW7ZfBvRaWOH2rZpPF7tXfA6eQClkRFEREBERBV+kTAPSqNxaLyResjtvNh22Dzbf3hqwOizH+upvR3G74e74xu7vwNx5ZVd1pzHIpMKxF0kAs17XuiHAteCHRn919jblkRET0s9IcDpWtijd10T3tD7gNdGDa/6QIkabeF9ddKVtH0qYlXDJJMY47WMcHqg7SxzEHM6/Im3gsDbrEmTVsnVm8UdoYjzZCMmf67g5/m8qCYNVFd44RxXcycl7Mw2ZzOsEburuG5spy3O4Zt19Dp4FW/Y7olq68GRuWKIfnH3s47iGAXzEc7gaWvdQUka716sda62xX9CsFJLSNqKouZNM5kha1sQY1sMsuYOe5w3sA1G4le+xPR/hslZLFI18rbk05c97c7WE3L2sygAgt0+jwvZXDWF0AVgGITR379MSBzLJGn7nFb+UXg+y9JS/2eCOIneWtGYjkXbz8VKKiC24lDaCovxjIHHU6D5qrbPbYFsUdHAGGUZszpXtjaMz3OFgTd2hG658Fbdsz/0FV/cv+5Q+zezVLU0MJnhY8+ss4izgOtfoHCzh8VOxms2WfMQ+sndLxEbLxxj4au8xlWLtRJTx0NRDA0aM7XVNuG2IN5HN0vpxN11n6OGAEU9RPCD7OfrGe9jtSPMqO2kosRgo5mvkgmg6sh1mdS8N+i1vZv71KqKxWqc6loRks1rXWcQ8X7G7tNDeHAncrlNsXBM4PnihbY3ywsDftyWDne4NVErcSlfS0ULoHMa0PLJCbiQdWd3AGxva/BXzqa2pAzEU0Z3gavPwOn2vckENjGDwUgPUVlRC/wBmNr+tFzuBY7d7yo/DH1T8QpzUflMgy52hp6sGQ3cAAcxs/eB7OgV6wvZ6CDVjbv4vf2nHnr7Pk2wVfxd2XGaY84gPnMP4gqLkiIqgiKNx/GW00LpDa/sg8TzPgN/y3kINd7e7IwSVcUdJC0zkl0jQQxtrZrn9E8xoDccTddMC27npHdRO05WmxY/slng08PI6cuauux+CuY11VNfrptTm3tYdQ0/SPePjYcF5ba7Jekt66EBtRGOydBnA16t3DyJ3HwJWeBMYPj8FS3NE+54tOjm+bfx3KRWqcFwVtW0yUzzT1cR9ZEbsbcG2Zlu1FrcEagHSwFlOYPt66F5psR9U8aCR1mg8s9tLHg8aHwWh79KToPRBHIxr3vdaK+9lu+9pGo07Pm5t1IbJbKR08Mbnsb1+rnOtq0vFiwHkBZtvAnioPCoziOIOqnA9RAQIweLhqwW5/nD5sB3K/oCIiAiIgIiIC1p0tzmV8FNEwvkbmkOQZnWPZDABrqA52gPcbzWy1jMw6MSunDAJHNDXO4kDcPkPgOSD512e6M24lVvHXCFuTO7s5nE3s7K24HEG5Ol9xVyxbo0oMNySEZmGzc8xa92c37rAAOR0boAVmbYYc/Dq+OuhHq5H5iOAk/OsPIPbmPvdyC6YPQy41WuqakFtNCcrWXNid4iB430L3cdBytKkYOC4dHitfllnLqeFg6qPVtwAM0cegsAR2nd4gAcLja9dXQUcOZ2WONgAa1otuHZYxo3nwCoPSNRQ000VTTvEdRpeNul2tFmyWGjbAZde8Bbgo/A6ObF6gvnns1gFw3Qlp4RM3NG67td438EHtW1VTjE4ZGwNijdcX1bGSCM73cXlpNgOenFy2Ds/s1DRsyxi7j33nvOP4DkBp96zcPw6OCMRRNDGN3AfMk7yTxJ1KyVVEREFe2+my0E30srPtva0/IlZOyEOWigHNmb7ZL/4lA9I0pldTUTO9JJmPgB2G38LuLvqFXOGINaGt0DQAPICwU7HdVzpDly4bUH6LR9p7W/irGqX0s1FqARDvTTRRtHM5s/8HzT9cLOUbtFDlwzD/AMv9aneVsRhuAfBVDbymy0kDB7MjWj3RSNVro3XjYfot+4JCvZUzbn1VTR1VtGvLXHyLZAPgyRXNQ+1uEmopZI2i7xZ8f77O00e/Vv1ilRLgrlQWxmLielZr2mANcDv07pPmLe8HkpwutqVR51NQ2NjnvNmtFyVU8KhdiE/pUo9RGbQtO5zgd/iGnfwLvBq8cbklxGQ0tO/JGzWSQguF7dltgRcnz0FzvsBM4PjLYyyjmjFPKBaNoN45A3S8Dz3v3TZw4jioJ5ERUUbbPC5KWYYrTDVn9pYL9pm4vIG/TR3kHeyVi7U4xBiMVNHTsbLJI4OZmAJjc3e0/o2Iu7wb9IFWzabHmUsJcbFzgQxp1ueJI4gXHncDeQq5s7sBaISyOfDMQDF1RyGAakDk4m5zNILdbW0QYez2KS4ZUeg1durec0cg0F3HV1+ROhB1abcNVsZUHamOUwmHEGBzBrFWQMJEbtwdPELmMHiQS0g8NLdujfasyA0UzgZI79W4ODw9rd7Q4d6w1B4tPgpKL4iIqCIiAiIgIipPShth6JB1MbrTTAgEb2R7nPHG57o8bnggr21uIyYrXMw6md6qJxL3jUZm6PkPNrb5QOJJ5giPw3aupwttRSOYHOaeyDchjtLyNHtNLSHW0vp4qTw+RuCUGZwBrakXyn2Gjuh3JrL683EjcLiLw7YCqqaeTEHOd1z+3Gx2+Ub3OcTuLvZ+ehFoiw7JbCvnd6bX3cXHM2N+93J0o5cmcrX/RXvtTspJTSen0IIynNJGwbub2DiN92+Z5he3R/tt1zRSzm0rdGF2hdbTK6/tjdrvtzGt6VVB7LbUx1kdxYSAdtv8Tebfu+BM4tebabOOpHf8wozkIc3rGDTV7g0OjAG8lwu3cb+YNh2S2vjq2AEhsoHabuvbeW/y4ILEvOpqGxsdI8hrWglxO4AakleiouP1r8Rn9ApzaJhBqJBu0O4cwCNBxcOTSUHfZKM1lXLiTwQ1pyQA8ABa/mGk+97uSu6x6ChZDG2KMWawWA/E8yTqTxJWQgKKxvZuKqdA+QuvBIJGBpABcLaOBBuNPBSqJyIDbSnzwxj/wAxCPtO6v8AiUphLrwRHnGw/wCULB2tNqVz/wBB8L/8OZjz8gVl4KfUM8AW/ZJb+CDOREQUjF4H4fVemRi8ErrTNHsvcdT4Bx1B4OuPaVtvHUQ6HNHI0jQkaHQ+IK9p4Gva5jwHNcCHAi4IOhBCo87JcJkztJkpHusQ46xk7muJ+Adx0DtbFQXPDsOjgYI422bcnmSTqSTxK4xLC4qiMxTMD2ngeBG5zSNWuHAjVe1NOHsa9t7OAIuLGxFxcHcvRUVgT1NBpLnqaUbpAM00I/atH5Vg/SHaHEHepaox6FtP6SHh0ZF2FhBzk7g3x+7W9rFZlTUNjaXvIa1ouSVr/CsEZXVEkrI+qpA+7mtJAleNDZoOUX9tzbX0brqSEhs7h8lZN/zCo7gPqGcCRufY+y3XLfeSXaaK6rhjAAABYDQAaWA3ALlAWvdtti2wg4hRN6uWN2eRsegcBqXtZuDhvNt4zXuVsJEERsttA2sp2TjQ7nt/ReN4HhxHgQpdeFJQxxNyxMaxt72Y0NF+dgvdAREQcBcrgLlB51M4YxzzchrS42BcbAXNgN58Fo+jxDrsUfiFcxzY4o3TtY8EaNcI6djAd5zkW4FwJ5rei0ftPFLiGNS00TtC9kV94a2FvbcfBrnSG3Ow32UoktksGkxasfX1QvE13d3hzh3IW33saLE87/SctvALEwnC46aFkEQsxgsOZ4kk8STck8yVlqiibd7EGQmspRaYavY3TrLe039oLfWtzssnYbbgVLRBMbTDQE6Z7fc7mFclRdtdhS9xrKQZZhq9g06y3tN5Sf7vPVBM7cn/AKVo51FMP9eNeWK7CRSzipje+B97v6qwzG9830XeI38QqpS7ZOqo4aWYEStqqfMTp2WStL84O4i2vztx2igp22GOVBlbh1KxwklbcyG7QGHR2Vw3Ae07hcAakWndncAjpIREzU73utYvdxNuA4AcAApSyICIiAiIgjdpKfPSVDBvMMlvPKSPnZeGylTnpwfpOP2vWfxqYc24sVV9gZLRSQ8Y35fs3j/+NXpO1pREUUXWSMOFnAEciL+O5dkQEREEbjeBMqmtZI54aDezDa+hFjp4rNpaVkTGxxtDWtADQOAC9UQEREBERAREQEREHAXK82PP6JHw/ArtmPI/L+aCsdIe1YoaUlp9dJdkI5G3ak8mg38y0cVE9EmyxggNZKPWzgZb72xb2+957R8MvJZ+O7AMrKxlVO9zo2ho6mwtYaluYO7pOp0ud11bgfD7kHZFxdEHKIuLoKrtfsIyqvNFaOoA724SW3CS3HgHbx4jRQWy+276d/oVaHNLCG3dvZyv+kzkRw3XG7Y9/D7liVWFQyua+WFj3N7rnta4jjYE+KDLa4EAjUHcuURAREQEREBVDZkllfWRfTe77RZKP/cKt6josBibUvqxmzvABF+zoA24bzsANUEiiIgIiICIiAiIgIiICIiAiIgIiICIiAiIgIiICIiAiIgIiIC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data:image/jpeg;base64,/9j/4AAQSkZJRgABAQAAAQABAAD/2wCEAAkGBhISERQQEhQWFRUWFRcZFBgUGBcSHRcWFRgYFBQVFRYXHiYeGBojGRcVHy8gIycpLSwsFx4xNTAqNSYrLCkBCQoKDgwOFw8PFykcHBwsLCwsLCwsLCksKSwsLCwpLCwpLCwsKSksKSwsLCwsLCksLDQsKSkpKSwsKSwpLCwpLP/AABEIAMQBAQMBIgACEQEDEQH/xAAcAAEAAgIDAQAAAAAAAAAAAAAABQYEBwECAwj/xABMEAABAwIDBAYGBQkGAwkAAAABAAIDBBEFEiEGMUFRBxMiMmFxFCNCgZGhYoKSscEzQ1JTY3LC0fA0c5Oio7IIFSQWJVRkg7PD0uH/xAAWAQEBAQAAAAAAAAAAAAAAAAAAAQL/xAAcEQEBAQACAwEAAAAAAAAAAAAAARExQRIhUQL/2gAMAwEAAhEDEQA/AN4oiICIiAiIgIiICIiAiIgIiICIiAiIgIiICIiAiIgIiICIiAiIgIiICIiDzEw8fgf5LnrR4/A/ySHujyH3Lug6CQePwK7oiAiIgIiICIiAiIgIiICIiAiIgIiICIiAiIgIiICIiAiIgIiICIiDpD3R5D7l3XSHujyH3Ls4oOUVI2B6S24nPUQiIR9SGlvbzlwLntd7I3WbuuO0rugIiICIiAiIgIiICIiAiIgIiICIiAiIgIiICLhcoC150pdI82GSU7IWxvMgc6QSZj2AQBbKQQb3113blsNfO3SviXXYvKL3bBG2MeBtmd83H4ILtg/T5TP0qIJIz+lERUN947Lx9kq44V0hYdUkCKqizHc156p3lkksT8F80zU7TvA/rxWNJTcA425O7Y+aJr7ABXK+TsK2mrqT+z1EjAPZY8lv+FJdi2FsZ0uYlUSthkEL+3HHcxljnOkIGuV1hYa6BDW70REV0aQGi+gA1v4Baa6X+lE9W+jo3dl3YllvYuDgbsi4lthq8aagX112ltXRmWiqYmtLnOheGNG8uynKB43svl3amC7Y5Laglrr/ABAPkQ4KJaluhrGfR8WgubNmzQu/9Qdj/UaxfUS+LKWqdG9kjDZzHNc08nNIc35gL7HwbE21FPFUM7ssbXjyeA63uvZIrMREVBERAREQEXSWUNGZxDQN5JAHxKhanbOlZo15lPKJpf8A5u780E6irI2xLu5CR++4D5NB+9dHbR1B3CNvucfxRNWlFUjjFQfzgHk1v4heT8XqLi8hseQb/JE8lyRU81s/61/y/kuPTqjhM74MP8KGriiqMeI1X62/m1n4AL2GOVQ/Vu82uH3O/BTV1aEVbbtVIO/BfxY/8HAfesun2sgcbOLoz+0Fh9oXaPimqmV1K4Y8OFwQQdxGoPkQu1lRyiIg8a2qbFG+V2jWNc53k0En5BfKUla6aSWodvlkc/4nRb26asd9HwuRgNnTuEQ8j2nn7II960RkAAA3ADd5IldSV0cuSuhKI6OWzehDBM04mcO4x0p/fl7EY+xmPuWtGwGQtjHtkN9x7x+zdfRfRbhIiouttYzOLh4Mb2Ix8AT9ZUXFERRoXz10p4D1dVVRAaP9fH9ftm31xIF9CrW3TJhN44KsDVjjG/8Adf2mE+TmkfXRK+bgV9F9AW0QmoHUrj26Z5AH7KQl7D7nZx7gvn3EqXq5Xs4XuP3TqPkVcehrHjTYpEPYmBik8natcfJ4b8SosfUCIioIiICr+0u0hg9XGAZLX13C+73/ANaqwKj9IFO9r2TtF2luV3K4JLb8r3PwRKhZBJMc87jIeAd3R+6zd8brKjYBwUVTY0y+V2h8dPnuUrFUNPH+vNSysvdj/Be4Kx3PsLoyZZ0ZV11eV59auC9NGWBpvXGZYwlA3ld8yUZcRXLngLwjdourio07ul8FjyuvwXsSsOrrmMF3OAVHWnrJKd2eE2F7uYT2XDjdvA/SGvmr/R1IkjbINzmg/HgtVsrJamQQ0zHOJ3usQGjmTwHifmtp0NN1cTI9+RrW352FrrZHuiLHrqsRRukPsi/meA95sPeiqxiVO2sxGOFwDo4AXvBs4EjQAg6auI0/ZlRu0PQrQzkvp81JIf1WrCfGI6fZyqe2LpD1b6l2rp3E3+g0kN+JzO+srGiPnPH+ivE6W7hEKmMe1T6ut4xHtfZuqd1guW6hw3tcC0g8iDqF9eqE2h2Poqxp9Kgjfp3yMrmjwkbZw+KGPnfZDCXVFSGN3ktjaeTpO+76rLn3r6epqdsbGxtFmtaGtHINFgPgFrPos2ahbPNNCHdTE57YS85iTIb3J4kR5R9dbRVIIiKKKM2lwcVVLNT8XsOU8njtMPucGqTRB8j7VURs2QixByPHIi9gfI5gp3YnY2R1DNigv6uUMaOcY/KvHk5zPc16tHSts11dVKALMqWmRh4CT2x9uzvrrbGy+AQwUENIyz4hCATwkzi73H94ucfeok+OdkMb9KpWSE9sdmT99u8+8Wd71NLWWykpw7EZKGQ+rkIDCeO8wu94JafHyWzVSCKsbQdJWG0d2zVLM4/Nx+tffkWsvl+tZa9xn/iNbq2jpXO5Pndl/wBOO/8AuCardK854muaWvALSNQ4XBHjdfM2KdMuLzX9c2EHhCxrf8xDnfNVasxioqCTPPLKfpyPf8nEqaPonEtgqSoe70WdrXt1cwObKG33XAOZtyDvPuURL0d18QzROY48myOZ7+00D4lQX/DrT2mrCDYdXCCOZLpLH3WPxW8VYY0rW02JU4L5o3ho3us17QN1yWXA8ysaLamQaEN58tOa2vtuP+76n+6P4LC2VweCaghE0Uclg8DO1rresfuJFx7lExQ4tp772j+vesqPaFp/r/8AVbq3o2oT22h8FuMchAHufmAVO2go2xMfFHWtmGl2vibcAOH55t+XDfuQx7nF2O5/Af8A2XduNtAte/wH4qDqK6R/URPijYImOLXtaQJLBtruOj929XbDqYVds9XCGfq6YtB95IH+0nxTTxQn/aA3DWi5O4aEnyAGq4fXVJkbCGOD391rmlpI1FxmsLaH4LY+G4HBB+SYAeLjdzj5vdcnyuq5jQvi9L/dj/dKmrkRkeyFfJ3y2MeLhf4MB+9R+1fRxWMp+spJRJKLl7C2xc39kSSC4cnb+FjodqoqPkSTFKphczr52EOOdueSPtDQ5m3Fj5hGYxP/AOJqAf7x/wCDl9K7V9HlFiALpo8strCWPsvFt1zueBycD7lo7azosraIud1ZngGoljF7N+my92HnvHirqYiabbXEYvydbPYbryOePsvuPkpSXpZxJ8fVTSNkbzMbWnlvZl+5VB0Tt2V1+VrqzYT0X4nUsEsdOch7rnvjjzA63ALrkeNk9I2vsZ0zUczGQ1FqZ4aGgk3jNtAA7ezh3vitkRStcA5pBBFwQbgjmCN6+cB0LYt+pj/xY/5qTwfZXaLDu1Tsfl3ljZIpWHneMu+YAKit/qr9IeMdTSmNvfm7AA35fbI9xDfN4VUwvpuEb/R8UppaaXTUMcQfHI7tAeIzLPw+rZiOKiTMDDA0OjB0zWPYcGnXV13+TWXQW7ZfBvRaWOH2rZpPF7tXfA6eQClkRFEREBERBV+kTAPSqNxaLyResjtvNh22Dzbf3hqwOizH+upvR3G74e74xu7vwNx5ZVd1pzHIpMKxF0kAs17XuiHAteCHRn919jblkRET0s9IcDpWtijd10T3tD7gNdGDa/6QIkabeF9ddKVtH0qYlXDJJMY47WMcHqg7SxzEHM6/Im3gsDbrEmTVsnVm8UdoYjzZCMmf67g5/m8qCYNVFd44RxXcycl7Mw2ZzOsEburuG5spy3O4Zt19Dp4FW/Y7olq68GRuWKIfnH3s47iGAXzEc7gaWvdQUka716sda62xX9CsFJLSNqKouZNM5kha1sQY1sMsuYOe5w3sA1G4le+xPR/hslZLFI18rbk05c97c7WE3L2sygAgt0+jwvZXDWF0AVgGITR379MSBzLJGn7nFb+UXg+y9JS/2eCOIneWtGYjkXbz8VKKiC24lDaCovxjIHHU6D5qrbPbYFsUdHAGGUZszpXtjaMz3OFgTd2hG658Fbdsz/0FV/cv+5Q+zezVLU0MJnhY8+ss4izgOtfoHCzh8VOxms2WfMQ+sndLxEbLxxj4au8xlWLtRJTx0NRDA0aM7XVNuG2IN5HN0vpxN11n6OGAEU9RPCD7OfrGe9jtSPMqO2kosRgo5mvkgmg6sh1mdS8N+i1vZv71KqKxWqc6loRks1rXWcQ8X7G7tNDeHAncrlNsXBM4PnihbY3ywsDftyWDne4NVErcSlfS0ULoHMa0PLJCbiQdWd3AGxva/BXzqa2pAzEU0Z3gavPwOn2vckENjGDwUgPUVlRC/wBmNr+tFzuBY7d7yo/DH1T8QpzUflMgy52hp6sGQ3cAAcxs/eB7OgV6wvZ6CDVjbv4vf2nHnr7Pk2wVfxd2XGaY84gPnMP4gqLkiIqgiKNx/GW00LpDa/sg8TzPgN/y3kINd7e7IwSVcUdJC0zkl0jQQxtrZrn9E8xoDccTddMC27npHdRO05WmxY/slng08PI6cuauux+CuY11VNfrptTm3tYdQ0/SPePjYcF5ba7Jekt66EBtRGOydBnA16t3DyJ3HwJWeBMYPj8FS3NE+54tOjm+bfx3KRWqcFwVtW0yUzzT1cR9ZEbsbcG2Zlu1FrcEagHSwFlOYPt66F5psR9U8aCR1mg8s9tLHg8aHwWh79KToPRBHIxr3vdaK+9lu+9pGo07Pm5t1IbJbKR08Mbnsb1+rnOtq0vFiwHkBZtvAnioPCoziOIOqnA9RAQIweLhqwW5/nD5sB3K/oCIiAiIgIiIC1p0tzmV8FNEwvkbmkOQZnWPZDABrqA52gPcbzWy1jMw6MSunDAJHNDXO4kDcPkPgOSD512e6M24lVvHXCFuTO7s5nE3s7K24HEG5Ol9xVyxbo0oMNySEZmGzc8xa92c37rAAOR0boAVmbYYc/Dq+OuhHq5H5iOAk/OsPIPbmPvdyC6YPQy41WuqakFtNCcrWXNid4iB430L3cdBytKkYOC4dHitfllnLqeFg6qPVtwAM0cegsAR2nd4gAcLja9dXQUcOZ2WONgAa1otuHZYxo3nwCoPSNRQ000VTTvEdRpeNul2tFmyWGjbAZde8Bbgo/A6ObF6gvnns1gFw3Qlp4RM3NG67td438EHtW1VTjE4ZGwNijdcX1bGSCM73cXlpNgOenFy2Ds/s1DRsyxi7j33nvOP4DkBp96zcPw6OCMRRNDGN3AfMk7yTxJ1KyVVEREFe2+my0E30srPtva0/IlZOyEOWigHNmb7ZL/4lA9I0pldTUTO9JJmPgB2G38LuLvqFXOGINaGt0DQAPICwU7HdVzpDly4bUH6LR9p7W/irGqX0s1FqARDvTTRRtHM5s/8HzT9cLOUbtFDlwzD/AMv9aneVsRhuAfBVDbymy0kDB7MjWj3RSNVro3XjYfot+4JCvZUzbn1VTR1VtGvLXHyLZAPgyRXNQ+1uEmopZI2i7xZ8f77O00e/Vv1ilRLgrlQWxmLielZr2mANcDv07pPmLe8HkpwutqVR51NQ2NjnvNmtFyVU8KhdiE/pUo9RGbQtO5zgd/iGnfwLvBq8cbklxGQ0tO/JGzWSQguF7dltgRcnz0FzvsBM4PjLYyyjmjFPKBaNoN45A3S8Dz3v3TZw4jioJ5ERUUbbPC5KWYYrTDVn9pYL9pm4vIG/TR3kHeyVi7U4xBiMVNHTsbLJI4OZmAJjc3e0/o2Iu7wb9IFWzabHmUsJcbFzgQxp1ueJI4gXHncDeQq5s7sBaISyOfDMQDF1RyGAakDk4m5zNILdbW0QYez2KS4ZUeg1durec0cg0F3HV1+ROhB1abcNVsZUHamOUwmHEGBzBrFWQMJEbtwdPELmMHiQS0g8NLdujfasyA0UzgZI79W4ODw9rd7Q4d6w1B4tPgpKL4iIqCIiAiIgIipPShth6JB1MbrTTAgEb2R7nPHG57o8bnggr21uIyYrXMw6md6qJxL3jUZm6PkPNrb5QOJJ5giPw3aupwttRSOYHOaeyDchjtLyNHtNLSHW0vp4qTw+RuCUGZwBrakXyn2Gjuh3JrL683EjcLiLw7YCqqaeTEHOd1z+3Gx2+Ub3OcTuLvZ+ehFoiw7JbCvnd6bX3cXHM2N+93J0o5cmcrX/RXvtTspJTSen0IIynNJGwbub2DiN92+Z5he3R/tt1zRSzm0rdGF2hdbTK6/tjdrvtzGt6VVB7LbUx1kdxYSAdtv8Tebfu+BM4tebabOOpHf8wozkIc3rGDTV7g0OjAG8lwu3cb+YNh2S2vjq2AEhsoHabuvbeW/y4ILEvOpqGxsdI8hrWglxO4AakleiouP1r8Rn9ApzaJhBqJBu0O4cwCNBxcOTSUHfZKM1lXLiTwQ1pyQA8ABa/mGk+97uSu6x6ChZDG2KMWawWA/E8yTqTxJWQgKKxvZuKqdA+QuvBIJGBpABcLaOBBuNPBSqJyIDbSnzwxj/wAxCPtO6v8AiUphLrwRHnGw/wCULB2tNqVz/wBB8L/8OZjz8gVl4KfUM8AW/ZJb+CDOREQUjF4H4fVemRi8ErrTNHsvcdT4Bx1B4OuPaVtvHUQ6HNHI0jQkaHQ+IK9p4Gva5jwHNcCHAi4IOhBCo87JcJkztJkpHusQ46xk7muJ+Adx0DtbFQXPDsOjgYI422bcnmSTqSTxK4xLC4qiMxTMD2ngeBG5zSNWuHAjVe1NOHsa9t7OAIuLGxFxcHcvRUVgT1NBpLnqaUbpAM00I/atH5Vg/SHaHEHepaox6FtP6SHh0ZF2FhBzk7g3x+7W9rFZlTUNjaXvIa1ouSVr/CsEZXVEkrI+qpA+7mtJAleNDZoOUX9tzbX0brqSEhs7h8lZN/zCo7gPqGcCRufY+y3XLfeSXaaK6rhjAAABYDQAaWA3ALlAWvdtti2wg4hRN6uWN2eRsegcBqXtZuDhvNt4zXuVsJEERsttA2sp2TjQ7nt/ReN4HhxHgQpdeFJQxxNyxMaxt72Y0NF+dgvdAREQcBcrgLlB51M4YxzzchrS42BcbAXNgN58Fo+jxDrsUfiFcxzY4o3TtY8EaNcI6djAd5zkW4FwJ5rei0ftPFLiGNS00TtC9kV94a2FvbcfBrnSG3Ow32UoktksGkxasfX1QvE13d3hzh3IW33saLE87/SctvALEwnC46aFkEQsxgsOZ4kk8STck8yVlqiibd7EGQmspRaYavY3TrLe039oLfWtzssnYbbgVLRBMbTDQE6Z7fc7mFclRdtdhS9xrKQZZhq9g06y3tN5Sf7vPVBM7cn/AKVo51FMP9eNeWK7CRSzipje+B97v6qwzG9830XeI38QqpS7ZOqo4aWYEStqqfMTp2WStL84O4i2vztx2igp22GOVBlbh1KxwklbcyG7QGHR2Vw3Ae07hcAakWndncAjpIREzU73utYvdxNuA4AcAApSyICIiAiIgjdpKfPSVDBvMMlvPKSPnZeGylTnpwfpOP2vWfxqYc24sVV9gZLRSQ8Y35fs3j/+NXpO1pREUUXWSMOFnAEciL+O5dkQEREEbjeBMqmtZI54aDezDa+hFjp4rNpaVkTGxxtDWtADQOAC9UQEREBERAREQEREHAXK82PP6JHw/ArtmPI/L+aCsdIe1YoaUlp9dJdkI5G3ak8mg38y0cVE9EmyxggNZKPWzgZb72xb2+957R8MvJZ+O7AMrKxlVO9zo2ho6mwtYaluYO7pOp0ud11bgfD7kHZFxdEHKIuLoKrtfsIyqvNFaOoA724SW3CS3HgHbx4jRQWy+276d/oVaHNLCG3dvZyv+kzkRw3XG7Y9/D7liVWFQyua+WFj3N7rnta4jjYE+KDLa4EAjUHcuURAREQEREBVDZkllfWRfTe77RZKP/cKt6josBibUvqxmzvABF+zoA24bzsANUEiiIgIiICIiAiIgIiICIiAiIgIiICIiAiIgIiICIiAiIgIiIC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://i.mlcdn.com.br/1500x1500/conjunto-mesa-e-4-cadeiras-millefritz-moveis-071308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4727848" cy="3545886"/>
          </a:xfrm>
          <a:prstGeom prst="rect">
            <a:avLst/>
          </a:prstGeom>
          <a:noFill/>
        </p:spPr>
      </p:pic>
      <p:pic>
        <p:nvPicPr>
          <p:cNvPr id="10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3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Jantar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323528" y="2132856"/>
            <a:ext cx="842567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94192" y="170080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62,5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23728" y="17008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85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79912" y="17008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125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36096" y="17008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187,5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452320" y="17728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250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604448" y="22675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45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604448" y="31409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45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604448" y="27089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80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82534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Resultado de imagem para re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20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Jantar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496944" cy="470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Jantar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4048" y="1775191"/>
            <a:ext cx="3682752" cy="4625609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Mesa mínima 80cm</a:t>
            </a:r>
          </a:p>
          <a:p>
            <a:r>
              <a:rPr lang="pt-BR" sz="2800" dirty="0" smtClean="0"/>
              <a:t>Espaçamento cadeiras = 45cm</a:t>
            </a:r>
          </a:p>
          <a:p>
            <a:r>
              <a:rPr lang="pt-BR" sz="2800" dirty="0" smtClean="0"/>
              <a:t>Espaçamento mínimo de 55cm atrás das cadeiras.</a:t>
            </a:r>
          </a:p>
          <a:p>
            <a:pPr>
              <a:buNone/>
            </a:pPr>
            <a:endParaRPr lang="pt-BR" sz="28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464496" cy="407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 de licença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573252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dirty="0"/>
              <a:t>Você é livre para compartilhar esse texto em qualquer meio ou formato e adapta-lo (</a:t>
            </a:r>
            <a:r>
              <a:rPr lang="pt-BR" sz="2400" dirty="0" err="1"/>
              <a:t>remixar</a:t>
            </a:r>
            <a:r>
              <a:rPr lang="pt-BR" sz="2400" dirty="0"/>
              <a:t>, transformar, construir em cima desse material, entre outros) para qualquer finalidade, inclusive comercial, desde que cite devidamente a fonte (indicando o autor, ano, fornecendo o link de onde baixou e indicando alterações feitas no material). O autor pode revogar essas liberdades se os termos não forem cumpridos ou for atribuído mau uso do material.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7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838129"/>
            <a:ext cx="1839689" cy="6480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603412" y="256490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Este trabalho está licenciado com uma Licença </a:t>
            </a:r>
            <a:r>
              <a:rPr lang="pt-BR" dirty="0" err="1"/>
              <a:t>Creative</a:t>
            </a:r>
            <a:r>
              <a:rPr lang="pt-BR" dirty="0"/>
              <a:t> </a:t>
            </a:r>
            <a:r>
              <a:rPr lang="pt-BR" dirty="0" err="1"/>
              <a:t>Commons</a:t>
            </a:r>
            <a:r>
              <a:rPr lang="pt-BR" dirty="0"/>
              <a:t> - Atribuição 4.0 Internacional.</a:t>
            </a:r>
          </a:p>
        </p:txBody>
      </p:sp>
      <p:pic>
        <p:nvPicPr>
          <p:cNvPr id="9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2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17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o ambiente mais difícil de se definir devido às inúmeras finalidades possíveis:</a:t>
            </a:r>
          </a:p>
          <a:p>
            <a:pPr lvl="1"/>
            <a:r>
              <a:rPr lang="pt-BR" dirty="0" smtClean="0"/>
              <a:t>Assistir TV</a:t>
            </a:r>
          </a:p>
          <a:p>
            <a:pPr lvl="1"/>
            <a:r>
              <a:rPr lang="pt-BR" dirty="0" smtClean="0"/>
              <a:t>Leitura</a:t>
            </a:r>
          </a:p>
          <a:p>
            <a:pPr lvl="1"/>
            <a:r>
              <a:rPr lang="pt-BR" dirty="0" smtClean="0"/>
              <a:t>Convivência (conversas)</a:t>
            </a:r>
          </a:p>
          <a:p>
            <a:pPr lvl="1"/>
            <a:r>
              <a:rPr lang="pt-BR" dirty="0" smtClean="0"/>
              <a:t>Lareira</a:t>
            </a:r>
          </a:p>
          <a:p>
            <a:pPr lvl="1"/>
            <a:r>
              <a:rPr lang="pt-BR" dirty="0" smtClean="0"/>
              <a:t>“Todas as anteriores”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7" name="Picture 4" descr="Resultado de imagem para re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0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26" y="1988840"/>
            <a:ext cx="3866738" cy="447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3888432" cy="48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Resultado de imagem para rea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2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Quais os elementos básicos?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65538" name="Picture 2" descr="http://www.mixlar.com.br/blog/wp-content/uploads/2013/11/Hi-Fi-Cam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4145722" cy="2880320"/>
          </a:xfrm>
          <a:prstGeom prst="rect">
            <a:avLst/>
          </a:prstGeom>
          <a:noFill/>
        </p:spPr>
      </p:pic>
      <p:pic>
        <p:nvPicPr>
          <p:cNvPr id="65540" name="Picture 4" descr="http://3.bp.blogspot.com/-Akw78wO7Ilo/UhipDr2G1NI/AAAAAAAAW9Q/n4k7ptFhkac/s640/Arm%C3%A1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3888432" cy="3888432"/>
          </a:xfrm>
          <a:prstGeom prst="rect">
            <a:avLst/>
          </a:prstGeom>
          <a:noFill/>
        </p:spPr>
      </p:pic>
      <p:pic>
        <p:nvPicPr>
          <p:cNvPr id="9" name="Picture 4" descr="Resultado de imagem para re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2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Camas: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1628938" cy="299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64904"/>
            <a:ext cx="1918078" cy="301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36912"/>
            <a:ext cx="2269285" cy="302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708919"/>
            <a:ext cx="2016224" cy="28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de cantos arredondados 12"/>
          <p:cNvSpPr/>
          <p:nvPr/>
        </p:nvSpPr>
        <p:spPr>
          <a:xfrm>
            <a:off x="539552" y="5733256"/>
            <a:ext cx="46805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PADRÃO MAIS USUAL</a:t>
            </a:r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660232" y="2636912"/>
            <a:ext cx="1152128" cy="2880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 smtClean="0"/>
              <a:t>1,60 - 2,00m</a:t>
            </a:r>
            <a:endParaRPr lang="pt-BR" sz="1400" i="1" dirty="0"/>
          </a:p>
        </p:txBody>
      </p:sp>
      <p:pic>
        <p:nvPicPr>
          <p:cNvPr id="15" name="Picture 4" descr="Resultado de imagem para rea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8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Camas mínimas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87039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Camas mínimas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7416824" cy="40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1775191"/>
            <a:ext cx="4474840" cy="4625609"/>
          </a:xfrm>
        </p:spPr>
        <p:txBody>
          <a:bodyPr/>
          <a:lstStyle/>
          <a:p>
            <a:r>
              <a:rPr lang="pt-BR" dirty="0" smtClean="0"/>
              <a:t>Espaço livre ao redor da cama – mínimo 75cm</a:t>
            </a:r>
          </a:p>
          <a:p>
            <a:r>
              <a:rPr lang="pt-BR" dirty="0" smtClean="0"/>
              <a:t>Armários = 60cm profundidade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816424" cy="465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672408" cy="471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3600400" cy="44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de cantos arredondados 8"/>
          <p:cNvSpPr/>
          <p:nvPr/>
        </p:nvSpPr>
        <p:spPr>
          <a:xfrm>
            <a:off x="5868144" y="1628800"/>
            <a:ext cx="1152128" cy="2880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 smtClean="0"/>
              <a:t>3.50</a:t>
            </a:r>
            <a:endParaRPr lang="pt-BR" i="1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5076056" y="1916832"/>
            <a:ext cx="2664296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076056" y="1772816"/>
            <a:ext cx="0" cy="288032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7740352" y="1772816"/>
            <a:ext cx="0" cy="288032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tângulo de cantos arredondados 18"/>
          <p:cNvSpPr/>
          <p:nvPr/>
        </p:nvSpPr>
        <p:spPr>
          <a:xfrm>
            <a:off x="1763688" y="1556792"/>
            <a:ext cx="1152128" cy="2880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 smtClean="0"/>
              <a:t>3.00</a:t>
            </a:r>
            <a:endParaRPr lang="pt-BR" i="1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971600" y="1844824"/>
            <a:ext cx="2592288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971600" y="1700808"/>
            <a:ext cx="0" cy="288032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563888" y="1700808"/>
            <a:ext cx="0" cy="288032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5076056" y="5157192"/>
            <a:ext cx="2664296" cy="43204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4" descr="Resultado de imagem para rea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7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24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26011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72816"/>
            <a:ext cx="64712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23528" y="4869160"/>
            <a:ext cx="2736304" cy="36004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596336" y="3140968"/>
            <a:ext cx="360040" cy="20882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539552" y="4365104"/>
            <a:ext cx="2160240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4" descr="Resultado de imagem para rea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4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336704" cy="44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0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citar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1800200"/>
          </a:xfrm>
        </p:spPr>
        <p:txBody>
          <a:bodyPr>
            <a:noAutofit/>
          </a:bodyPr>
          <a:lstStyle/>
          <a:p>
            <a:r>
              <a:rPr lang="pt-BR" sz="2800" dirty="0" smtClean="0"/>
              <a:t>CARBONI, </a:t>
            </a:r>
            <a:r>
              <a:rPr lang="pt-BR" sz="2800" dirty="0" smtClean="0"/>
              <a:t>M. H. S. </a:t>
            </a:r>
            <a:r>
              <a:rPr lang="pt-BR" sz="2800" dirty="0" smtClean="0"/>
              <a:t>HABITAÇÃO UNIFAMILIAR: DIMENSIONAMENTO E ERGONOMIA. </a:t>
            </a:r>
            <a:r>
              <a:rPr lang="pt-BR" sz="2800" dirty="0"/>
              <a:t>Curitiba, </a:t>
            </a:r>
            <a:r>
              <a:rPr lang="pt-BR" sz="2800" dirty="0" smtClean="0"/>
              <a:t>2015. </a:t>
            </a:r>
            <a:r>
              <a:rPr lang="pt-BR" sz="2800" dirty="0" err="1" smtClean="0"/>
              <a:t>Dispinível</a:t>
            </a:r>
            <a:r>
              <a:rPr lang="pt-BR" sz="2800" dirty="0" smtClean="0"/>
              <a:t> em:&lt;</a:t>
            </a:r>
            <a:r>
              <a:rPr lang="pt-BR" sz="2800" dirty="0" smtClean="0">
                <a:solidFill>
                  <a:srgbClr val="FF0000"/>
                </a:solidFill>
              </a:rPr>
              <a:t>inserir URL do link do arquivo</a:t>
            </a:r>
            <a:r>
              <a:rPr lang="pt-BR" sz="2800" dirty="0" smtClean="0"/>
              <a:t>&gt;. Acessado em: </a:t>
            </a:r>
            <a:r>
              <a:rPr lang="pt-BR" sz="2800" dirty="0" smtClean="0">
                <a:solidFill>
                  <a:srgbClr val="FF0000"/>
                </a:solidFill>
              </a:rPr>
              <a:t>27.mai.2015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7" name="Picture 4" descr="Resultado de imagem para re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0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13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40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5616624" cy="450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0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480720" cy="425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0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Banheiros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Assim como a cozinha, existe uma hierarquia de usos de define disposição dos elementos.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42</a:t>
            </a:fld>
            <a:endParaRPr lang="pt-B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37974" y="758570"/>
            <a:ext cx="2952328" cy="771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1979712" y="4365104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9" name="Elipse 8"/>
          <p:cNvSpPr/>
          <p:nvPr/>
        </p:nvSpPr>
        <p:spPr>
          <a:xfrm>
            <a:off x="3707904" y="4797152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2</a:t>
            </a:r>
            <a:endParaRPr lang="pt-BR" sz="1200" dirty="0"/>
          </a:p>
        </p:txBody>
      </p:sp>
      <p:sp>
        <p:nvSpPr>
          <p:cNvPr id="10" name="Elipse 9"/>
          <p:cNvSpPr/>
          <p:nvPr/>
        </p:nvSpPr>
        <p:spPr>
          <a:xfrm>
            <a:off x="5148064" y="4437112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3</a:t>
            </a:r>
            <a:endParaRPr lang="pt-BR" sz="1200" dirty="0"/>
          </a:p>
        </p:txBody>
      </p:sp>
      <p:sp>
        <p:nvSpPr>
          <p:cNvPr id="11" name="Elipse 10"/>
          <p:cNvSpPr/>
          <p:nvPr/>
        </p:nvSpPr>
        <p:spPr>
          <a:xfrm>
            <a:off x="7164288" y="458112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4</a:t>
            </a:r>
            <a:endParaRPr lang="pt-BR" sz="1200" dirty="0"/>
          </a:p>
        </p:txBody>
      </p:sp>
      <p:pic>
        <p:nvPicPr>
          <p:cNvPr id="12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5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Banheiros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Dimensionamento mínimo: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959" y="2324170"/>
            <a:ext cx="5616624" cy="371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88840"/>
            <a:ext cx="2828759" cy="395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Resultado de imagem para rea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2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Banheiros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Box – mínimo 90x90cm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7" name="Picture 5" descr="http://2.bp.blogspot.com/-UkWjF3Zbu6U/UcdjWLwVTPI/AAAAAAAAHnk/eBulEox9oQ4/s320/banheiro-proje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096344" cy="388560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3062" t="43510" r="32652" b="37809"/>
          <a:stretch>
            <a:fillRect/>
          </a:stretch>
        </p:blipFill>
        <p:spPr bwMode="auto">
          <a:xfrm>
            <a:off x="539552" y="2924944"/>
            <a:ext cx="15121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7144" t="21083" r="23808" b="60236"/>
          <a:stretch>
            <a:fillRect/>
          </a:stretch>
        </p:blipFill>
        <p:spPr bwMode="auto">
          <a:xfrm>
            <a:off x="2483768" y="2924944"/>
            <a:ext cx="20162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ruz 9"/>
          <p:cNvSpPr/>
          <p:nvPr/>
        </p:nvSpPr>
        <p:spPr>
          <a:xfrm rot="2700000">
            <a:off x="4916028" y="1809224"/>
            <a:ext cx="3992464" cy="4003940"/>
          </a:xfrm>
          <a:prstGeom prst="plus">
            <a:avLst>
              <a:gd name="adj" fmla="val 476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4" descr="Resultado de imagem para re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4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NEUFERT, Ernest. A arte de projetar em arquitetura. São Paulo: Ed. Gustavo </a:t>
            </a:r>
            <a:r>
              <a:rPr lang="pt-BR" sz="2400" dirty="0" err="1" smtClean="0"/>
              <a:t>Gili</a:t>
            </a:r>
            <a:r>
              <a:rPr lang="pt-BR" sz="2400" dirty="0" smtClean="0"/>
              <a:t>, 1976.</a:t>
            </a:r>
          </a:p>
          <a:p>
            <a:r>
              <a:rPr lang="pt-BR" sz="2400" dirty="0" smtClean="0"/>
              <a:t>NEUFERT, </a:t>
            </a:r>
            <a:r>
              <a:rPr lang="pt-BR" sz="2400" dirty="0" err="1" smtClean="0"/>
              <a:t>Neff</a:t>
            </a:r>
            <a:r>
              <a:rPr lang="pt-BR" sz="2400" dirty="0" smtClean="0"/>
              <a:t>. Casa, apartamento e jardim. São Paulo: Ed. Gustavo </a:t>
            </a:r>
            <a:r>
              <a:rPr lang="pt-BR" sz="2400" dirty="0" err="1" smtClean="0"/>
              <a:t>Gili</a:t>
            </a:r>
            <a:r>
              <a:rPr lang="pt-BR" sz="2400" dirty="0" smtClean="0"/>
              <a:t>, 1999.</a:t>
            </a:r>
          </a:p>
          <a:p>
            <a:r>
              <a:rPr lang="pt-BR" sz="2400" dirty="0" smtClean="0"/>
              <a:t>PANERO, J. &amp; </a:t>
            </a:r>
            <a:r>
              <a:rPr lang="pt-BR" sz="2400" dirty="0" err="1" smtClean="0"/>
              <a:t>Zelnik</a:t>
            </a:r>
            <a:r>
              <a:rPr lang="pt-BR" sz="2400" dirty="0" smtClean="0"/>
              <a:t>, M. Dimensionamento humano para espaços interiores. Barcelona: Gustavo </a:t>
            </a:r>
            <a:r>
              <a:rPr lang="pt-BR" sz="2400" dirty="0" err="1" smtClean="0"/>
              <a:t>Gili</a:t>
            </a:r>
            <a:r>
              <a:rPr lang="pt-BR" sz="2400" dirty="0" smtClean="0"/>
              <a:t>: 2001</a:t>
            </a:r>
          </a:p>
          <a:p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1026" name="Picture 2" descr="http://multimedia.fnac.pt/multimedia/PT/images_produits/PT/ZoomPE/4/5/3/9788425218354.jpg?20110715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49080"/>
            <a:ext cx="1723815" cy="2426270"/>
          </a:xfrm>
          <a:prstGeom prst="rect">
            <a:avLst/>
          </a:prstGeom>
          <a:noFill/>
        </p:spPr>
      </p:pic>
      <p:pic>
        <p:nvPicPr>
          <p:cNvPr id="1028" name="Picture 4" descr="http://i.ocs.s2emg.com/capas/livros/704/217/360x360_8425217407.jpg"/>
          <p:cNvPicPr>
            <a:picLocks noChangeAspect="1" noChangeArrowheads="1"/>
          </p:cNvPicPr>
          <p:nvPr/>
        </p:nvPicPr>
        <p:blipFill>
          <a:blip r:embed="rId3" cstate="print"/>
          <a:srcRect l="14700" r="13901"/>
          <a:stretch>
            <a:fillRect/>
          </a:stretch>
        </p:blipFill>
        <p:spPr bwMode="auto">
          <a:xfrm>
            <a:off x="3491582" y="4104455"/>
            <a:ext cx="1728490" cy="2420889"/>
          </a:xfrm>
          <a:prstGeom prst="rect">
            <a:avLst/>
          </a:prstGeom>
          <a:noFill/>
        </p:spPr>
      </p:pic>
      <p:pic>
        <p:nvPicPr>
          <p:cNvPr id="1030" name="Picture 6" descr="http://multimedia.fnac.pt/multimedia/PT/images_produits/PT/ZoomPE/2/6/6/9788425223662.jpg?201107202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1728192" cy="2475635"/>
          </a:xfrm>
          <a:prstGeom prst="rect">
            <a:avLst/>
          </a:prstGeom>
          <a:noFill/>
        </p:spPr>
      </p:pic>
      <p:pic>
        <p:nvPicPr>
          <p:cNvPr id="10" name="Picture 4" descr="Resultado de imagem para rea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3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TRABALHO ERGONOMIA E DIMENSIONAMENTO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Equipes de 4 alunos.</a:t>
            </a:r>
          </a:p>
          <a:p>
            <a:r>
              <a:rPr lang="pt-BR" sz="2000" dirty="0" smtClean="0"/>
              <a:t>1- Leitura do capítulo do livro “500 anos da casa no Brasil”, formulação de um cartaz contendo:</a:t>
            </a:r>
          </a:p>
          <a:p>
            <a:pPr lvl="1"/>
            <a:r>
              <a:rPr lang="pt-BR" sz="1600" b="1" dirty="0" smtClean="0"/>
              <a:t>Resumo explicativo do capítulo</a:t>
            </a:r>
            <a:r>
              <a:rPr lang="pt-BR" sz="1600" dirty="0" smtClean="0"/>
              <a:t> e </a:t>
            </a:r>
            <a:r>
              <a:rPr lang="pt-BR" sz="1600" b="1" dirty="0" smtClean="0"/>
              <a:t>ilustrar ambiente</a:t>
            </a:r>
            <a:r>
              <a:rPr lang="pt-BR" sz="1600" dirty="0" smtClean="0"/>
              <a:t> </a:t>
            </a:r>
            <a:r>
              <a:rPr lang="pt-BR" sz="1600" b="1" dirty="0" smtClean="0"/>
              <a:t>contemporâneo</a:t>
            </a:r>
            <a:r>
              <a:rPr lang="pt-BR" sz="1600" dirty="0" smtClean="0"/>
              <a:t> (séc. XXI).</a:t>
            </a:r>
            <a:endParaRPr lang="pt-BR" sz="1800" dirty="0" smtClean="0"/>
          </a:p>
          <a:p>
            <a:r>
              <a:rPr lang="pt-BR" sz="2000" dirty="0" smtClean="0"/>
              <a:t>2- Levantamento do mobiliário e/ou equipamentos do ambiente estudado no exercício anterior, observando:</a:t>
            </a:r>
          </a:p>
          <a:p>
            <a:pPr lvl="1"/>
            <a:r>
              <a:rPr lang="pt-BR" sz="1800" dirty="0" err="1" smtClean="0"/>
              <a:t>Antropometria</a:t>
            </a:r>
            <a:endParaRPr lang="pt-BR" sz="1800" dirty="0" smtClean="0"/>
          </a:p>
          <a:p>
            <a:pPr lvl="1"/>
            <a:r>
              <a:rPr lang="pt-BR" sz="1800" dirty="0" smtClean="0"/>
              <a:t>Ergonomia de interiores</a:t>
            </a:r>
          </a:p>
          <a:p>
            <a:pPr lvl="1"/>
            <a:r>
              <a:rPr lang="pt-BR" sz="1800" dirty="0" smtClean="0"/>
              <a:t>Espaços mínimos para cada ambiente de uma habitação:</a:t>
            </a:r>
          </a:p>
          <a:p>
            <a:pPr lvl="2"/>
            <a:r>
              <a:rPr lang="pt-BR" sz="1600" dirty="0" smtClean="0"/>
              <a:t>Atividades = Comer, trabalhar, higiene, estar, circulação, serviços e dormir.</a:t>
            </a:r>
          </a:p>
          <a:p>
            <a:pPr lvl="1">
              <a:buNone/>
            </a:pPr>
            <a:r>
              <a:rPr lang="pt-BR" sz="2000" dirty="0" smtClean="0"/>
              <a:t>Apresentação: Desenhos com medidas mínimas do ambiente e dos principais utensílios/móveis (</a:t>
            </a:r>
            <a:r>
              <a:rPr lang="pt-BR" sz="2000" dirty="0" err="1" smtClean="0"/>
              <a:t>p.e.</a:t>
            </a:r>
            <a:r>
              <a:rPr lang="pt-BR" sz="2000" dirty="0" smtClean="0"/>
              <a:t>: fogão, geladeira, vaso, banheira, sofá...)</a:t>
            </a:r>
          </a:p>
          <a:p>
            <a:r>
              <a:rPr lang="pt-BR" sz="2000" dirty="0" smtClean="0">
                <a:solidFill>
                  <a:srgbClr val="FF0000"/>
                </a:solidFill>
              </a:rPr>
              <a:t>Entrega e apresentação seminário: 26/02 (2ª feira)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500 anos da casa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Prefácio, Introdução, Capítulo 1 e Capítulo 2 (pág. 9 – 29)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Capítulo 3 – A varanda (pág. 30 – 45)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Capítulo 4 – A garagem (pág. 46 – 56)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Capítulo 5 – O setor social (pág. 57 – 87)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Capítulo 6 – O setor íntimo: o Quarto (pág. 88 – 97)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Capítulo 6 – O setor íntimo: Banheiro (pág. 98 – 106)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Capítulo 7 – O setor de serviços: Cozinha (pág. 107 – 115)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Capítulo 7 – O setor de serviços: áreas de serviço e alojamento de empregados (pág. 116 – 125)</a:t>
            </a:r>
            <a:endParaRPr lang="pt-BR" sz="2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Habitação </a:t>
            </a:r>
            <a:r>
              <a:rPr lang="pt-BR" dirty="0" err="1" smtClean="0"/>
              <a:t>Unifamiliar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3466728" cy="4625609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Ambientes:</a:t>
            </a:r>
          </a:p>
          <a:p>
            <a:pPr lvl="1"/>
            <a:r>
              <a:rPr lang="pt-BR" dirty="0" smtClean="0"/>
              <a:t>Garagem</a:t>
            </a:r>
          </a:p>
          <a:p>
            <a:pPr lvl="1"/>
            <a:r>
              <a:rPr lang="pt-BR" dirty="0" smtClean="0"/>
              <a:t>Estar e Jantar</a:t>
            </a:r>
          </a:p>
          <a:p>
            <a:pPr lvl="1"/>
            <a:r>
              <a:rPr lang="pt-BR" dirty="0" smtClean="0"/>
              <a:t>Lavabo</a:t>
            </a:r>
          </a:p>
          <a:p>
            <a:pPr lvl="1"/>
            <a:r>
              <a:rPr lang="pt-BR" dirty="0" smtClean="0"/>
              <a:t>Cozinha (copa)</a:t>
            </a:r>
          </a:p>
          <a:p>
            <a:pPr lvl="1"/>
            <a:r>
              <a:rPr lang="pt-BR" dirty="0" smtClean="0"/>
              <a:t>Lavanderia</a:t>
            </a:r>
          </a:p>
          <a:p>
            <a:pPr lvl="1"/>
            <a:r>
              <a:rPr lang="pt-BR" dirty="0" smtClean="0"/>
              <a:t>Escritório</a:t>
            </a:r>
          </a:p>
          <a:p>
            <a:pPr lvl="1"/>
            <a:r>
              <a:rPr lang="pt-BR" dirty="0" smtClean="0"/>
              <a:t>Quartos</a:t>
            </a:r>
          </a:p>
          <a:p>
            <a:pPr lvl="1"/>
            <a:r>
              <a:rPr lang="pt-BR" dirty="0" smtClean="0"/>
              <a:t>Banheiros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860032" y="1772816"/>
            <a:ext cx="3466728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Funções: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pt-BR" sz="2800" noProof="0" dirty="0" smtClean="0"/>
              <a:t>Dormir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pt-BR" sz="2800" noProof="0" dirty="0" smtClean="0"/>
              <a:t>Assear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Armazenar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pt-BR" sz="2800" dirty="0" smtClean="0"/>
              <a:t>Lazer</a:t>
            </a:r>
            <a:endParaRPr kumimoji="0" lang="pt-BR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pt-BR" sz="2800" noProof="0" dirty="0" smtClean="0"/>
              <a:t>(Trabalhar)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Resultado de imagem para re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1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 e fluxos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131840" y="2667773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COZINHA</a:t>
            </a:r>
            <a:endParaRPr lang="pt-BR" sz="12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131840" y="1772816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LAVANDERIA</a:t>
            </a:r>
            <a:endParaRPr lang="pt-BR" sz="12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541726" y="2667773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COPA</a:t>
            </a:r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131840" y="3562729"/>
            <a:ext cx="1060077" cy="596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JANTAR</a:t>
            </a:r>
            <a:endParaRPr lang="pt-BR" sz="1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545276" y="1772816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PÁTIO</a:t>
            </a:r>
            <a:endParaRPr lang="pt-BR" sz="1200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131840" y="4457686"/>
            <a:ext cx="1060077" cy="596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ESTAR</a:t>
            </a:r>
            <a:endParaRPr lang="pt-BR" sz="1200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541726" y="4457686"/>
            <a:ext cx="1060077" cy="596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LAVABO</a:t>
            </a:r>
            <a:endParaRPr lang="pt-BR" sz="12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541726" y="5352642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GARAGEM</a:t>
            </a:r>
            <a:endParaRPr lang="pt-BR" sz="1200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31840" y="5352642"/>
            <a:ext cx="1060077" cy="596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HALL</a:t>
            </a:r>
            <a:endParaRPr lang="pt-BR" sz="1200" dirty="0"/>
          </a:p>
        </p:txBody>
      </p:sp>
      <p:sp>
        <p:nvSpPr>
          <p:cNvPr id="26" name="Retângulo de cantos arredondados 25"/>
          <p:cNvSpPr/>
          <p:nvPr/>
        </p:nvSpPr>
        <p:spPr>
          <a:xfrm rot="16200000">
            <a:off x="3793699" y="3684369"/>
            <a:ext cx="2386551" cy="3533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CIRCULAÇÃO ÍNTIMA</a:t>
            </a:r>
            <a:endParaRPr lang="pt-BR" sz="1200" dirty="0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870371" y="2667773"/>
            <a:ext cx="1060077" cy="596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QUARTO</a:t>
            </a:r>
            <a:endParaRPr lang="pt-BR" sz="1200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870371" y="3562729"/>
            <a:ext cx="1060077" cy="596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QUARTO</a:t>
            </a:r>
            <a:endParaRPr lang="pt-BR" sz="12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870371" y="4457686"/>
            <a:ext cx="1060077" cy="596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SUÍTE</a:t>
            </a:r>
            <a:endParaRPr lang="pt-BR" sz="1200" dirty="0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7372146" y="3164971"/>
            <a:ext cx="1060077" cy="59663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/>
              <a:t>I.S.</a:t>
            </a:r>
            <a:r>
              <a:rPr lang="pt-BR" sz="1200" dirty="0" smtClean="0"/>
              <a:t> SOCIAL</a:t>
            </a:r>
            <a:endParaRPr lang="pt-BR" sz="1200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7372146" y="4457686"/>
            <a:ext cx="1060077" cy="596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/>
              <a:t>I.S.</a:t>
            </a:r>
            <a:r>
              <a:rPr lang="pt-BR" sz="1200" dirty="0" smtClean="0"/>
              <a:t> SUÍTE</a:t>
            </a:r>
            <a:endParaRPr lang="pt-BR" sz="1200" dirty="0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1187624" y="3573016"/>
            <a:ext cx="1413435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CHURRASQUEIRA</a:t>
            </a:r>
            <a:endParaRPr lang="pt-BR" sz="1200" dirty="0"/>
          </a:p>
        </p:txBody>
      </p:sp>
      <p:sp>
        <p:nvSpPr>
          <p:cNvPr id="39" name="Triângulo isósceles 38"/>
          <p:cNvSpPr/>
          <p:nvPr/>
        </p:nvSpPr>
        <p:spPr>
          <a:xfrm>
            <a:off x="3491880" y="6165304"/>
            <a:ext cx="481900" cy="28710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41" name="Conector reto 40"/>
          <p:cNvCxnSpPr>
            <a:stCxn id="23" idx="3"/>
            <a:endCxn id="25" idx="1"/>
          </p:cNvCxnSpPr>
          <p:nvPr/>
        </p:nvCxnSpPr>
        <p:spPr>
          <a:xfrm>
            <a:off x="2601803" y="5650961"/>
            <a:ext cx="5300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25" idx="0"/>
            <a:endCxn id="21" idx="2"/>
          </p:cNvCxnSpPr>
          <p:nvPr/>
        </p:nvCxnSpPr>
        <p:spPr>
          <a:xfrm flipV="1">
            <a:off x="3661879" y="5054324"/>
            <a:ext cx="0" cy="29831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21" idx="0"/>
            <a:endCxn id="10" idx="2"/>
          </p:cNvCxnSpPr>
          <p:nvPr/>
        </p:nvCxnSpPr>
        <p:spPr>
          <a:xfrm flipV="1">
            <a:off x="3661879" y="4159367"/>
            <a:ext cx="0" cy="298319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10" idx="0"/>
            <a:endCxn id="7" idx="2"/>
          </p:cNvCxnSpPr>
          <p:nvPr/>
        </p:nvCxnSpPr>
        <p:spPr>
          <a:xfrm flipV="1">
            <a:off x="3661879" y="3264411"/>
            <a:ext cx="0" cy="29831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7" idx="0"/>
            <a:endCxn id="8" idx="2"/>
          </p:cNvCxnSpPr>
          <p:nvPr/>
        </p:nvCxnSpPr>
        <p:spPr>
          <a:xfrm flipV="1">
            <a:off x="3661879" y="2369454"/>
            <a:ext cx="0" cy="298319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8" idx="3"/>
            <a:endCxn id="11" idx="1"/>
          </p:cNvCxnSpPr>
          <p:nvPr/>
        </p:nvCxnSpPr>
        <p:spPr>
          <a:xfrm>
            <a:off x="4191917" y="2071135"/>
            <a:ext cx="353359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9" idx="3"/>
            <a:endCxn id="7" idx="1"/>
          </p:cNvCxnSpPr>
          <p:nvPr/>
        </p:nvCxnSpPr>
        <p:spPr>
          <a:xfrm>
            <a:off x="2601803" y="2966092"/>
            <a:ext cx="5300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9" idx="3"/>
            <a:endCxn id="10" idx="1"/>
          </p:cNvCxnSpPr>
          <p:nvPr/>
        </p:nvCxnSpPr>
        <p:spPr>
          <a:xfrm>
            <a:off x="2601803" y="2966092"/>
            <a:ext cx="530037" cy="89495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37" idx="3"/>
            <a:endCxn id="10" idx="1"/>
          </p:cNvCxnSpPr>
          <p:nvPr/>
        </p:nvCxnSpPr>
        <p:spPr>
          <a:xfrm>
            <a:off x="2601059" y="3861048"/>
            <a:ext cx="530781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7" idx="3"/>
            <a:endCxn id="7" idx="1"/>
          </p:cNvCxnSpPr>
          <p:nvPr/>
        </p:nvCxnSpPr>
        <p:spPr>
          <a:xfrm flipV="1">
            <a:off x="2601059" y="2966092"/>
            <a:ext cx="530781" cy="89495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Conector reto 65"/>
          <p:cNvCxnSpPr>
            <a:stCxn id="22" idx="3"/>
            <a:endCxn id="21" idx="1"/>
          </p:cNvCxnSpPr>
          <p:nvPr/>
        </p:nvCxnSpPr>
        <p:spPr>
          <a:xfrm>
            <a:off x="2601803" y="4756005"/>
            <a:ext cx="530037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Conector reto 67"/>
          <p:cNvCxnSpPr>
            <a:stCxn id="22" idx="3"/>
            <a:endCxn id="10" idx="1"/>
          </p:cNvCxnSpPr>
          <p:nvPr/>
        </p:nvCxnSpPr>
        <p:spPr>
          <a:xfrm flipV="1">
            <a:off x="2601803" y="3861048"/>
            <a:ext cx="530037" cy="89495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Conector reto 70"/>
          <p:cNvCxnSpPr>
            <a:stCxn id="10" idx="3"/>
            <a:endCxn id="26" idx="0"/>
          </p:cNvCxnSpPr>
          <p:nvPr/>
        </p:nvCxnSpPr>
        <p:spPr>
          <a:xfrm>
            <a:off x="4191917" y="3861048"/>
            <a:ext cx="61837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Forma 72"/>
          <p:cNvCxnSpPr>
            <a:stCxn id="7" idx="3"/>
          </p:cNvCxnSpPr>
          <p:nvPr/>
        </p:nvCxnSpPr>
        <p:spPr>
          <a:xfrm>
            <a:off x="4191917" y="2966092"/>
            <a:ext cx="308075" cy="894956"/>
          </a:xfrm>
          <a:prstGeom prst="bentConnector2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5" name="Forma 74"/>
          <p:cNvCxnSpPr>
            <a:stCxn id="21" idx="3"/>
          </p:cNvCxnSpPr>
          <p:nvPr/>
        </p:nvCxnSpPr>
        <p:spPr>
          <a:xfrm flipV="1">
            <a:off x="4191917" y="3861048"/>
            <a:ext cx="308075" cy="894957"/>
          </a:xfrm>
          <a:prstGeom prst="bentConnector2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6" name="Conector reto 75"/>
          <p:cNvCxnSpPr>
            <a:stCxn id="26" idx="2"/>
            <a:endCxn id="30" idx="1"/>
          </p:cNvCxnSpPr>
          <p:nvPr/>
        </p:nvCxnSpPr>
        <p:spPr>
          <a:xfrm>
            <a:off x="5163654" y="3861048"/>
            <a:ext cx="70671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Forma 76"/>
          <p:cNvCxnSpPr>
            <a:stCxn id="27" idx="1"/>
          </p:cNvCxnSpPr>
          <p:nvPr/>
        </p:nvCxnSpPr>
        <p:spPr>
          <a:xfrm rot="10800000" flipV="1">
            <a:off x="5528147" y="2966092"/>
            <a:ext cx="342225" cy="894956"/>
          </a:xfrm>
          <a:prstGeom prst="bentConnector2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Forma 77"/>
          <p:cNvCxnSpPr>
            <a:stCxn id="31" idx="1"/>
          </p:cNvCxnSpPr>
          <p:nvPr/>
        </p:nvCxnSpPr>
        <p:spPr>
          <a:xfrm rot="10800000">
            <a:off x="5528147" y="3861051"/>
            <a:ext cx="342225" cy="894955"/>
          </a:xfrm>
          <a:prstGeom prst="bentConnector2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Conector reto 89"/>
          <p:cNvCxnSpPr>
            <a:stCxn id="27" idx="3"/>
            <a:endCxn id="34" idx="1"/>
          </p:cNvCxnSpPr>
          <p:nvPr/>
        </p:nvCxnSpPr>
        <p:spPr>
          <a:xfrm>
            <a:off x="6930448" y="2966092"/>
            <a:ext cx="441698" cy="49719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Conector reto 91"/>
          <p:cNvCxnSpPr>
            <a:stCxn id="34" idx="1"/>
            <a:endCxn id="30" idx="3"/>
          </p:cNvCxnSpPr>
          <p:nvPr/>
        </p:nvCxnSpPr>
        <p:spPr>
          <a:xfrm flipH="1">
            <a:off x="6930448" y="3463290"/>
            <a:ext cx="441698" cy="39775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stCxn id="31" idx="3"/>
            <a:endCxn id="35" idx="1"/>
          </p:cNvCxnSpPr>
          <p:nvPr/>
        </p:nvCxnSpPr>
        <p:spPr>
          <a:xfrm>
            <a:off x="6930448" y="4756005"/>
            <a:ext cx="4416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Retângulo de cantos arredondados 95"/>
          <p:cNvSpPr/>
          <p:nvPr/>
        </p:nvSpPr>
        <p:spPr>
          <a:xfrm>
            <a:off x="5868144" y="5352642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ESCRITÓRIO</a:t>
            </a:r>
            <a:endParaRPr lang="pt-BR" sz="1200" dirty="0"/>
          </a:p>
        </p:txBody>
      </p:sp>
      <p:cxnSp>
        <p:nvCxnSpPr>
          <p:cNvPr id="98" name="Forma 97"/>
          <p:cNvCxnSpPr>
            <a:stCxn id="26" idx="1"/>
            <a:endCxn id="96" idx="1"/>
          </p:cNvCxnSpPr>
          <p:nvPr/>
        </p:nvCxnSpPr>
        <p:spPr>
          <a:xfrm rot="16200000" flipH="1">
            <a:off x="5129241" y="4912057"/>
            <a:ext cx="596637" cy="881169"/>
          </a:xfrm>
          <a:prstGeom prst="bentConnector2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0" name="Conector angulado 99"/>
          <p:cNvCxnSpPr>
            <a:stCxn id="23" idx="1"/>
            <a:endCxn id="8" idx="0"/>
          </p:cNvCxnSpPr>
          <p:nvPr/>
        </p:nvCxnSpPr>
        <p:spPr>
          <a:xfrm rot="10800000" flipH="1">
            <a:off x="1541725" y="1772817"/>
            <a:ext cx="2120153" cy="3878145"/>
          </a:xfrm>
          <a:prstGeom prst="bentConnector4">
            <a:avLst>
              <a:gd name="adj1" fmla="val -33544"/>
              <a:gd name="adj2" fmla="val 105895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riângulo isósceles 12"/>
          <p:cNvSpPr/>
          <p:nvPr/>
        </p:nvSpPr>
        <p:spPr>
          <a:xfrm rot="5400000">
            <a:off x="946210" y="1366158"/>
            <a:ext cx="481900" cy="28710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103" name="Conector angulado 102"/>
          <p:cNvCxnSpPr>
            <a:stCxn id="26" idx="3"/>
            <a:endCxn id="34" idx="0"/>
          </p:cNvCxnSpPr>
          <p:nvPr/>
        </p:nvCxnSpPr>
        <p:spPr>
          <a:xfrm rot="16200000" flipH="1">
            <a:off x="6195981" y="1458767"/>
            <a:ext cx="497198" cy="2915210"/>
          </a:xfrm>
          <a:prstGeom prst="bentConnector3">
            <a:avLst>
              <a:gd name="adj1" fmla="val -36018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4" name="Retângulo de cantos arredondados 113"/>
          <p:cNvSpPr/>
          <p:nvPr/>
        </p:nvSpPr>
        <p:spPr>
          <a:xfrm>
            <a:off x="1547664" y="1772816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DESPENSA</a:t>
            </a:r>
            <a:endParaRPr lang="pt-BR" sz="1200" dirty="0"/>
          </a:p>
        </p:txBody>
      </p:sp>
      <p:cxnSp>
        <p:nvCxnSpPr>
          <p:cNvPr id="116" name="Conector reto 115"/>
          <p:cNvCxnSpPr>
            <a:stCxn id="114" idx="3"/>
            <a:endCxn id="8" idx="1"/>
          </p:cNvCxnSpPr>
          <p:nvPr/>
        </p:nvCxnSpPr>
        <p:spPr>
          <a:xfrm>
            <a:off x="2607741" y="2071135"/>
            <a:ext cx="52409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8" name="Conector reto 117"/>
          <p:cNvCxnSpPr>
            <a:stCxn id="114" idx="3"/>
            <a:endCxn id="7" idx="1"/>
          </p:cNvCxnSpPr>
          <p:nvPr/>
        </p:nvCxnSpPr>
        <p:spPr>
          <a:xfrm>
            <a:off x="2607741" y="2071135"/>
            <a:ext cx="524099" cy="89495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0" name="Conector reto 119"/>
          <p:cNvCxnSpPr>
            <a:stCxn id="25" idx="3"/>
            <a:endCxn id="96" idx="1"/>
          </p:cNvCxnSpPr>
          <p:nvPr/>
        </p:nvCxnSpPr>
        <p:spPr>
          <a:xfrm>
            <a:off x="4191917" y="5650961"/>
            <a:ext cx="1676227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4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m 57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59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 e fluxos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131840" y="2667773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COZINHA</a:t>
            </a:r>
            <a:endParaRPr lang="pt-BR" sz="12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131840" y="1772816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LAVANDERIA</a:t>
            </a:r>
            <a:endParaRPr lang="pt-BR" sz="12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541726" y="2667773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COPA</a:t>
            </a:r>
            <a:endParaRPr lang="pt-BR" sz="1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131840" y="3562729"/>
            <a:ext cx="1060077" cy="596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JANTAR</a:t>
            </a:r>
            <a:endParaRPr lang="pt-BR" sz="1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545276" y="1772816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PÁTIO</a:t>
            </a:r>
            <a:endParaRPr lang="pt-BR" sz="1200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131840" y="4457686"/>
            <a:ext cx="1060077" cy="596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ESTAR</a:t>
            </a:r>
            <a:endParaRPr lang="pt-BR" sz="1200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541726" y="4457686"/>
            <a:ext cx="1060077" cy="596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LAVABO</a:t>
            </a:r>
            <a:endParaRPr lang="pt-BR" sz="12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541726" y="5352642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GARAGEM</a:t>
            </a:r>
            <a:endParaRPr lang="pt-BR" sz="1200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131840" y="5352642"/>
            <a:ext cx="1060077" cy="596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HALL</a:t>
            </a:r>
            <a:endParaRPr lang="pt-BR" sz="1200" dirty="0"/>
          </a:p>
        </p:txBody>
      </p:sp>
      <p:sp>
        <p:nvSpPr>
          <p:cNvPr id="26" name="Retângulo de cantos arredondados 25"/>
          <p:cNvSpPr/>
          <p:nvPr/>
        </p:nvSpPr>
        <p:spPr>
          <a:xfrm rot="16200000">
            <a:off x="3793699" y="3684369"/>
            <a:ext cx="2386551" cy="3533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CIRCULAÇÃO ÍNTIMA</a:t>
            </a:r>
            <a:endParaRPr lang="pt-BR" sz="1200" dirty="0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5870371" y="2667773"/>
            <a:ext cx="1060077" cy="596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QUARTO</a:t>
            </a:r>
            <a:endParaRPr lang="pt-BR" sz="1200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870371" y="3562729"/>
            <a:ext cx="1060077" cy="596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QUARTO</a:t>
            </a:r>
            <a:endParaRPr lang="pt-BR" sz="12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870371" y="4457686"/>
            <a:ext cx="1060077" cy="596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SUÍTE</a:t>
            </a:r>
            <a:endParaRPr lang="pt-BR" sz="1200" dirty="0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7372146" y="3164971"/>
            <a:ext cx="1060077" cy="59663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/>
              <a:t>I.S.</a:t>
            </a:r>
            <a:r>
              <a:rPr lang="pt-BR" sz="1200" dirty="0" smtClean="0"/>
              <a:t> SOCIAL</a:t>
            </a:r>
            <a:endParaRPr lang="pt-BR" sz="1200" dirty="0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7372146" y="4457686"/>
            <a:ext cx="1060077" cy="5966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/>
              <a:t>I.S.</a:t>
            </a:r>
            <a:r>
              <a:rPr lang="pt-BR" sz="1200" dirty="0" smtClean="0"/>
              <a:t> SUÍTE</a:t>
            </a:r>
            <a:endParaRPr lang="pt-BR" sz="1200" dirty="0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1187624" y="3573016"/>
            <a:ext cx="1413435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CHURRASQUEIRA</a:t>
            </a:r>
            <a:endParaRPr lang="pt-BR" sz="1200" dirty="0"/>
          </a:p>
        </p:txBody>
      </p:sp>
      <p:sp>
        <p:nvSpPr>
          <p:cNvPr id="39" name="Triângulo isósceles 38"/>
          <p:cNvSpPr/>
          <p:nvPr/>
        </p:nvSpPr>
        <p:spPr>
          <a:xfrm>
            <a:off x="3491880" y="6165304"/>
            <a:ext cx="481900" cy="28710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41" name="Conector reto 40"/>
          <p:cNvCxnSpPr>
            <a:stCxn id="23" idx="3"/>
            <a:endCxn id="25" idx="1"/>
          </p:cNvCxnSpPr>
          <p:nvPr/>
        </p:nvCxnSpPr>
        <p:spPr>
          <a:xfrm>
            <a:off x="2601803" y="5650961"/>
            <a:ext cx="5300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25" idx="0"/>
            <a:endCxn id="21" idx="2"/>
          </p:cNvCxnSpPr>
          <p:nvPr/>
        </p:nvCxnSpPr>
        <p:spPr>
          <a:xfrm flipV="1">
            <a:off x="3661879" y="5054324"/>
            <a:ext cx="0" cy="29831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21" idx="0"/>
            <a:endCxn id="10" idx="2"/>
          </p:cNvCxnSpPr>
          <p:nvPr/>
        </p:nvCxnSpPr>
        <p:spPr>
          <a:xfrm flipV="1">
            <a:off x="3661879" y="4159367"/>
            <a:ext cx="0" cy="298319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10" idx="0"/>
            <a:endCxn id="7" idx="2"/>
          </p:cNvCxnSpPr>
          <p:nvPr/>
        </p:nvCxnSpPr>
        <p:spPr>
          <a:xfrm flipV="1">
            <a:off x="3661879" y="3264411"/>
            <a:ext cx="0" cy="29831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7" idx="0"/>
            <a:endCxn id="8" idx="2"/>
          </p:cNvCxnSpPr>
          <p:nvPr/>
        </p:nvCxnSpPr>
        <p:spPr>
          <a:xfrm flipV="1">
            <a:off x="3661879" y="2369454"/>
            <a:ext cx="0" cy="298319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8" idx="3"/>
            <a:endCxn id="11" idx="1"/>
          </p:cNvCxnSpPr>
          <p:nvPr/>
        </p:nvCxnSpPr>
        <p:spPr>
          <a:xfrm>
            <a:off x="4191917" y="2071135"/>
            <a:ext cx="353359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9" idx="3"/>
            <a:endCxn id="7" idx="1"/>
          </p:cNvCxnSpPr>
          <p:nvPr/>
        </p:nvCxnSpPr>
        <p:spPr>
          <a:xfrm>
            <a:off x="2601803" y="2966092"/>
            <a:ext cx="53003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9" idx="3"/>
            <a:endCxn id="10" idx="1"/>
          </p:cNvCxnSpPr>
          <p:nvPr/>
        </p:nvCxnSpPr>
        <p:spPr>
          <a:xfrm>
            <a:off x="2601803" y="2966092"/>
            <a:ext cx="530037" cy="89495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37" idx="3"/>
            <a:endCxn id="10" idx="1"/>
          </p:cNvCxnSpPr>
          <p:nvPr/>
        </p:nvCxnSpPr>
        <p:spPr>
          <a:xfrm>
            <a:off x="2601059" y="3861048"/>
            <a:ext cx="530781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37" idx="3"/>
            <a:endCxn id="7" idx="1"/>
          </p:cNvCxnSpPr>
          <p:nvPr/>
        </p:nvCxnSpPr>
        <p:spPr>
          <a:xfrm flipV="1">
            <a:off x="2601059" y="2966092"/>
            <a:ext cx="530781" cy="89495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Conector reto 65"/>
          <p:cNvCxnSpPr>
            <a:stCxn id="22" idx="3"/>
            <a:endCxn id="21" idx="1"/>
          </p:cNvCxnSpPr>
          <p:nvPr/>
        </p:nvCxnSpPr>
        <p:spPr>
          <a:xfrm>
            <a:off x="2601803" y="4756005"/>
            <a:ext cx="530037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Conector reto 67"/>
          <p:cNvCxnSpPr>
            <a:stCxn id="22" idx="3"/>
            <a:endCxn id="10" idx="1"/>
          </p:cNvCxnSpPr>
          <p:nvPr/>
        </p:nvCxnSpPr>
        <p:spPr>
          <a:xfrm flipV="1">
            <a:off x="2601803" y="3861048"/>
            <a:ext cx="530037" cy="89495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Conector reto 70"/>
          <p:cNvCxnSpPr>
            <a:stCxn id="10" idx="3"/>
            <a:endCxn id="26" idx="0"/>
          </p:cNvCxnSpPr>
          <p:nvPr/>
        </p:nvCxnSpPr>
        <p:spPr>
          <a:xfrm>
            <a:off x="4191917" y="3861048"/>
            <a:ext cx="61837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Forma 72"/>
          <p:cNvCxnSpPr>
            <a:stCxn id="7" idx="3"/>
          </p:cNvCxnSpPr>
          <p:nvPr/>
        </p:nvCxnSpPr>
        <p:spPr>
          <a:xfrm>
            <a:off x="4191917" y="2966092"/>
            <a:ext cx="308075" cy="894956"/>
          </a:xfrm>
          <a:prstGeom prst="bentConnector2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5" name="Forma 74"/>
          <p:cNvCxnSpPr>
            <a:stCxn id="21" idx="3"/>
          </p:cNvCxnSpPr>
          <p:nvPr/>
        </p:nvCxnSpPr>
        <p:spPr>
          <a:xfrm flipV="1">
            <a:off x="4191917" y="3861048"/>
            <a:ext cx="308075" cy="894957"/>
          </a:xfrm>
          <a:prstGeom prst="bentConnector2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6" name="Conector reto 75"/>
          <p:cNvCxnSpPr>
            <a:stCxn id="26" idx="2"/>
            <a:endCxn id="30" idx="1"/>
          </p:cNvCxnSpPr>
          <p:nvPr/>
        </p:nvCxnSpPr>
        <p:spPr>
          <a:xfrm>
            <a:off x="5163654" y="3861048"/>
            <a:ext cx="70671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Forma 76"/>
          <p:cNvCxnSpPr>
            <a:stCxn id="27" idx="1"/>
          </p:cNvCxnSpPr>
          <p:nvPr/>
        </p:nvCxnSpPr>
        <p:spPr>
          <a:xfrm rot="10800000" flipV="1">
            <a:off x="5528147" y="2966092"/>
            <a:ext cx="342225" cy="894956"/>
          </a:xfrm>
          <a:prstGeom prst="bentConnector2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Forma 77"/>
          <p:cNvCxnSpPr>
            <a:stCxn id="31" idx="1"/>
          </p:cNvCxnSpPr>
          <p:nvPr/>
        </p:nvCxnSpPr>
        <p:spPr>
          <a:xfrm rot="10800000">
            <a:off x="5528147" y="3861051"/>
            <a:ext cx="342225" cy="894955"/>
          </a:xfrm>
          <a:prstGeom prst="bentConnector2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Conector reto 89"/>
          <p:cNvCxnSpPr>
            <a:stCxn id="27" idx="3"/>
            <a:endCxn id="34" idx="1"/>
          </p:cNvCxnSpPr>
          <p:nvPr/>
        </p:nvCxnSpPr>
        <p:spPr>
          <a:xfrm>
            <a:off x="6930448" y="2966092"/>
            <a:ext cx="441698" cy="49719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Conector reto 91"/>
          <p:cNvCxnSpPr>
            <a:stCxn id="34" idx="1"/>
            <a:endCxn id="30" idx="3"/>
          </p:cNvCxnSpPr>
          <p:nvPr/>
        </p:nvCxnSpPr>
        <p:spPr>
          <a:xfrm flipH="1">
            <a:off x="6930448" y="3463290"/>
            <a:ext cx="441698" cy="39775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stCxn id="31" idx="3"/>
            <a:endCxn id="35" idx="1"/>
          </p:cNvCxnSpPr>
          <p:nvPr/>
        </p:nvCxnSpPr>
        <p:spPr>
          <a:xfrm>
            <a:off x="6930448" y="4756005"/>
            <a:ext cx="4416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Retângulo de cantos arredondados 95"/>
          <p:cNvSpPr/>
          <p:nvPr/>
        </p:nvSpPr>
        <p:spPr>
          <a:xfrm>
            <a:off x="5868144" y="5352642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ESCRITÓRIO</a:t>
            </a:r>
            <a:endParaRPr lang="pt-BR" sz="1200" dirty="0"/>
          </a:p>
        </p:txBody>
      </p:sp>
      <p:cxnSp>
        <p:nvCxnSpPr>
          <p:cNvPr id="98" name="Forma 97"/>
          <p:cNvCxnSpPr>
            <a:stCxn id="26" idx="1"/>
            <a:endCxn id="96" idx="1"/>
          </p:cNvCxnSpPr>
          <p:nvPr/>
        </p:nvCxnSpPr>
        <p:spPr>
          <a:xfrm rot="16200000" flipH="1">
            <a:off x="5129241" y="4912057"/>
            <a:ext cx="596637" cy="881169"/>
          </a:xfrm>
          <a:prstGeom prst="bentConnector2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0" name="Conector angulado 99"/>
          <p:cNvCxnSpPr>
            <a:stCxn id="23" idx="1"/>
            <a:endCxn id="8" idx="0"/>
          </p:cNvCxnSpPr>
          <p:nvPr/>
        </p:nvCxnSpPr>
        <p:spPr>
          <a:xfrm rot="10800000" flipH="1">
            <a:off x="1541725" y="1772817"/>
            <a:ext cx="2120153" cy="3878145"/>
          </a:xfrm>
          <a:prstGeom prst="bentConnector4">
            <a:avLst>
              <a:gd name="adj1" fmla="val -33544"/>
              <a:gd name="adj2" fmla="val 105895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riângulo isósceles 12"/>
          <p:cNvSpPr/>
          <p:nvPr/>
        </p:nvSpPr>
        <p:spPr>
          <a:xfrm rot="5400000">
            <a:off x="946210" y="1366158"/>
            <a:ext cx="481900" cy="28710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103" name="Conector angulado 102"/>
          <p:cNvCxnSpPr>
            <a:stCxn id="26" idx="3"/>
            <a:endCxn id="34" idx="0"/>
          </p:cNvCxnSpPr>
          <p:nvPr/>
        </p:nvCxnSpPr>
        <p:spPr>
          <a:xfrm rot="16200000" flipH="1">
            <a:off x="6195981" y="1458767"/>
            <a:ext cx="497198" cy="2915210"/>
          </a:xfrm>
          <a:prstGeom prst="bentConnector3">
            <a:avLst>
              <a:gd name="adj1" fmla="val -36018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4" name="Retângulo de cantos arredondados 113"/>
          <p:cNvSpPr/>
          <p:nvPr/>
        </p:nvSpPr>
        <p:spPr>
          <a:xfrm>
            <a:off x="1547664" y="1772816"/>
            <a:ext cx="1060077" cy="5966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DESPENSA</a:t>
            </a:r>
            <a:endParaRPr lang="pt-BR" sz="1200" dirty="0"/>
          </a:p>
        </p:txBody>
      </p:sp>
      <p:cxnSp>
        <p:nvCxnSpPr>
          <p:cNvPr id="116" name="Conector reto 115"/>
          <p:cNvCxnSpPr>
            <a:stCxn id="114" idx="3"/>
            <a:endCxn id="8" idx="1"/>
          </p:cNvCxnSpPr>
          <p:nvPr/>
        </p:nvCxnSpPr>
        <p:spPr>
          <a:xfrm>
            <a:off x="2607741" y="2071135"/>
            <a:ext cx="52409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8" name="Conector reto 117"/>
          <p:cNvCxnSpPr>
            <a:stCxn id="114" idx="3"/>
            <a:endCxn id="7" idx="1"/>
          </p:cNvCxnSpPr>
          <p:nvPr/>
        </p:nvCxnSpPr>
        <p:spPr>
          <a:xfrm>
            <a:off x="2607741" y="2071135"/>
            <a:ext cx="524099" cy="89495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0" name="Conector reto 119"/>
          <p:cNvCxnSpPr>
            <a:stCxn id="25" idx="3"/>
            <a:endCxn id="96" idx="1"/>
          </p:cNvCxnSpPr>
          <p:nvPr/>
        </p:nvCxnSpPr>
        <p:spPr>
          <a:xfrm>
            <a:off x="4191917" y="5650961"/>
            <a:ext cx="1676227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714880" y="2331702"/>
            <a:ext cx="6102493" cy="3170099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2 acessos – Principal e de serviço. Normalmente acesso pela lavanderia, ligação com a </a:t>
            </a:r>
            <a:r>
              <a:rPr lang="pt-BR" sz="2000" dirty="0" smtClean="0">
                <a:solidFill>
                  <a:schemeClr val="bg1"/>
                </a:solidFill>
              </a:rPr>
              <a:t>garagem</a:t>
            </a:r>
            <a:r>
              <a:rPr lang="pt-BR" sz="2000" dirty="0">
                <a:solidFill>
                  <a:schemeClr val="bg1"/>
                </a:solidFill>
              </a:rPr>
              <a:t>;</a:t>
            </a:r>
            <a:endParaRPr lang="pt-BR" sz="20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Circulação íntima, próxima da cozinha, jantar, estar. (quem está no quarto poder ir até a cozinha sem passar pela sala de estar/visitas</a:t>
            </a:r>
            <a:r>
              <a:rPr lang="pt-BR" sz="2000" dirty="0" smtClean="0">
                <a:solidFill>
                  <a:schemeClr val="bg1"/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Cozinha pode ser aberta ou fechada (público ou </a:t>
            </a:r>
            <a:r>
              <a:rPr lang="pt-BR" sz="2000" dirty="0" err="1">
                <a:solidFill>
                  <a:schemeClr val="bg1"/>
                </a:solidFill>
              </a:rPr>
              <a:t>semi-público</a:t>
            </a:r>
            <a:r>
              <a:rPr lang="pt-BR" sz="2000" dirty="0" smtClean="0">
                <a:solidFill>
                  <a:schemeClr val="bg1"/>
                </a:solidFill>
              </a:rPr>
              <a:t>).</a:t>
            </a:r>
            <a:endParaRPr lang="pt-BR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pic>
        <p:nvPicPr>
          <p:cNvPr id="54" name="Picture 4" descr="Resultado de imagem para r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m 57"/>
          <p:cNvPicPr>
            <a:picLocks noChangeAspect="1"/>
          </p:cNvPicPr>
          <p:nvPr/>
        </p:nvPicPr>
        <p:blipFill rotWithShape="1">
          <a:blip r:embed="rId5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59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0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95536" y="620688"/>
          <a:ext cx="835292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95536" y="404664"/>
            <a:ext cx="2829685" cy="78483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spcBef>
                <a:spcPct val="0"/>
              </a:spcBef>
            </a:pPr>
            <a:r>
              <a:rPr lang="pt-BR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Orientação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40152" y="5589240"/>
            <a:ext cx="3005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PRIORIDADES</a:t>
            </a:r>
          </a:p>
          <a:p>
            <a:r>
              <a:rPr lang="pt-BR" dirty="0" smtClean="0"/>
              <a:t>HIERARQUIA – PERMANÊNCIA</a:t>
            </a:r>
            <a:endParaRPr lang="pt-BR" dirty="0"/>
          </a:p>
        </p:txBody>
      </p:sp>
      <p:pic>
        <p:nvPicPr>
          <p:cNvPr id="11" name="Picture 4" descr="Resultado de imagem para rea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84" y="315683"/>
            <a:ext cx="1278324" cy="8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files.workshopinternacional.webnode.com/200000001-825a28352f/logoUFPR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41" y="310513"/>
            <a:ext cx="1281818" cy="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9"/>
          <a:srcRect t="8343" r="87616" b="61414"/>
          <a:stretch/>
        </p:blipFill>
        <p:spPr>
          <a:xfrm>
            <a:off x="8388195" y="304096"/>
            <a:ext cx="557333" cy="850667"/>
          </a:xfrm>
          <a:prstGeom prst="rect">
            <a:avLst/>
          </a:prstGeom>
        </p:spPr>
      </p:pic>
      <p:pic>
        <p:nvPicPr>
          <p:cNvPr id="14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84BBAA-C557-4407-9CD7-5DD01E066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084BBAA-C557-4407-9CD7-5DD01E066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291E9F-3C37-4772-9D69-6AA6F00D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A291E9F-3C37-4772-9D69-6AA6F00DD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79BC71-26FD-4CEE-9D9A-34DE1CAD2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0D79BC71-26FD-4CEE-9D9A-34DE1CAD2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0CDB-EE91-40EA-9386-3D53F2B7A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8D1F0CDB-EE91-40EA-9386-3D53F2B7A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43CB4D-A36A-4E87-89F2-9DD0FD278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7D43CB4D-A36A-4E87-89F2-9DD0FD278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5C7103-9A0A-4351-B414-DA3C06345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55C7103-9A0A-4351-B414-DA3C06345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E3EC4-6444-499A-A69F-79B005BF5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74FE3EC4-6444-499A-A69F-79B005BF5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2CF3A-9A40-4D49-A19D-3082BFF44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83A2CF3A-9A40-4D49-A19D-3082BFF44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32924C-C270-4AF0-854C-0B48287EE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4E32924C-C270-4AF0-854C-0B48287EE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5400" dirty="0" smtClean="0"/>
              <a:t>O QUE É ERGONOMIA?</a:t>
            </a:r>
            <a:endParaRPr lang="pt-BR" sz="54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ABRIL 2015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UFPR - DEGRAF - CEG219 Desenho Arquitetônico II - Prof.Márcio Carboni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34C9-606B-46C9-A567-C4E913E58FDE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2" descr="http://i.creativecommons.org/l/by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35" y="6474504"/>
            <a:ext cx="785797" cy="2768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 w="38100">
          <a:prstDash val="solid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1325</TotalTime>
  <Words>1969</Words>
  <Application>Microsoft Office PowerPoint</Application>
  <PresentationFormat>Apresentação na tela (4:3)</PresentationFormat>
  <Paragraphs>385</Paragraphs>
  <Slides>47</Slides>
  <Notes>9</Notes>
  <HiddenSlides>2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3" baseType="lpstr">
      <vt:lpstr>Arial</vt:lpstr>
      <vt:lpstr>Calibri</vt:lpstr>
      <vt:lpstr>Wingdings</vt:lpstr>
      <vt:lpstr>Wingdings 2</vt:lpstr>
      <vt:lpstr>Wingdings 3</vt:lpstr>
      <vt:lpstr>Módulo</vt:lpstr>
      <vt:lpstr>HABITAÇÃO UNIFAMILIAR</vt:lpstr>
      <vt:lpstr>Descrição do material</vt:lpstr>
      <vt:lpstr>Tipo de licença</vt:lpstr>
      <vt:lpstr>Como citar</vt:lpstr>
      <vt:lpstr>Habitação Unifamiliar</vt:lpstr>
      <vt:lpstr>Organização e fluxos</vt:lpstr>
      <vt:lpstr>Organização e fluxos</vt:lpstr>
      <vt:lpstr>Apresentação do PowerPoint</vt:lpstr>
      <vt:lpstr>Apresentação do PowerPoint</vt:lpstr>
      <vt:lpstr>Ergonomia</vt:lpstr>
      <vt:lpstr>Ergonomia</vt:lpstr>
      <vt:lpstr>Ergonomia</vt:lpstr>
      <vt:lpstr>Apresentação do PowerPoint</vt:lpstr>
      <vt:lpstr>Garagem</vt:lpstr>
      <vt:lpstr>Garagem</vt:lpstr>
      <vt:lpstr>Garagem</vt:lpstr>
      <vt:lpstr>Garagem - bicicletário</vt:lpstr>
      <vt:lpstr>Cozinhas</vt:lpstr>
      <vt:lpstr>Cozinhas</vt:lpstr>
      <vt:lpstr>Cozinha</vt:lpstr>
      <vt:lpstr>Cozinha</vt:lpstr>
      <vt:lpstr>Cozinha</vt:lpstr>
      <vt:lpstr>Cozinhas</vt:lpstr>
      <vt:lpstr>Cozinhas</vt:lpstr>
      <vt:lpstr>Cozinhas</vt:lpstr>
      <vt:lpstr>Jantar</vt:lpstr>
      <vt:lpstr>Jantar</vt:lpstr>
      <vt:lpstr>Jantar</vt:lpstr>
      <vt:lpstr>Jantar</vt:lpstr>
      <vt:lpstr>Estar</vt:lpstr>
      <vt:lpstr>Estar</vt:lpstr>
      <vt:lpstr>Quartos</vt:lpstr>
      <vt:lpstr>Quartos</vt:lpstr>
      <vt:lpstr>Quartos</vt:lpstr>
      <vt:lpstr>Quartos</vt:lpstr>
      <vt:lpstr>Quartos</vt:lpstr>
      <vt:lpstr>Quartos</vt:lpstr>
      <vt:lpstr>Quartos</vt:lpstr>
      <vt:lpstr>Quartos</vt:lpstr>
      <vt:lpstr>Quartos</vt:lpstr>
      <vt:lpstr>Quartos</vt:lpstr>
      <vt:lpstr>Banheiros</vt:lpstr>
      <vt:lpstr>Banheiros</vt:lpstr>
      <vt:lpstr>Banheiros</vt:lpstr>
      <vt:lpstr>Referências</vt:lpstr>
      <vt:lpstr>TRABALHO ERGONOMIA E DIMENSIONAMENTO</vt:lpstr>
      <vt:lpstr>500 anos da casa no Brasil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Márcio</dc:creator>
  <cp:lastModifiedBy>Marcio</cp:lastModifiedBy>
  <cp:revision>96</cp:revision>
  <dcterms:created xsi:type="dcterms:W3CDTF">2013-08-12T13:57:07Z</dcterms:created>
  <dcterms:modified xsi:type="dcterms:W3CDTF">2015-05-27T17:47:48Z</dcterms:modified>
</cp:coreProperties>
</file>