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0" r:id="rId11"/>
    <p:sldId id="267" r:id="rId12"/>
    <p:sldId id="265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howOutlineIcons="0" snapVertSplitter="1" vertBarState="minimized" horzBarState="maximized">
    <p:restoredLeft sz="34589" autoAdjust="0"/>
    <p:restoredTop sz="86429" autoAdjust="0"/>
  </p:normalViewPr>
  <p:slideViewPr>
    <p:cSldViewPr>
      <p:cViewPr varScale="1">
        <p:scale>
          <a:sx n="93" d="100"/>
          <a:sy n="93" d="100"/>
        </p:scale>
        <p:origin x="-15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F9756-90BA-468F-8F6B-3563A0B3AD13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F13DA-63D2-44A9-BB97-7CBFCEE56F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Botão Abandona – Retorna para </a:t>
            </a:r>
            <a:r>
              <a:rPr lang="pt-BR" dirty="0" smtClean="0"/>
              <a:t> conferência.</a:t>
            </a:r>
            <a:endParaRPr lang="pt-BR" dirty="0" smtClean="0"/>
          </a:p>
          <a:p>
            <a:r>
              <a:rPr lang="pt-BR" dirty="0" smtClean="0"/>
              <a:t>Botão Confirma – Salva (somente com </a:t>
            </a:r>
            <a:r>
              <a:rPr lang="pt-BR" dirty="0" smtClean="0"/>
              <a:t>uma opção selecionada) e </a:t>
            </a:r>
            <a:r>
              <a:rPr lang="pt-BR" dirty="0" smtClean="0"/>
              <a:t>retorna para </a:t>
            </a:r>
            <a:r>
              <a:rPr lang="pt-BR" dirty="0" smtClean="0"/>
              <a:t>a conferência de pallet.</a:t>
            </a:r>
            <a:endParaRPr lang="pt-BR" dirty="0" smtClean="0"/>
          </a:p>
          <a:p>
            <a:endParaRPr lang="pt-B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Veículo: Drop Down com veículos ainda não conferidos; Ao selecionar um veículo, o drop Down de transporte exibe somente os que estão relacionados a esse veículo.</a:t>
            </a:r>
          </a:p>
          <a:p>
            <a:r>
              <a:rPr lang="pt-BR" dirty="0" smtClean="0"/>
              <a:t>Transporte: Drop Down com os transportes não conferidos. Ao selecionar um transporte, o veículo do transporte é exibido no drop down veículo.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Desenho das baias do transporte / veículo  selecionado para conferência.</a:t>
            </a:r>
          </a:p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</a:t>
            </a:r>
            <a:r>
              <a:rPr lang="pt-BR" dirty="0" smtClean="0"/>
              <a:t>?</a:t>
            </a:r>
          </a:p>
          <a:p>
            <a:r>
              <a:rPr lang="pt-BR" dirty="0" smtClean="0"/>
              <a:t>Botão Abandona – Retorna para menu (página 5). Antes, exibe popup de confirmação.</a:t>
            </a:r>
          </a:p>
          <a:p>
            <a:r>
              <a:rPr lang="pt-BR" dirty="0" smtClean="0"/>
              <a:t>Botão Confirma – Salva (somente com </a:t>
            </a:r>
            <a:r>
              <a:rPr lang="pt-BR" dirty="0" smtClean="0"/>
              <a:t>todas as baias conferidas) </a:t>
            </a:r>
            <a:r>
              <a:rPr lang="pt-BR" dirty="0" smtClean="0"/>
              <a:t>e retorna para o menu (página 5).</a:t>
            </a:r>
          </a:p>
          <a:p>
            <a:endParaRPr lang="pt-B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r>
              <a:rPr lang="pt-BR" dirty="0" smtClean="0"/>
              <a:t>Codigo de Barras do Pallet – para confirmar carregamento. Ao efetuar a leitura, retorna para o croqui da conferência de carga (página 12) e marca com vermelho(conferido) a baia selecionada.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Campos e Eventos:</a:t>
            </a:r>
          </a:p>
          <a:p>
            <a:r>
              <a:rPr lang="pt-BR" dirty="0" smtClean="0"/>
              <a:t>Username: matricula do conferente</a:t>
            </a:r>
          </a:p>
          <a:p>
            <a:r>
              <a:rPr lang="pt-BR" dirty="0" smtClean="0"/>
              <a:t>Password: Senha  (controle de usuários na aplicação desktop de controle)</a:t>
            </a:r>
          </a:p>
          <a:p>
            <a:endParaRPr lang="pt-BR" dirty="0"/>
          </a:p>
          <a:p>
            <a:r>
              <a:rPr lang="pt-BR" dirty="0" smtClean="0"/>
              <a:t>Botão Ok – Confere Login, entra na aplicação</a:t>
            </a:r>
          </a:p>
          <a:p>
            <a:r>
              <a:rPr lang="pt-BR" dirty="0" smtClean="0"/>
              <a:t>Botão Cancel -  Encerra a aplicação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Data de entrega (Date Time Picker) – Data default do dia seguinte à partir das 15h.</a:t>
            </a:r>
          </a:p>
          <a:p>
            <a:r>
              <a:rPr lang="pt-BR" dirty="0" smtClean="0"/>
              <a:t>Botão Ok – Acessa ao Menu de Conferência;</a:t>
            </a:r>
          </a:p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Botão Conferência de Pallet – Inicia conferência de pallet (página 6)</a:t>
            </a:r>
          </a:p>
          <a:p>
            <a:r>
              <a:rPr lang="pt-BR" dirty="0" smtClean="0"/>
              <a:t>Botão Conferência de Carga – Inicia conferência de Carga (página  11)</a:t>
            </a:r>
          </a:p>
          <a:p>
            <a:endParaRPr lang="pt-B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Campo para leitura do identificador do Pallet (pode ser digitado caso o CB não seja legível)</a:t>
            </a:r>
          </a:p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Botão Abandona – Retorna para menu (página 5). Antes, exibe popup de confirmação.</a:t>
            </a:r>
          </a:p>
          <a:p>
            <a:r>
              <a:rPr lang="pt-BR" dirty="0" smtClean="0"/>
              <a:t>Botão Confirma – Salva (somente com todos os produtos conferidos) e retorna para o menu (página 5).</a:t>
            </a:r>
          </a:p>
          <a:p>
            <a:endParaRPr lang="pt-B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Botão Abandona – Retorna para menu (página 5). Antes, exibe popup de confirmação.</a:t>
            </a:r>
          </a:p>
          <a:p>
            <a:r>
              <a:rPr lang="pt-BR" dirty="0" smtClean="0"/>
              <a:t>Botão Confirma – Salva (somente com todos os produtos conferidos) e retorna para o menu (página 5).</a:t>
            </a:r>
          </a:p>
          <a:p>
            <a:endParaRPr lang="pt-B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Botão Saída – Encerra Aplicação (Dispara Pop up de confirmação de encerramento)</a:t>
            </a:r>
          </a:p>
          <a:p>
            <a:r>
              <a:rPr lang="pt-BR" dirty="0" smtClean="0"/>
              <a:t>Msg de confirmação de Encerramento:</a:t>
            </a:r>
          </a:p>
          <a:p>
            <a:r>
              <a:rPr lang="pt-BR" dirty="0" smtClean="0"/>
              <a:t>Todos os dados não gravados serão perdidos – Deseja Encerrar  - Sim   Não?</a:t>
            </a:r>
          </a:p>
          <a:p>
            <a:endParaRPr lang="pt-BR" dirty="0" smtClean="0"/>
          </a:p>
          <a:p>
            <a:r>
              <a:rPr lang="pt-BR" dirty="0" smtClean="0"/>
              <a:t>Botão Abandona – Retorna para menu (página 5). Antes, exibe popup de confirmação.</a:t>
            </a:r>
          </a:p>
          <a:p>
            <a:r>
              <a:rPr lang="pt-BR" dirty="0" smtClean="0"/>
              <a:t>Botão Confirma – Salva (somente com todos os produtos conferidos) e retorna para o menu (página 5).</a:t>
            </a:r>
          </a:p>
          <a:p>
            <a:endParaRPr lang="pt-BR" dirty="0" smtClean="0"/>
          </a:p>
          <a:p>
            <a:r>
              <a:rPr lang="pt-BR" dirty="0" smtClean="0"/>
              <a:t>Botão Verde – Confirma quantidade do produto</a:t>
            </a:r>
          </a:p>
          <a:p>
            <a:r>
              <a:rPr lang="pt-BR" dirty="0" smtClean="0"/>
              <a:t>Botão Vermelho – Informa erro de montagem do pallet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4F13DA-63D2-44A9-BB97-7CBFCEE56FE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3A409-05EB-422F-904C-D44C2F0C5FF0}" type="datetimeFigureOut">
              <a:rPr lang="en-US" smtClean="0"/>
              <a:pPr/>
              <a:t>6/15/2009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C5D24-9D32-4146-8BFA-DBA7DF83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5.jpe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242886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dirty="0" smtClean="0">
                <a:latin typeface="BankGothic Md BT" pitchFamily="34" charset="0"/>
              </a:rPr>
              <a:t>PROJETO LOAD REVIEW</a:t>
            </a:r>
          </a:p>
          <a:p>
            <a:pPr algn="ctr"/>
            <a:r>
              <a:rPr lang="pt-BR" sz="2000" dirty="0" smtClean="0">
                <a:latin typeface="BankGothic Md BT" pitchFamily="34" charset="0"/>
              </a:rPr>
              <a:t>AUTOMAÇÃO DA CONFERÊNCIA DE SAÍDA DE CARGAS</a:t>
            </a:r>
            <a:endParaRPr lang="en-US" sz="2000" dirty="0">
              <a:latin typeface="BankGothic Md B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14876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Erros de montagem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10316" y="857231"/>
            <a:ext cx="36478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Caso o conferente digite um número diferente dos esperados (conferência cega e meia-cega ou indique algum erro) o LOAD Review exibirá uma tela para registrar o tipo de erro.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10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13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14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TextBox 16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Pallet </a:t>
            </a:r>
            <a:endParaRPr lang="en-US" sz="1000" b="1" dirty="0"/>
          </a:p>
        </p:txBody>
      </p:sp>
      <p:sp>
        <p:nvSpPr>
          <p:cNvPr id="18" name="Rectangle 17"/>
          <p:cNvSpPr/>
          <p:nvPr/>
        </p:nvSpPr>
        <p:spPr>
          <a:xfrm>
            <a:off x="1214414" y="2428868"/>
            <a:ext cx="26431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COCA COLA PET1L 6UN	 080(CX6)</a:t>
            </a:r>
          </a:p>
          <a:p>
            <a:r>
              <a:rPr lang="it-IT" sz="1100" dirty="0" smtClean="0"/>
              <a:t>COCA COLA ZER PET1L 6UN	041 (CX6)</a:t>
            </a:r>
          </a:p>
          <a:p>
            <a:r>
              <a:rPr lang="it-IT" sz="1100" dirty="0" smtClean="0"/>
              <a:t>COCA COLA LIG PET1L 6UN	01_ (CX6)</a:t>
            </a:r>
          </a:p>
          <a:p>
            <a:r>
              <a:rPr lang="en-US" sz="1100" dirty="0" smtClean="0"/>
              <a:t>FANTA LAR SPL PET500 6UN	00_ (CX6)</a:t>
            </a:r>
          </a:p>
          <a:p>
            <a:r>
              <a:rPr lang="en-US" sz="1100" dirty="0" smtClean="0"/>
              <a:t>-----------------------------------</a:t>
            </a:r>
          </a:p>
          <a:p>
            <a:r>
              <a:rPr lang="en-US" sz="1100" dirty="0" smtClean="0"/>
              <a:t>Total do Pallet:  ___    </a:t>
            </a:r>
            <a:r>
              <a:rPr lang="en-US" sz="1100" dirty="0" err="1" smtClean="0"/>
              <a:t>Caixas</a:t>
            </a:r>
            <a:endParaRPr lang="en-US" sz="11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285852" y="265406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85852" y="282483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285852" y="298336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285852" y="3165020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14414" y="1754019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Data de Entrega: 03/06/2009</a:t>
            </a:r>
          </a:p>
          <a:p>
            <a:r>
              <a:rPr lang="pt-BR" sz="1000" dirty="0" smtClean="0"/>
              <a:t>Transporte:  999.999</a:t>
            </a:r>
          </a:p>
          <a:p>
            <a:r>
              <a:rPr lang="pt-BR" sz="1000" dirty="0" smtClean="0"/>
              <a:t>Veículo: 873</a:t>
            </a:r>
          </a:p>
          <a:p>
            <a:r>
              <a:rPr lang="pt-BR" sz="1000" dirty="0" smtClean="0"/>
              <a:t>Baia: 2</a:t>
            </a:r>
            <a:endParaRPr lang="en-US" sz="10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214414" y="2465294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214414" y="3608302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857488" y="4286256"/>
            <a:ext cx="1000132" cy="28575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Confirma</a:t>
            </a:r>
            <a:endParaRPr lang="en-US" sz="1100" dirty="0"/>
          </a:p>
        </p:txBody>
      </p:sp>
      <p:sp>
        <p:nvSpPr>
          <p:cNvPr id="27" name="Rectangle 26"/>
          <p:cNvSpPr/>
          <p:nvPr/>
        </p:nvSpPr>
        <p:spPr>
          <a:xfrm>
            <a:off x="1285852" y="4286256"/>
            <a:ext cx="1000132" cy="285752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Abandona</a:t>
            </a:r>
            <a:endParaRPr lang="en-US" sz="11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428728" y="2786058"/>
            <a:ext cx="2071702" cy="1214446"/>
            <a:chOff x="5143504" y="3071810"/>
            <a:chExt cx="2071702" cy="1214446"/>
          </a:xfrm>
        </p:grpSpPr>
        <p:sp>
          <p:nvSpPr>
            <p:cNvPr id="28" name="Rectangle 27"/>
            <p:cNvSpPr/>
            <p:nvPr/>
          </p:nvSpPr>
          <p:spPr>
            <a:xfrm>
              <a:off x="5143504" y="3071810"/>
              <a:ext cx="2071702" cy="121444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43504" y="3071811"/>
              <a:ext cx="20717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000" b="1" dirty="0" smtClean="0"/>
                <a:t>Registro de Erro de Montagem</a:t>
              </a:r>
              <a:endParaRPr lang="en-US" sz="1000" b="1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357950" y="4000504"/>
              <a:ext cx="642942" cy="21431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smtClean="0"/>
                <a:t>Confirma</a:t>
              </a:r>
              <a:endParaRPr lang="en-US" sz="8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500694" y="4000504"/>
              <a:ext cx="642942" cy="214314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800" dirty="0" smtClean="0"/>
                <a:t>Abandona</a:t>
              </a:r>
              <a:endParaRPr lang="en-US" sz="8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14942" y="3292618"/>
              <a:ext cx="14287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Wingdings" pitchFamily="2" charset="2"/>
                <a:buChar char="q"/>
              </a:pPr>
              <a:r>
                <a:rPr lang="pt-BR" sz="1000" dirty="0" smtClean="0"/>
                <a:t>Erro  de Contagem</a:t>
              </a:r>
            </a:p>
            <a:p>
              <a:pPr>
                <a:buFont typeface="Wingdings" pitchFamily="2" charset="2"/>
                <a:buChar char="q"/>
              </a:pPr>
              <a:r>
                <a:rPr lang="pt-BR" sz="1000" dirty="0" smtClean="0"/>
                <a:t>Falta</a:t>
              </a:r>
            </a:p>
            <a:p>
              <a:pPr>
                <a:buFont typeface="Wingdings" pitchFamily="2" charset="2"/>
                <a:buChar char="q"/>
              </a:pPr>
              <a:r>
                <a:rPr lang="pt-BR" sz="1000" dirty="0" smtClean="0"/>
                <a:t>Sobra</a:t>
              </a:r>
            </a:p>
            <a:p>
              <a:pPr>
                <a:buFont typeface="Wingdings" pitchFamily="2" charset="2"/>
                <a:buChar char="q"/>
              </a:pPr>
              <a:r>
                <a:rPr lang="pt-BR" sz="1000" dirty="0" smtClean="0"/>
                <a:t>Inversão</a:t>
              </a:r>
              <a:endParaRPr lang="en-US" sz="1000" dirty="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5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8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1"/>
          <p:cNvSpPr txBox="1"/>
          <p:nvPr/>
        </p:nvSpPr>
        <p:spPr>
          <a:xfrm>
            <a:off x="1857356" y="1428736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Carga 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14414" y="1754019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Veículo:</a:t>
            </a:r>
          </a:p>
          <a:p>
            <a:endParaRPr lang="pt-BR" sz="1000" dirty="0" smtClean="0"/>
          </a:p>
          <a:p>
            <a:endParaRPr lang="pt-BR" sz="1000" dirty="0" smtClean="0"/>
          </a:p>
          <a:p>
            <a:r>
              <a:rPr lang="pt-BR" sz="1000" dirty="0" smtClean="0"/>
              <a:t>Transporte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 l="16146" t="45690" r="68750" b="50000"/>
          <a:stretch>
            <a:fillRect/>
          </a:stretch>
        </p:blipFill>
        <p:spPr bwMode="auto">
          <a:xfrm>
            <a:off x="2143108" y="1714488"/>
            <a:ext cx="1714512" cy="29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/>
          <a:srcRect l="16146" t="45690" r="68750" b="50000"/>
          <a:stretch>
            <a:fillRect/>
          </a:stretch>
        </p:blipFill>
        <p:spPr bwMode="auto">
          <a:xfrm>
            <a:off x="2143108" y="2204700"/>
            <a:ext cx="1714512" cy="295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5286380" y="2648547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Confer</a:t>
            </a:r>
            <a:r>
              <a:rPr lang="en-US" b="1" dirty="0" err="1" smtClean="0"/>
              <a:t>ência</a:t>
            </a:r>
            <a:r>
              <a:rPr lang="en-US" b="1" dirty="0" smtClean="0"/>
              <a:t> de </a:t>
            </a:r>
            <a:r>
              <a:rPr lang="en-US" b="1" dirty="0" err="1" smtClean="0"/>
              <a:t>Carga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281820" y="3077174"/>
            <a:ext cx="36478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Conferente seleciona o veículo ou o transporte para iniciar a conferência</a:t>
            </a:r>
            <a:endParaRPr lang="en-US" dirty="0"/>
          </a:p>
        </p:txBody>
      </p:sp>
      <p:cxnSp>
        <p:nvCxnSpPr>
          <p:cNvPr id="21" name="Straight Arrow Connector 20"/>
          <p:cNvCxnSpPr>
            <a:endCxn id="2053" idx="3"/>
          </p:cNvCxnSpPr>
          <p:nvPr/>
        </p:nvCxnSpPr>
        <p:spPr>
          <a:xfrm rot="10800000">
            <a:off x="3857620" y="1862292"/>
            <a:ext cx="1143008" cy="1138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7" idx="3"/>
          </p:cNvCxnSpPr>
          <p:nvPr/>
        </p:nvCxnSpPr>
        <p:spPr>
          <a:xfrm rot="10800000">
            <a:off x="3857620" y="2352504"/>
            <a:ext cx="1143008" cy="7907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5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8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11"/>
          <p:cNvSpPr txBox="1"/>
          <p:nvPr/>
        </p:nvSpPr>
        <p:spPr>
          <a:xfrm>
            <a:off x="1857356" y="1428736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Carga </a:t>
            </a:r>
            <a:endParaRPr lang="en-US" sz="1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l="17708" t="46552" r="40625" b="31896"/>
          <a:stretch>
            <a:fillRect/>
          </a:stretch>
        </p:blipFill>
        <p:spPr bwMode="auto">
          <a:xfrm rot="5400000">
            <a:off x="1191375" y="2023279"/>
            <a:ext cx="2600320" cy="18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86380" y="2648547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Confer</a:t>
            </a:r>
            <a:r>
              <a:rPr lang="en-US" b="1" dirty="0" err="1" smtClean="0"/>
              <a:t>ência</a:t>
            </a:r>
            <a:r>
              <a:rPr lang="en-US" b="1" dirty="0" smtClean="0"/>
              <a:t> de </a:t>
            </a:r>
            <a:r>
              <a:rPr lang="en-US" b="1" dirty="0" err="1" smtClean="0"/>
              <a:t>Carga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281820" y="3077174"/>
            <a:ext cx="364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O Sistema exibe um croqui do veículo para que o conferente selecione a baia a qual está conferindo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57488" y="4286256"/>
            <a:ext cx="1000132" cy="28575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Confirma</a:t>
            </a:r>
            <a:endParaRPr lang="en-US" sz="1100" dirty="0"/>
          </a:p>
        </p:txBody>
      </p:sp>
      <p:sp>
        <p:nvSpPr>
          <p:cNvPr id="15" name="Rectangle 14"/>
          <p:cNvSpPr/>
          <p:nvPr/>
        </p:nvSpPr>
        <p:spPr>
          <a:xfrm>
            <a:off x="1285852" y="4286256"/>
            <a:ext cx="1000132" cy="285752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Abandona</a:t>
            </a:r>
            <a:endParaRPr lang="en-US" sz="11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3570" y="428605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Leitura da identificação do pallet</a:t>
            </a:r>
            <a:endParaRPr lang="en-US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9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10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Action Button: Custom 12">
            <a:hlinkClick r:id="" action="ppaction://noaction" highlightClick="1"/>
          </p:cNvPr>
          <p:cNvSpPr/>
          <p:nvPr/>
        </p:nvSpPr>
        <p:spPr>
          <a:xfrm>
            <a:off x="1285852" y="2071678"/>
            <a:ext cx="2357454" cy="28575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4414" y="175401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Identificador do Pallet: 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643570" y="2571744"/>
            <a:ext cx="3071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Leitura do código de barras do pallet;</a:t>
            </a:r>
          </a:p>
          <a:p>
            <a:r>
              <a:rPr lang="pt-BR" dirty="0" smtClean="0"/>
              <a:t>Para pallet’s fechados, possibilidade de leitura do codigo de barras etiqueta rastreabilidade.</a:t>
            </a:r>
          </a:p>
          <a:p>
            <a:r>
              <a:rPr lang="pt-BR" dirty="0" smtClean="0"/>
              <a:t>Após ler todas as etiquetas previstas para o transporte, o sistema dá um aviso de carga conferida.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3500430" y="2230182"/>
            <a:ext cx="1857388" cy="627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Cargas </a:t>
            </a:r>
            <a:endParaRPr lang="en-US" sz="1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artefactsoft.com/images/pocket_daf/pocket_da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33750" cy="51911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0" y="28572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Tela de abertura</a:t>
            </a:r>
            <a:endParaRPr lang="en-US" dirty="0"/>
          </a:p>
        </p:txBody>
      </p:sp>
      <p:pic>
        <p:nvPicPr>
          <p:cNvPr id="2052" name="Picture 4" descr="http://computershopauction.com/secure/images/windows_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2692" y="747014"/>
            <a:ext cx="348004" cy="2530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74232" y="747014"/>
            <a:ext cx="1714512" cy="2308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900" dirty="0" smtClean="0">
                <a:solidFill>
                  <a:schemeClr val="bg1"/>
                </a:solidFill>
                <a:latin typeface="BankGothic Md BT" pitchFamily="34" charset="0"/>
              </a:rPr>
              <a:t>Load Review</a:t>
            </a:r>
            <a:endParaRPr lang="en-US" sz="900" dirty="0">
              <a:solidFill>
                <a:schemeClr val="bg1"/>
              </a:solidFill>
              <a:latin typeface="BankGothic Md BT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71472" y="1071546"/>
            <a:ext cx="2214578" cy="24288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1500174"/>
            <a:ext cx="1872236" cy="13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1285860"/>
            <a:ext cx="4572032" cy="3376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643570" y="42860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Login do Conferente</a:t>
            </a:r>
            <a:endParaRPr lang="en-US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4714876" cy="6858000"/>
            <a:chOff x="0" y="0"/>
            <a:chExt cx="3333750" cy="5191125"/>
          </a:xfrm>
        </p:grpSpPr>
        <p:pic>
          <p:nvPicPr>
            <p:cNvPr id="4" name="Picture 2" descr="http://www.artefactsoft.com/images/pocket_daf/pocket_da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333750" cy="5191125"/>
            </a:xfrm>
            <a:prstGeom prst="rect">
              <a:avLst/>
            </a:prstGeom>
            <a:noFill/>
          </p:spPr>
        </p:pic>
        <p:pic>
          <p:nvPicPr>
            <p:cNvPr id="6" name="Picture 4" descr="http://computershopauction.com/secure/images/windows_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692" y="747014"/>
              <a:ext cx="348004" cy="25309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874232" y="747014"/>
              <a:ext cx="1714512" cy="2308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pt-BR" sz="900" dirty="0" smtClean="0">
                  <a:solidFill>
                    <a:schemeClr val="bg1"/>
                  </a:solidFill>
                  <a:latin typeface="BankGothic Md BT" pitchFamily="34" charset="0"/>
                </a:rPr>
                <a:t>Load Review</a:t>
              </a:r>
              <a:endParaRPr lang="en-US" sz="900" dirty="0">
                <a:solidFill>
                  <a:schemeClr val="bg1"/>
                </a:solidFill>
                <a:latin typeface="BankGothic Md BT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71472" y="1071546"/>
              <a:ext cx="2214578" cy="242889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2214554"/>
            <a:ext cx="301379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450500" y="2796944"/>
            <a:ext cx="1798833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63412" y="2714620"/>
            <a:ext cx="1071570" cy="361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50" b="1" dirty="0" smtClean="0">
                <a:solidFill>
                  <a:srgbClr val="CCCC00"/>
                </a:solidFill>
                <a:latin typeface="Microsoft Sans Serif" pitchFamily="34" charset="0"/>
                <a:cs typeface="Microsoft Sans Serif" pitchFamily="34" charset="0"/>
              </a:rPr>
              <a:t>LOAD Review</a:t>
            </a:r>
          </a:p>
          <a:p>
            <a:r>
              <a:rPr lang="pt-BR" sz="700" dirty="0" smtClean="0">
                <a:solidFill>
                  <a:srgbClr val="CCCC00"/>
                </a:solidFill>
                <a:latin typeface="Microsoft Sans Serif" pitchFamily="34" charset="0"/>
                <a:cs typeface="Microsoft Sans Serif" pitchFamily="34" charset="0"/>
              </a:rPr>
              <a:t>Version 1.0</a:t>
            </a:r>
            <a:endParaRPr lang="en-US" sz="700" dirty="0">
              <a:solidFill>
                <a:srgbClr val="CCCC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428992" y="2786058"/>
            <a:ext cx="221457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643570" y="2571744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Leitura CB do crachá do conferente 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2643206" y="3571876"/>
            <a:ext cx="300036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86446" y="3571876"/>
            <a:ext cx="3357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Senha – cadastro no módulo de administração do Load Review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4714876" cy="6858000"/>
            <a:chOff x="0" y="0"/>
            <a:chExt cx="3333750" cy="5191125"/>
          </a:xfrm>
        </p:grpSpPr>
        <p:pic>
          <p:nvPicPr>
            <p:cNvPr id="5" name="Picture 2" descr="http://www.artefactsoft.com/images/pocket_daf/pocket_da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333750" cy="5191125"/>
            </a:xfrm>
            <a:prstGeom prst="rect">
              <a:avLst/>
            </a:prstGeom>
            <a:noFill/>
          </p:spPr>
        </p:pic>
        <p:pic>
          <p:nvPicPr>
            <p:cNvPr id="6" name="Picture 4" descr="http://computershopauction.com/secure/images/windows_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692" y="747014"/>
              <a:ext cx="348004" cy="25309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874232" y="747014"/>
              <a:ext cx="1714512" cy="2308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pt-BR" sz="900" dirty="0" smtClean="0">
                  <a:solidFill>
                    <a:schemeClr val="bg1"/>
                  </a:solidFill>
                  <a:latin typeface="BankGothic Md BT" pitchFamily="34" charset="0"/>
                </a:rPr>
                <a:t>Load Review</a:t>
              </a:r>
              <a:endParaRPr lang="en-US" sz="900" dirty="0">
                <a:solidFill>
                  <a:schemeClr val="bg1"/>
                </a:solidFill>
                <a:latin typeface="BankGothic Md BT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71472" y="1071546"/>
              <a:ext cx="2214578" cy="242889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785786" y="1428736"/>
            <a:ext cx="428628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10832" t="2456" r="84398" b="94070"/>
          <a:stretch>
            <a:fillRect/>
          </a:stretch>
        </p:blipFill>
        <p:spPr bwMode="auto">
          <a:xfrm>
            <a:off x="1214414" y="1428736"/>
            <a:ext cx="428628" cy="18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43570" y="42860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Seleção de data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43570" y="2571744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Combo(Date Time Picker) para a Seleção de data… data default a data do dia seguinte à partir das 15:00h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0536" y="1938998"/>
            <a:ext cx="10715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Data de Entrega:</a:t>
            </a:r>
            <a:endParaRPr lang="en-US" sz="10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 l="17188" t="10345" r="66145" b="87069"/>
          <a:stretch>
            <a:fillRect/>
          </a:stretch>
        </p:blipFill>
        <p:spPr bwMode="auto">
          <a:xfrm>
            <a:off x="1643042" y="2143116"/>
            <a:ext cx="1857388" cy="174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ction Button: Custom 14">
            <a:hlinkClick r:id="" action="ppaction://noaction" highlightClick="1"/>
          </p:cNvPr>
          <p:cNvSpPr/>
          <p:nvPr/>
        </p:nvSpPr>
        <p:spPr>
          <a:xfrm>
            <a:off x="3214678" y="4286256"/>
            <a:ext cx="642942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Ok</a:t>
            </a:r>
            <a:endParaRPr lang="en-US" dirty="0"/>
          </a:p>
        </p:txBody>
      </p:sp>
      <p:cxnSp>
        <p:nvCxnSpPr>
          <p:cNvPr id="17" name="Straight Arrow Connector 16"/>
          <p:cNvCxnSpPr>
            <a:endCxn id="14" idx="3"/>
          </p:cNvCxnSpPr>
          <p:nvPr/>
        </p:nvCxnSpPr>
        <p:spPr>
          <a:xfrm rot="10800000">
            <a:off x="3500430" y="2230182"/>
            <a:ext cx="1857388" cy="627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0" y="0"/>
            <a:ext cx="4714876" cy="6858000"/>
            <a:chOff x="0" y="0"/>
            <a:chExt cx="3333750" cy="5191125"/>
          </a:xfrm>
        </p:grpSpPr>
        <p:pic>
          <p:nvPicPr>
            <p:cNvPr id="5" name="Picture 2" descr="http://www.artefactsoft.com/images/pocket_daf/pocket_da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333750" cy="5191125"/>
            </a:xfrm>
            <a:prstGeom prst="rect">
              <a:avLst/>
            </a:prstGeom>
            <a:noFill/>
          </p:spPr>
        </p:pic>
        <p:pic>
          <p:nvPicPr>
            <p:cNvPr id="6" name="Picture 4" descr="http://computershopauction.com/secure/images/windows_logo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692" y="747014"/>
              <a:ext cx="348004" cy="253094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874232" y="747014"/>
              <a:ext cx="1714512" cy="230832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pt-BR" sz="900" dirty="0" smtClean="0">
                  <a:solidFill>
                    <a:schemeClr val="bg1"/>
                  </a:solidFill>
                  <a:latin typeface="BankGothic Md BT" pitchFamily="34" charset="0"/>
                </a:rPr>
                <a:t>Load Review</a:t>
              </a:r>
              <a:endParaRPr lang="en-US" sz="900" dirty="0">
                <a:solidFill>
                  <a:schemeClr val="bg1"/>
                </a:solidFill>
                <a:latin typeface="BankGothic Md BT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71472" y="1071546"/>
              <a:ext cx="2214578" cy="242889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785786" y="1428736"/>
            <a:ext cx="428628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 l="10832" t="2456" r="84398" b="94070"/>
          <a:stretch>
            <a:fillRect/>
          </a:stretch>
        </p:blipFill>
        <p:spPr bwMode="auto">
          <a:xfrm>
            <a:off x="1214414" y="1428736"/>
            <a:ext cx="428628" cy="188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643570" y="428604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Seleção de data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57818" y="2401574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Botões de Seleção para Conferência de Pallet e de Conferência de Carga</a:t>
            </a:r>
            <a:endParaRPr lang="en-US" dirty="0"/>
          </a:p>
        </p:txBody>
      </p:sp>
      <p:sp>
        <p:nvSpPr>
          <p:cNvPr id="15" name="Action Button: Custom 14">
            <a:hlinkClick r:id="" action="ppaction://noaction" highlightClick="1"/>
          </p:cNvPr>
          <p:cNvSpPr/>
          <p:nvPr/>
        </p:nvSpPr>
        <p:spPr>
          <a:xfrm>
            <a:off x="1428728" y="1785926"/>
            <a:ext cx="2000264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Conferência de Pallet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3500430" y="2230182"/>
            <a:ext cx="1857388" cy="627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ction Button: Custom 15">
            <a:hlinkClick r:id="" action="ppaction://noaction" highlightClick="1"/>
          </p:cNvPr>
          <p:cNvSpPr/>
          <p:nvPr/>
        </p:nvSpPr>
        <p:spPr>
          <a:xfrm>
            <a:off x="1428728" y="2928934"/>
            <a:ext cx="2000264" cy="57150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Conferência de Carga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2" idx="1"/>
          </p:cNvCxnSpPr>
          <p:nvPr/>
        </p:nvCxnSpPr>
        <p:spPr>
          <a:xfrm rot="10800000" flipV="1">
            <a:off x="3500430" y="2863238"/>
            <a:ext cx="1857388" cy="4228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14414" y="4286256"/>
            <a:ext cx="27146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dirty="0" smtClean="0"/>
              <a:t>Data de Entrega:  quinta-feira, 04 de junho de 2009</a:t>
            </a:r>
            <a:endParaRPr lang="en-US" sz="9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643570" y="428605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Leitura da identificação do pallet</a:t>
            </a:r>
            <a:endParaRPr lang="en-US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4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5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6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Action Button: Custom 11">
            <a:hlinkClick r:id="" action="ppaction://noaction" highlightClick="1"/>
          </p:cNvPr>
          <p:cNvSpPr/>
          <p:nvPr/>
        </p:nvSpPr>
        <p:spPr>
          <a:xfrm>
            <a:off x="1285852" y="2071678"/>
            <a:ext cx="2357454" cy="285752"/>
          </a:xfrm>
          <a:prstGeom prst="actionButtonBlank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14414" y="175401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Identificador do Pallet: 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5643570" y="2571744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Leitura do código de barras do pallet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3500430" y="2230182"/>
            <a:ext cx="1857388" cy="6273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Pallet </a:t>
            </a:r>
            <a:endParaRPr lang="en-US" sz="1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5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8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/>
          <p:nvPr/>
        </p:nvSpPr>
        <p:spPr>
          <a:xfrm>
            <a:off x="1214414" y="2428868"/>
            <a:ext cx="26431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COCA COLA PET1L 6UN	 ___(CX6)</a:t>
            </a:r>
          </a:p>
          <a:p>
            <a:r>
              <a:rPr lang="it-IT" sz="1100" dirty="0" smtClean="0"/>
              <a:t>COCA COLA ZER PET1L 6UN	___ (CX6)</a:t>
            </a:r>
          </a:p>
          <a:p>
            <a:r>
              <a:rPr lang="it-IT" sz="1100" dirty="0" smtClean="0"/>
              <a:t>COCA COLA LIG PET1L 6UN	___ (CX6)</a:t>
            </a:r>
          </a:p>
          <a:p>
            <a:r>
              <a:rPr lang="en-US" sz="1100" dirty="0" smtClean="0"/>
              <a:t>FANTA LAR SPL PET500 6UN	___ (CX6)</a:t>
            </a:r>
          </a:p>
          <a:p>
            <a:r>
              <a:rPr lang="en-US" sz="1100" dirty="0" smtClean="0"/>
              <a:t>-----------------------------------</a:t>
            </a:r>
          </a:p>
          <a:p>
            <a:r>
              <a:rPr lang="en-US" sz="1100" dirty="0" smtClean="0"/>
              <a:t>Total do Pallet:  ___    </a:t>
            </a:r>
            <a:r>
              <a:rPr lang="en-US" sz="1100" dirty="0" err="1" smtClean="0"/>
              <a:t>Caixas</a:t>
            </a:r>
            <a:endParaRPr lang="en-US" sz="11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85852" y="265406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85852" y="282483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285852" y="298336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85852" y="3165020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00694" y="428605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Contagem de produtos do Pallet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214414" y="1754019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Data de Entrega: 03/06/2009</a:t>
            </a:r>
          </a:p>
          <a:p>
            <a:r>
              <a:rPr lang="pt-BR" sz="1000" dirty="0" smtClean="0"/>
              <a:t>Transporte:  999.999</a:t>
            </a:r>
          </a:p>
          <a:p>
            <a:r>
              <a:rPr lang="pt-BR" sz="1000" dirty="0" smtClean="0"/>
              <a:t>Veículo: 873</a:t>
            </a:r>
          </a:p>
          <a:p>
            <a:r>
              <a:rPr lang="pt-BR" sz="1000" dirty="0" smtClean="0"/>
              <a:t>Baia: 2</a:t>
            </a:r>
            <a:endParaRPr lang="en-US" sz="10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214414" y="2465294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214414" y="3608302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43570" y="857232"/>
            <a:ext cx="307183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Conferência  cega: Nessa opção de leitura, o LOAD Review não exibe os totais cabendo ao conferente contar as caixas e digitar os totais nos espaços reservados;</a:t>
            </a:r>
          </a:p>
          <a:p>
            <a:r>
              <a:rPr lang="pt-BR" dirty="0" smtClean="0"/>
              <a:t>Conforme o Conferente vai digitando o total de caixas, o LOAD Review vai totalizando as caixas e ao final, o conferente pode identificar se o total de caixas digitadas é correspondente ao total de caixas impresso na gravata (ficha de molho). </a:t>
            </a:r>
          </a:p>
          <a:p>
            <a:r>
              <a:rPr lang="pt-BR" dirty="0" smtClean="0"/>
              <a:t>Ao finalizar, o conferente clica em confirma. Caso queira abandonar essa conferência o conferente deverá clicar em Abandona.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857488" y="4286256"/>
            <a:ext cx="1000132" cy="28575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Confirma</a:t>
            </a:r>
            <a:endParaRPr lang="en-US" sz="1100" dirty="0"/>
          </a:p>
        </p:txBody>
      </p:sp>
      <p:sp>
        <p:nvSpPr>
          <p:cNvPr id="28" name="Rectangle 27"/>
          <p:cNvSpPr/>
          <p:nvPr/>
        </p:nvSpPr>
        <p:spPr>
          <a:xfrm>
            <a:off x="1285852" y="4286256"/>
            <a:ext cx="1000132" cy="285752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Abandona</a:t>
            </a:r>
            <a:endParaRPr 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Pallet </a:t>
            </a:r>
            <a:endParaRPr lang="en-US" sz="1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18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21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22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Rectangle 24"/>
          <p:cNvSpPr/>
          <p:nvPr/>
        </p:nvSpPr>
        <p:spPr>
          <a:xfrm>
            <a:off x="1214414" y="2428868"/>
            <a:ext cx="26431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COCA COLA PET1L 6UN	 08_(CX6)</a:t>
            </a:r>
          </a:p>
          <a:p>
            <a:r>
              <a:rPr lang="it-IT" sz="1100" dirty="0" smtClean="0"/>
              <a:t>COCA COLA ZER PET1L 6UN	04_ (CX6)</a:t>
            </a:r>
          </a:p>
          <a:p>
            <a:r>
              <a:rPr lang="it-IT" sz="1100" dirty="0" smtClean="0"/>
              <a:t>COCA COLA LIG PET1L 6UN	01_ (CX6)</a:t>
            </a:r>
          </a:p>
          <a:p>
            <a:r>
              <a:rPr lang="en-US" sz="1100" dirty="0" smtClean="0"/>
              <a:t>FANTA LAR SPL PET500 6UN	00_ (CX6)</a:t>
            </a:r>
          </a:p>
          <a:p>
            <a:r>
              <a:rPr lang="en-US" sz="1100" dirty="0" smtClean="0"/>
              <a:t>-----------------------------------</a:t>
            </a:r>
          </a:p>
          <a:p>
            <a:r>
              <a:rPr lang="en-US" sz="1100" dirty="0" smtClean="0"/>
              <a:t>Total do Pallet:  ___    </a:t>
            </a:r>
            <a:r>
              <a:rPr lang="en-US" sz="1100" dirty="0" err="1" smtClean="0"/>
              <a:t>Caixas</a:t>
            </a:r>
            <a:endParaRPr lang="en-US" sz="110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285852" y="265406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285852" y="282483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285852" y="298336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285852" y="3165020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500694" y="428605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Contagem de produtos do Pallet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14414" y="1754019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Data de Entrega: 03/06/2009</a:t>
            </a:r>
          </a:p>
          <a:p>
            <a:r>
              <a:rPr lang="pt-BR" sz="1000" dirty="0" smtClean="0"/>
              <a:t>Transporte:  999.999</a:t>
            </a:r>
          </a:p>
          <a:p>
            <a:r>
              <a:rPr lang="pt-BR" sz="1000" dirty="0" smtClean="0"/>
              <a:t>Veículo: 873</a:t>
            </a:r>
          </a:p>
          <a:p>
            <a:r>
              <a:rPr lang="pt-BR" sz="1000" dirty="0" smtClean="0"/>
              <a:t>Baia: 2</a:t>
            </a:r>
            <a:endParaRPr lang="en-US" sz="100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1214414" y="2465294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214414" y="3608302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43570" y="857232"/>
            <a:ext cx="307183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Conferência meio-cega: Nessa opção de leitura, o LOAD Review exibe a centena e a dezena dos totais cabendo ao conferente contar as caixas e digitar as unidades nos espaços reservados;</a:t>
            </a:r>
          </a:p>
          <a:p>
            <a:r>
              <a:rPr lang="pt-BR" dirty="0" smtClean="0"/>
              <a:t>Conforme o Conferente vai digitando o total de caixas, o LOAD Review vai totalizando as caixas e ao final, o conferente pode identificar se o total de caixas digitadas é correspondente ao total de caixas impresso na gravata (ficha de molho). </a:t>
            </a:r>
          </a:p>
          <a:p>
            <a:r>
              <a:rPr lang="pt-BR" dirty="0" smtClean="0"/>
              <a:t>Ao finalizar, o conferente clica em confirma. Caso queira abandonar essa conferência o conferente deverá clicar em Abandona.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2857488" y="4286256"/>
            <a:ext cx="1000132" cy="28575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Confirma</a:t>
            </a:r>
            <a:endParaRPr lang="en-US" sz="1100" dirty="0"/>
          </a:p>
        </p:txBody>
      </p:sp>
      <p:sp>
        <p:nvSpPr>
          <p:cNvPr id="36" name="Rectangle 35"/>
          <p:cNvSpPr/>
          <p:nvPr/>
        </p:nvSpPr>
        <p:spPr>
          <a:xfrm>
            <a:off x="1285852" y="4286256"/>
            <a:ext cx="1000132" cy="285752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Abandona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Pallet </a:t>
            </a:r>
            <a:endParaRPr lang="en-US" sz="1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4714876" cy="6858000"/>
            <a:chOff x="0" y="0"/>
            <a:chExt cx="4714876" cy="6858000"/>
          </a:xfrm>
        </p:grpSpPr>
        <p:grpSp>
          <p:nvGrpSpPr>
            <p:cNvPr id="5" name="Group 3"/>
            <p:cNvGrpSpPr/>
            <p:nvPr/>
          </p:nvGrpSpPr>
          <p:grpSpPr>
            <a:xfrm>
              <a:off x="0" y="0"/>
              <a:ext cx="4714876" cy="6858000"/>
              <a:chOff x="0" y="0"/>
              <a:chExt cx="3333750" cy="5191125"/>
            </a:xfrm>
          </p:grpSpPr>
          <p:pic>
            <p:nvPicPr>
              <p:cNvPr id="8" name="Picture 2" descr="http://www.artefactsoft.com/images/pocket_daf/pocket_daf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0" y="0"/>
                <a:ext cx="3333750" cy="5191125"/>
              </a:xfrm>
              <a:prstGeom prst="rect">
                <a:avLst/>
              </a:prstGeom>
              <a:noFill/>
            </p:spPr>
          </p:pic>
          <p:pic>
            <p:nvPicPr>
              <p:cNvPr id="9" name="Picture 4" descr="http://computershopauction.com/secure/images/windows_logo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32692" y="747014"/>
                <a:ext cx="348004" cy="253094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874232" y="747014"/>
                <a:ext cx="1714512" cy="230832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sz="900" dirty="0" smtClean="0">
                    <a:solidFill>
                      <a:schemeClr val="bg1"/>
                    </a:solidFill>
                    <a:latin typeface="BankGothic Md BT" pitchFamily="34" charset="0"/>
                  </a:rPr>
                  <a:t>Load Review</a:t>
                </a:r>
                <a:endParaRPr lang="en-US" sz="900" dirty="0">
                  <a:solidFill>
                    <a:schemeClr val="bg1"/>
                  </a:solidFill>
                  <a:latin typeface="BankGothic Md BT" pitchFamily="34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571472" y="1071546"/>
                <a:ext cx="2214578" cy="24288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85786" y="1428736"/>
              <a:ext cx="428628" cy="32147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l="10832" t="2456" r="84398" b="94070"/>
            <a:stretch>
              <a:fillRect/>
            </a:stretch>
          </p:blipFill>
          <p:spPr bwMode="auto">
            <a:xfrm>
              <a:off x="1214414" y="1428736"/>
              <a:ext cx="428628" cy="188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11"/>
          <p:cNvSpPr/>
          <p:nvPr/>
        </p:nvSpPr>
        <p:spPr>
          <a:xfrm>
            <a:off x="1214414" y="2428868"/>
            <a:ext cx="26431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100" dirty="0" smtClean="0"/>
              <a:t>COCA COLA PET1L 6UN          080(CX6)</a:t>
            </a:r>
          </a:p>
          <a:p>
            <a:r>
              <a:rPr lang="it-IT" sz="1100" dirty="0" smtClean="0"/>
              <a:t>COCA COLA ZER PET1L 6UN  040 (CX6)</a:t>
            </a:r>
          </a:p>
          <a:p>
            <a:r>
              <a:rPr lang="it-IT" sz="1100" dirty="0" smtClean="0"/>
              <a:t>COCA COLA LIG PET1L 6UN   013 (CX6)</a:t>
            </a:r>
          </a:p>
          <a:p>
            <a:r>
              <a:rPr lang="en-US" sz="1100" dirty="0" smtClean="0"/>
              <a:t>FANTA LAR SPL PET500 6UN 006 (CX6)</a:t>
            </a:r>
          </a:p>
          <a:p>
            <a:r>
              <a:rPr lang="en-US" sz="1100" dirty="0" smtClean="0"/>
              <a:t>-----------------------------------</a:t>
            </a:r>
          </a:p>
          <a:p>
            <a:r>
              <a:rPr lang="en-US" sz="1100" dirty="0" smtClean="0"/>
              <a:t>Total do Pallet:  ___    </a:t>
            </a:r>
            <a:r>
              <a:rPr lang="en-US" sz="1100" dirty="0" err="1" smtClean="0"/>
              <a:t>Caixas</a:t>
            </a:r>
            <a:endParaRPr lang="en-US" sz="11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85852" y="265406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285852" y="2824838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85852" y="2983364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285852" y="3165020"/>
            <a:ext cx="25717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500694" y="428605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Contagem de produtos do Pallet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214414" y="1754019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/>
              <a:t>Data de Entrega: 03/06/2009</a:t>
            </a:r>
          </a:p>
          <a:p>
            <a:r>
              <a:rPr lang="pt-BR" sz="1000" dirty="0" smtClean="0"/>
              <a:t>Transporte:  999.999</a:t>
            </a:r>
          </a:p>
          <a:p>
            <a:r>
              <a:rPr lang="pt-BR" sz="1000" dirty="0" smtClean="0"/>
              <a:t>Veículo: 873</a:t>
            </a:r>
          </a:p>
          <a:p>
            <a:r>
              <a:rPr lang="pt-BR" sz="1000" dirty="0" smtClean="0"/>
              <a:t>Baia: 2</a:t>
            </a:r>
            <a:endParaRPr lang="en-US" sz="1000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1214414" y="2465294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14414" y="3608302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86380" y="857232"/>
            <a:ext cx="34290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Conferência sugerida: Nessa opção de leitura, o LOAD Review exibe os totais cabendo ao conferente contar as caixas e confirmar as quantidades nos ícone verde;Em caso de erro, o conferente deve clicar no ícone vermelho</a:t>
            </a:r>
          </a:p>
          <a:p>
            <a:r>
              <a:rPr lang="pt-BR" dirty="0" smtClean="0"/>
              <a:t>Conforme o Conferente vai confirmando o total de caixas, o LOAD Review vai totalizando as caixas e ao final, o conferente pode identificar se o total de caixas digitadas é correspondente ao total de caixas impresso na gravata (ficha de molho). </a:t>
            </a:r>
          </a:p>
          <a:p>
            <a:r>
              <a:rPr lang="pt-BR" dirty="0" smtClean="0"/>
              <a:t>Ao finalizar, o conferente clica em confirma. Caso queira abandonar essa conferência o conferente deverá clicar em Abandona.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857488" y="4286256"/>
            <a:ext cx="1000132" cy="285752"/>
          </a:xfrm>
          <a:prstGeom prst="rect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Confirma</a:t>
            </a:r>
            <a:endParaRPr lang="en-US" sz="1100" dirty="0"/>
          </a:p>
        </p:txBody>
      </p:sp>
      <p:sp>
        <p:nvSpPr>
          <p:cNvPr id="23" name="Rectangle 22"/>
          <p:cNvSpPr/>
          <p:nvPr/>
        </p:nvSpPr>
        <p:spPr>
          <a:xfrm>
            <a:off x="1285852" y="4286256"/>
            <a:ext cx="1000132" cy="285752"/>
          </a:xfrm>
          <a:prstGeom prst="rect">
            <a:avLst/>
          </a:prstGeom>
          <a:solidFill>
            <a:schemeClr val="tx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100" dirty="0" smtClean="0"/>
              <a:t>Abandona</a:t>
            </a:r>
            <a:endParaRPr lang="en-US" sz="1100" dirty="0"/>
          </a:p>
        </p:txBody>
      </p:sp>
      <p:sp>
        <p:nvSpPr>
          <p:cNvPr id="24" name="Oval 23"/>
          <p:cNvSpPr/>
          <p:nvPr/>
        </p:nvSpPr>
        <p:spPr>
          <a:xfrm>
            <a:off x="3571868" y="2500306"/>
            <a:ext cx="142876" cy="1428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3786182" y="25003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571868" y="2652706"/>
            <a:ext cx="142876" cy="1428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786182" y="265270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571868" y="2846610"/>
            <a:ext cx="142876" cy="1428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3786182" y="284661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571868" y="3009896"/>
            <a:ext cx="142876" cy="14287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786182" y="300989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857356" y="1396829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/>
              <a:t>Conferência de Pallet </a:t>
            </a:r>
            <a:endParaRPr lang="en-US" sz="1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1490</Words>
  <Application>Microsoft Office PowerPoint</Application>
  <PresentationFormat>On-screen Show (4:3)</PresentationFormat>
  <Paragraphs>201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Alexandre</dc:creator>
  <cp:lastModifiedBy>Alexandre</cp:lastModifiedBy>
  <cp:revision>41</cp:revision>
  <dcterms:created xsi:type="dcterms:W3CDTF">2009-06-03T15:07:20Z</dcterms:created>
  <dcterms:modified xsi:type="dcterms:W3CDTF">2009-06-15T12:35:14Z</dcterms:modified>
</cp:coreProperties>
</file>