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393" r:id="rId2"/>
    <p:sldId id="413" r:id="rId3"/>
    <p:sldId id="400" r:id="rId4"/>
    <p:sldId id="449" r:id="rId5"/>
    <p:sldId id="450" r:id="rId6"/>
    <p:sldId id="451" r:id="rId7"/>
    <p:sldId id="412" r:id="rId8"/>
    <p:sldId id="447" r:id="rId9"/>
    <p:sldId id="399" r:id="rId10"/>
    <p:sldId id="396" r:id="rId11"/>
    <p:sldId id="446" r:id="rId12"/>
    <p:sldId id="452" r:id="rId13"/>
    <p:sldId id="453" r:id="rId14"/>
    <p:sldId id="390" r:id="rId15"/>
    <p:sldId id="39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D3D3D3"/>
    <a:srgbClr val="C32F6B"/>
    <a:srgbClr val="8A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C825F8-282B-4B69-9F13-0688A0F43BF5}">
  <a:tblStyle styleId="{0CC825F8-282B-4B69-9F13-0688A0F43B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A0F77E-CC38-42CD-9924-B84C01B0096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/>
    <p:restoredTop sz="94650"/>
  </p:normalViewPr>
  <p:slideViewPr>
    <p:cSldViewPr snapToGrid="0" snapToObjects="1">
      <p:cViewPr varScale="1">
        <p:scale>
          <a:sx n="64" d="100"/>
          <a:sy n="64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4021137" y="9720263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4021137" y="9720263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83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4021137" y="9720263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67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:notes"/>
          <p:cNvSpPr txBox="1">
            <a:spLocks noGrp="1"/>
          </p:cNvSpPr>
          <p:nvPr>
            <p:ph type="sldNum" idx="12"/>
          </p:nvPr>
        </p:nvSpPr>
        <p:spPr>
          <a:xfrm>
            <a:off x="4021137" y="9720263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47200" rIns="94425" bIns="472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c584c4b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ec584c4bd_0_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ec584c4bd_0_4:notes"/>
          <p:cNvSpPr txBox="1">
            <a:spLocks noGrp="1"/>
          </p:cNvSpPr>
          <p:nvPr>
            <p:ph type="sldNum" idx="12"/>
          </p:nvPr>
        </p:nvSpPr>
        <p:spPr>
          <a:xfrm>
            <a:off x="4021137" y="9720263"/>
            <a:ext cx="3076500" cy="512700"/>
          </a:xfrm>
          <a:prstGeom prst="rect">
            <a:avLst/>
          </a:prstGeom>
        </p:spPr>
        <p:txBody>
          <a:bodyPr spcFirstLastPara="1" wrap="square" lIns="94425" tIns="47200" rIns="94425" bIns="472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384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4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hyperlink" Target="mailto:aulacarina@ufpr.br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paulacarina@ufpr.br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90/0103-37862014000200006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x.doi.org/10.22478/ufpb.1809-4783.2017v27n1.29469" TargetMode="External"/><Relationship Id="rId5" Type="http://schemas.openxmlformats.org/officeDocument/2006/relationships/hyperlink" Target="http://dx.doi.org/10.15517/eci.v12i1.47067" TargetMode="External"/><Relationship Id="rId4" Type="http://schemas.openxmlformats.org/officeDocument/2006/relationships/hyperlink" Target="http://hdl.handle.net/20.500.11959/brapci/7145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a.fiocruz.br/bitstream/icict/29589/2/va_Simonini_Leonardo_ICICT_201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iel.unicamp.br/arquivos/biblioteca/TUTORIAL_zotero_v1.pdf" TargetMode="External"/><Relationship Id="rId4" Type="http://schemas.openxmlformats.org/officeDocument/2006/relationships/hyperlink" Target="https://www.ufjf.br/getproducao/files/2014/04/Tutorial-Zotero-UFJF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://digitalscholar.org/" TargetMode="External"/><Relationship Id="rId7" Type="http://schemas.openxmlformats.org/officeDocument/2006/relationships/hyperlink" Target="https://sloan.org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mls.gov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mellon.org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rrchnm.org/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guedes.pro.br/fichamento-de-textos-e-artigos-como-faz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3D31D6B-2E1F-8A4A-A4D2-A9568B7F62A4}"/>
              </a:ext>
            </a:extLst>
          </p:cNvPr>
          <p:cNvSpPr/>
          <p:nvPr/>
        </p:nvSpPr>
        <p:spPr>
          <a:xfrm>
            <a:off x="0" y="1"/>
            <a:ext cx="12211006" cy="5252223"/>
          </a:xfrm>
          <a:prstGeom prst="rect">
            <a:avLst/>
          </a:prstGeom>
          <a:solidFill>
            <a:srgbClr val="E3E3E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oogle Shape;414;p50">
            <a:extLst>
              <a:ext uri="{FF2B5EF4-FFF2-40B4-BE49-F238E27FC236}">
                <a16:creationId xmlns:a16="http://schemas.microsoft.com/office/drawing/2014/main" id="{CA6B971F-DA0D-4B7D-B7C8-60C794DF05D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04928" y="8588"/>
            <a:ext cx="1106078" cy="38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ntendo mesa, computador, laptop, display&#10;&#10;Descrição gerada automaticamente">
            <a:extLst>
              <a:ext uri="{FF2B5EF4-FFF2-40B4-BE49-F238E27FC236}">
                <a16:creationId xmlns:a16="http://schemas.microsoft.com/office/drawing/2014/main" id="{00C6A252-98E6-F740-B1B9-E2D7E71B9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2" b="36589"/>
          <a:stretch/>
        </p:blipFill>
        <p:spPr>
          <a:xfrm>
            <a:off x="3315368" y="-4251"/>
            <a:ext cx="5561263" cy="5252223"/>
          </a:xfrm>
          <a:prstGeom prst="rect">
            <a:avLst/>
          </a:prstGeom>
        </p:spPr>
      </p:pic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9FF03E0E-28C8-4BF4-8245-CC8001386626}"/>
              </a:ext>
            </a:extLst>
          </p:cNvPr>
          <p:cNvSpPr txBox="1">
            <a:spLocks/>
          </p:cNvSpPr>
          <p:nvPr/>
        </p:nvSpPr>
        <p:spPr>
          <a:xfrm>
            <a:off x="8362123" y="5477673"/>
            <a:ext cx="3848883" cy="84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80000"/>
              </a:lnSpc>
              <a:buClr>
                <a:srgbClr val="002060"/>
              </a:buClr>
              <a:buSzPts val="1572"/>
            </a:pPr>
            <a:r>
              <a:rPr lang="pt-BR" sz="2400" b="1" dirty="0">
                <a:solidFill>
                  <a:schemeClr val="tx1"/>
                </a:solidFill>
              </a:rPr>
              <a:t>Paula Carina de Araújo</a:t>
            </a:r>
            <a:endParaRPr lang="pt-BR" sz="2400" dirty="0">
              <a:solidFill>
                <a:schemeClr val="tx1"/>
              </a:solidFill>
            </a:endParaRPr>
          </a:p>
          <a:p>
            <a:pPr algn="r">
              <a:buClr>
                <a:srgbClr val="002060"/>
              </a:buClr>
              <a:buSzPts val="1295"/>
            </a:pPr>
            <a:r>
              <a:rPr lang="pt-BR" sz="1800" u="sng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pt-BR" sz="1800" u="sng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aulacarina@ufpr.br</a:t>
            </a:r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>
              <a:buClr>
                <a:srgbClr val="002060"/>
              </a:buClr>
              <a:buSzPts val="1295"/>
            </a:pPr>
            <a:endParaRPr lang="pt-BR" dirty="0">
              <a:solidFill>
                <a:schemeClr val="tx1"/>
              </a:solidFill>
            </a:endParaRPr>
          </a:p>
          <a:p>
            <a:pPr algn="r">
              <a:buClr>
                <a:srgbClr val="002060"/>
              </a:buClr>
              <a:buSzPts val="1295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" name="Imagem 26" descr="Uma imagem contendo comida&#10;&#10;Descrição gerada automaticamente">
            <a:extLst>
              <a:ext uri="{FF2B5EF4-FFF2-40B4-BE49-F238E27FC236}">
                <a16:creationId xmlns:a16="http://schemas.microsoft.com/office/drawing/2014/main" id="{C322066E-F07D-FC40-A9F7-0270923EE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29" y="5863763"/>
            <a:ext cx="909962" cy="590464"/>
          </a:xfrm>
          <a:prstGeom prst="rect">
            <a:avLst/>
          </a:prstGeom>
        </p:spPr>
      </p:pic>
      <p:pic>
        <p:nvPicPr>
          <p:cNvPr id="29" name="Imagem 28" descr="Uma imagem contendo desenho&#10;&#10;Descrição gerada automaticamente">
            <a:extLst>
              <a:ext uri="{FF2B5EF4-FFF2-40B4-BE49-F238E27FC236}">
                <a16:creationId xmlns:a16="http://schemas.microsoft.com/office/drawing/2014/main" id="{6417ACAF-B864-4242-B4A1-90FAA4001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460" y="5901513"/>
            <a:ext cx="1122968" cy="590464"/>
          </a:xfrm>
          <a:prstGeom prst="rect">
            <a:avLst/>
          </a:prstGeom>
        </p:spPr>
      </p:pic>
      <p:pic>
        <p:nvPicPr>
          <p:cNvPr id="31" name="Imagem 30" descr="Uma imagem contendo desenho&#10;&#10;Descrição gerada automaticamente">
            <a:extLst>
              <a:ext uri="{FF2B5EF4-FFF2-40B4-BE49-F238E27FC236}">
                <a16:creationId xmlns:a16="http://schemas.microsoft.com/office/drawing/2014/main" id="{23E6EB9A-0056-BD44-AF46-B0BBD5DF2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397" y="5882633"/>
            <a:ext cx="1280457" cy="628224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7372DC07-81C2-330F-6AD6-D29A3CFAC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823" y="5617959"/>
            <a:ext cx="895441" cy="820340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856E5839-44B9-9744-3F6F-D326BBE741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7785" y="5769758"/>
            <a:ext cx="1452754" cy="698756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6840049A-3AB2-2608-3C9A-802D19BA95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5849" y="5409278"/>
            <a:ext cx="721890" cy="11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390386" y="1843500"/>
            <a:ext cx="5435380" cy="50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BR" sz="3200" dirty="0">
                <a:solidFill>
                  <a:srgbClr val="073763"/>
                </a:solidFill>
              </a:rPr>
              <a:t>Tema / Problema / Objetivos</a:t>
            </a:r>
            <a:endParaRPr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3200" dirty="0">
                <a:solidFill>
                  <a:srgbClr val="073763"/>
                </a:solidFill>
              </a:rPr>
              <a:t>		O que?</a:t>
            </a:r>
            <a:endParaRPr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3200" dirty="0">
                <a:solidFill>
                  <a:srgbClr val="073763"/>
                </a:solidFill>
              </a:rPr>
              <a:t>Justificativa</a:t>
            </a:r>
            <a:endParaRPr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3200" dirty="0">
                <a:solidFill>
                  <a:srgbClr val="073763"/>
                </a:solidFill>
              </a:rPr>
              <a:t>		Por quê?</a:t>
            </a:r>
            <a:endParaRPr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24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2400" dirty="0">
              <a:solidFill>
                <a:srgbClr val="073763"/>
              </a:solidFill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480" y="2519855"/>
            <a:ext cx="1695817" cy="169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44" y="5137608"/>
            <a:ext cx="1720392" cy="172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5926" y="2112142"/>
            <a:ext cx="2103530" cy="210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5674" y="5005633"/>
            <a:ext cx="1609631" cy="179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p15">
            <a:extLst>
              <a:ext uri="{FF2B5EF4-FFF2-40B4-BE49-F238E27FC236}">
                <a16:creationId xmlns:a16="http://schemas.microsoft.com/office/drawing/2014/main" id="{C6DC8814-B292-40A6-9DB6-BD697F3131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Pesquisa</a:t>
            </a:r>
            <a:endParaRPr dirty="0"/>
          </a:p>
        </p:txBody>
      </p:sp>
      <p:sp>
        <p:nvSpPr>
          <p:cNvPr id="12" name="Google Shape;216;p27">
            <a:extLst>
              <a:ext uri="{FF2B5EF4-FFF2-40B4-BE49-F238E27FC236}">
                <a16:creationId xmlns:a16="http://schemas.microsoft.com/office/drawing/2014/main" id="{D9C12D3D-ACAD-4223-AC63-80FEC44E315C}"/>
              </a:ext>
            </a:extLst>
          </p:cNvPr>
          <p:cNvSpPr txBox="1">
            <a:spLocks/>
          </p:cNvSpPr>
          <p:nvPr/>
        </p:nvSpPr>
        <p:spPr>
          <a:xfrm>
            <a:off x="6366234" y="1796366"/>
            <a:ext cx="5435380" cy="381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pt-BR" sz="3200" dirty="0">
                <a:solidFill>
                  <a:srgbClr val="073763"/>
                </a:solidFill>
              </a:rPr>
              <a:t>Metodologia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pt-BR" sz="3200" dirty="0">
                <a:solidFill>
                  <a:srgbClr val="073763"/>
                </a:solidFill>
              </a:rPr>
              <a:t>		Como?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pt-BR"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pt-BR"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pt-BR" sz="3200" dirty="0">
              <a:solidFill>
                <a:srgbClr val="073763"/>
              </a:solidFill>
            </a:endParaRPr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pt-BR" sz="3200" dirty="0">
                <a:solidFill>
                  <a:srgbClr val="073763"/>
                </a:solidFill>
              </a:rPr>
              <a:t>Referencial Teórico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pt-BR" sz="3200" dirty="0">
                <a:solidFill>
                  <a:srgbClr val="073763"/>
                </a:solidFill>
              </a:rPr>
              <a:t>		Com base em que?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96F4E88-8FCA-87D4-AABA-4546E912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975" y="0"/>
            <a:ext cx="501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5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6;p15">
            <a:extLst>
              <a:ext uri="{FF2B5EF4-FFF2-40B4-BE49-F238E27FC236}">
                <a16:creationId xmlns:a16="http://schemas.microsoft.com/office/drawing/2014/main" id="{FA06FACF-50D3-4032-ABF2-51C6D219A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Pesquisa</a:t>
            </a:r>
            <a:endParaRPr dirty="0"/>
          </a:p>
        </p:txBody>
      </p:sp>
      <p:sp>
        <p:nvSpPr>
          <p:cNvPr id="398" name="Google Shape;398;p48"/>
          <p:cNvSpPr txBox="1">
            <a:spLocks noGrp="1"/>
          </p:cNvSpPr>
          <p:nvPr>
            <p:ph type="body" idx="1"/>
          </p:nvPr>
        </p:nvSpPr>
        <p:spPr>
          <a:xfrm>
            <a:off x="388069" y="1924332"/>
            <a:ext cx="11356256" cy="493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SOBRE O ZOTERO</a:t>
            </a:r>
            <a:endParaRPr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2600"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YAMAKAWA, E. K.; KUBOTA, F. I.; BEUREN, F. H.; SCALVENZI, L.; MIGUEL, P. A. C. Comparativo dos softwares de gerenciamento de referências bibliográficas: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endnote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pt-BR" sz="16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Transinformação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v. 26, n. 2, p. 167-176, 2014. DOI: </a:t>
            </a:r>
            <a:r>
              <a:rPr lang="pt-BR" sz="1600" b="0" i="0" u="none" strike="noStrike" dirty="0">
                <a:solidFill>
                  <a:srgbClr val="007B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10.1590/0103-37862014000200006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Acesso em: 07 jul. 2022.</a:t>
            </a:r>
            <a:endParaRPr lang="pt-BR" sz="26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SILVA, E. G.; ANDRETTA, P. I. S.; RAMOS, R. C. Novas práticas na gestão de informação bibliográfica: estudo sobre a capacidade de gestores de referências no cotidiano dos estudantes, pesquisadores e bibliotecários new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bibliographic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.... </a:t>
            </a:r>
            <a:r>
              <a:rPr lang="pt-BR" sz="16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Revista ACB: Biblioteconomia em Santa Catarina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v. 16, n. 2, p. 419-445, 2011. Disponível em: </a:t>
            </a:r>
            <a:r>
              <a:rPr lang="pt-BR" sz="1600" b="0" i="0" u="none" strike="noStrike" dirty="0">
                <a:solidFill>
                  <a:srgbClr val="007B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http://hdl.handle.net/20.500.11959/</a:t>
            </a:r>
            <a:r>
              <a:rPr lang="pt-BR" sz="1600" b="0" i="0" u="none" strike="noStrike" dirty="0" err="1">
                <a:solidFill>
                  <a:srgbClr val="007B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brapci</a:t>
            </a:r>
            <a:r>
              <a:rPr lang="pt-BR" sz="1600" b="0" i="0" u="none" strike="noStrike" dirty="0">
                <a:solidFill>
                  <a:srgbClr val="007B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/71451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Acesso em: 07 jul. 2022.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CONTRERAS, L. I. R.; BRAVO, T. D.;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DURAñONA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L. E.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Bibliographic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managers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pt-BR" sz="16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pt-BR" sz="16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Ciencias</a:t>
            </a:r>
            <a:r>
              <a:rPr lang="pt-BR" sz="16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16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pt-BR" sz="16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pt-BR" sz="16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(Costa Rica)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v. 12, 2022. DOI: </a:t>
            </a:r>
            <a:r>
              <a:rPr lang="pt-BR" sz="1600" b="0" i="0" u="none" strike="noStrike" dirty="0">
                <a:solidFill>
                  <a:srgbClr val="007B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10.15517/eci.v12i1.47067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Acesso em: 07 jul. 2022.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CASSOTTA, M. L. J.; LUCAS, A.; BLATTMANN, U.; VIERA, A. F. G. Recursos do conhecimento: colaboração, participação e compartilhamento de informação científica e acadêmica. </a:t>
            </a:r>
            <a:r>
              <a:rPr lang="pt-BR" sz="16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Informação &amp; Sociedade: Estudos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v. 27, n. 1, 2017. DOI: </a:t>
            </a:r>
            <a:r>
              <a:rPr lang="pt-BR" sz="1600" b="0" i="0" u="none" strike="noStrike" dirty="0">
                <a:solidFill>
                  <a:srgbClr val="007B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10.22478/ufpb.1809-4783.2017v27n1.29469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Acesso em: 07 jul. 2022.</a:t>
            </a:r>
            <a:endParaRPr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0" name="Google Shape;400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4341" y="529176"/>
            <a:ext cx="4274888" cy="997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73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6;p15">
            <a:extLst>
              <a:ext uri="{FF2B5EF4-FFF2-40B4-BE49-F238E27FC236}">
                <a16:creationId xmlns:a16="http://schemas.microsoft.com/office/drawing/2014/main" id="{FA06FACF-50D3-4032-ABF2-51C6D219A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SUPORTE</a:t>
            </a:r>
            <a:endParaRPr dirty="0"/>
          </a:p>
        </p:txBody>
      </p:sp>
      <p:sp>
        <p:nvSpPr>
          <p:cNvPr id="398" name="Google Shape;398;p48"/>
          <p:cNvSpPr txBox="1">
            <a:spLocks noGrp="1"/>
          </p:cNvSpPr>
          <p:nvPr>
            <p:ph type="body" idx="1"/>
          </p:nvPr>
        </p:nvSpPr>
        <p:spPr>
          <a:xfrm>
            <a:off x="388069" y="1924332"/>
            <a:ext cx="11356256" cy="493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TUTORIAIS</a:t>
            </a:r>
            <a:endParaRPr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https://www.arca.fiocruz.br/bitstream/icict/29589/2/va_Simonini_Leonardo_ICICT_2018.pdf</a:t>
            </a:r>
            <a:endParaRPr lang="pt-BR" sz="24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24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https://www.ufjf.br/getproducao/files/2014/04/Tutorial-Zotero-UFJF.pdf</a:t>
            </a:r>
            <a:endParaRPr lang="pt-BR" sz="24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24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https://www.iel.unicamp.br/arquivos/biblioteca/TUTORIAL_zotero_v1.pdf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0" name="Google Shape;400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4341" y="529176"/>
            <a:ext cx="4274888" cy="997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8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DD17250B-1901-4AB9-A4CA-3006077DE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Referências</a:t>
            </a:r>
            <a:endParaRPr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D435CA7-FE1F-427B-B936-1BCCB3FC35A8}"/>
              </a:ext>
            </a:extLst>
          </p:cNvPr>
          <p:cNvSpPr/>
          <p:nvPr/>
        </p:nvSpPr>
        <p:spPr>
          <a:xfrm>
            <a:off x="395535" y="1931250"/>
            <a:ext cx="11227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CORPORATION FOR DIGITAL SCHOLARSHIP; ROY ROSENZWEIG CENTER FOR HISTORY AND NEW MEDIA. </a:t>
            </a:r>
            <a:r>
              <a:rPr 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Disponível em: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www.zotero.org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. Acesso em 22 abr. 2019.</a:t>
            </a:r>
          </a:p>
          <a:p>
            <a:pPr>
              <a:buNone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49"/>
          <p:cNvSpPr txBox="1"/>
          <p:nvPr/>
        </p:nvSpPr>
        <p:spPr>
          <a:xfrm>
            <a:off x="377563" y="2294344"/>
            <a:ext cx="11221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ARAÚJO, PAULA Carina de. </a:t>
            </a:r>
            <a:r>
              <a:rPr lang="pt-B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Zotero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gerenciador bibliográfico e a organização da pesquisa científica, 2022.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slides.</a:t>
            </a:r>
            <a:endParaRPr dirty="0"/>
          </a:p>
        </p:txBody>
      </p:sp>
      <p:sp>
        <p:nvSpPr>
          <p:cNvPr id="6" name="Google Shape;106;p15">
            <a:extLst>
              <a:ext uri="{FF2B5EF4-FFF2-40B4-BE49-F238E27FC236}">
                <a16:creationId xmlns:a16="http://schemas.microsoft.com/office/drawing/2014/main" id="{7AF5899E-4326-4D80-80B1-DC54B6672C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Como citar esta apresentação</a:t>
            </a:r>
            <a:endParaRPr dirty="0"/>
          </a:p>
        </p:txBody>
      </p:sp>
      <p:pic>
        <p:nvPicPr>
          <p:cNvPr id="7" name="Google Shape;414;p50">
            <a:extLst>
              <a:ext uri="{FF2B5EF4-FFF2-40B4-BE49-F238E27FC236}">
                <a16:creationId xmlns:a16="http://schemas.microsoft.com/office/drawing/2014/main" id="{7D3F6769-9D94-4E4F-8AC9-4684B432EB55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107" y="5553720"/>
            <a:ext cx="1512000" cy="5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5;p50">
            <a:extLst>
              <a:ext uri="{FF2B5EF4-FFF2-40B4-BE49-F238E27FC236}">
                <a16:creationId xmlns:a16="http://schemas.microsoft.com/office/drawing/2014/main" id="{63F05380-DA3A-40EE-8713-172AAD6A942C}"/>
              </a:ext>
            </a:extLst>
          </p:cNvPr>
          <p:cNvSpPr txBox="1"/>
          <p:nvPr/>
        </p:nvSpPr>
        <p:spPr>
          <a:xfrm>
            <a:off x="2243579" y="5464171"/>
            <a:ext cx="8568965" cy="70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500"/>
            </a:pPr>
            <a:r>
              <a:rPr lang="pt-B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Zotero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gerenciadores bibliográficos e a organização da pesquisa científica </a:t>
            </a:r>
            <a:r>
              <a:rPr lang="pt-B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Paula Carina de Araújo </a:t>
            </a:r>
            <a:r>
              <a:rPr lang="pt-B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licensed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B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Commons </a:t>
            </a:r>
            <a:r>
              <a:rPr lang="pt-B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4.0 </a:t>
            </a:r>
            <a:r>
              <a:rPr lang="pt-B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9" name="Google Shape;106;p15">
            <a:extLst>
              <a:ext uri="{FF2B5EF4-FFF2-40B4-BE49-F238E27FC236}">
                <a16:creationId xmlns:a16="http://schemas.microsoft.com/office/drawing/2014/main" id="{2A560068-8AA2-465E-89A7-735BC6121CF4}"/>
              </a:ext>
            </a:extLst>
          </p:cNvPr>
          <p:cNvSpPr txBox="1">
            <a:spLocks/>
          </p:cNvSpPr>
          <p:nvPr/>
        </p:nvSpPr>
        <p:spPr>
          <a:xfrm>
            <a:off x="0" y="3635348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BFBFBF"/>
              </a:buClr>
              <a:buSzPts val="5400"/>
            </a:pPr>
            <a:r>
              <a:rPr lang="pt-BR" sz="5400" b="1">
                <a:solidFill>
                  <a:srgbClr val="BFBFBF"/>
                </a:solidFill>
              </a:rPr>
              <a:t>Licença de Uso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>
            <a:spLocks noGrp="1"/>
          </p:cNvSpPr>
          <p:nvPr>
            <p:ph type="body" idx="1"/>
          </p:nvPr>
        </p:nvSpPr>
        <p:spPr>
          <a:xfrm>
            <a:off x="388069" y="1924332"/>
            <a:ext cx="11018363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GERENCIADORES BIBLIOGRÁFICOS</a:t>
            </a:r>
            <a:endParaRPr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	</a:t>
            </a:r>
            <a:r>
              <a:rPr lang="pt-BR" sz="2400" dirty="0">
                <a:solidFill>
                  <a:schemeClr val="tx1"/>
                </a:solidFill>
              </a:rPr>
              <a:t>Softwares especializados para a coleta, armazenamento, organização e formatação de referências bibliográficas e geração de citações.</a:t>
            </a:r>
            <a:endParaRPr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sz="2600" dirty="0">
              <a:solidFill>
                <a:schemeClr val="tx1"/>
              </a:solidFill>
            </a:endParaRPr>
          </a:p>
        </p:txBody>
      </p:sp>
      <p:pic>
        <p:nvPicPr>
          <p:cNvPr id="399" name="Google Shape;399;p48"/>
          <p:cNvPicPr preferRelativeResize="0"/>
          <p:nvPr/>
        </p:nvPicPr>
        <p:blipFill rotWithShape="1">
          <a:blip r:embed="rId3">
            <a:alphaModFix/>
          </a:blip>
          <a:srcRect b="5120"/>
          <a:stretch/>
        </p:blipFill>
        <p:spPr>
          <a:xfrm>
            <a:off x="572517" y="4791754"/>
            <a:ext cx="3685474" cy="20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2741" y="3429000"/>
            <a:ext cx="4274888" cy="997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p15">
            <a:extLst>
              <a:ext uri="{FF2B5EF4-FFF2-40B4-BE49-F238E27FC236}">
                <a16:creationId xmlns:a16="http://schemas.microsoft.com/office/drawing/2014/main" id="{FA06FACF-50D3-4032-ABF2-51C6D219A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Como organizar a pesquisa?</a:t>
            </a:r>
            <a:endParaRPr dirty="0"/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E9752D33-08AF-7747-B849-D5CDBF9D3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16" y="3284267"/>
            <a:ext cx="3963987" cy="1341225"/>
          </a:xfrm>
          <a:prstGeom prst="rect">
            <a:avLst/>
          </a:prstGeom>
        </p:spPr>
      </p:pic>
      <p:pic>
        <p:nvPicPr>
          <p:cNvPr id="5" name="Imagem 4" descr="Uma imagem contendo espelho, desenho&#10;&#10;Descrição gerada automaticamente">
            <a:extLst>
              <a:ext uri="{FF2B5EF4-FFF2-40B4-BE49-F238E27FC236}">
                <a16:creationId xmlns:a16="http://schemas.microsoft.com/office/drawing/2014/main" id="{A007754B-B0CE-0E4C-8B6C-3E84D07D4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834" y="4625492"/>
            <a:ext cx="3028701" cy="2220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354CF763-C551-42EC-8BE1-BF5349C27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 err="1">
                <a:solidFill>
                  <a:srgbClr val="BFBFBF"/>
                </a:solidFill>
              </a:rPr>
              <a:t>Zotero</a:t>
            </a:r>
            <a:endParaRPr lang="pt-BR" dirty="0"/>
          </a:p>
        </p:txBody>
      </p:sp>
      <p:sp>
        <p:nvSpPr>
          <p:cNvPr id="7" name="Google Shape;398;p48">
            <a:extLst>
              <a:ext uri="{FF2B5EF4-FFF2-40B4-BE49-F238E27FC236}">
                <a16:creationId xmlns:a16="http://schemas.microsoft.com/office/drawing/2014/main" id="{9149DB36-D0EC-4DE3-B1D1-03361934D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069" y="1924332"/>
            <a:ext cx="11018363" cy="279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Gerenciador Bibliográfico</a:t>
            </a:r>
            <a:endParaRPr lang="pt-BR" sz="2400"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000" dirty="0">
                <a:solidFill>
                  <a:schemeClr val="tx1"/>
                </a:solidFill>
              </a:rPr>
              <a:t>“É uma ferramenta gratuita, fácil de usar para ajudar a coletar, organizar, citar, e compartilhar suas fontes de informação”.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000" dirty="0">
                <a:solidFill>
                  <a:schemeClr val="tx1"/>
                </a:solidFill>
              </a:rPr>
              <a:t>É um projeto da </a:t>
            </a:r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Corporation for Digital </a:t>
            </a:r>
            <a:r>
              <a:rPr lang="pt-BR" sz="20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</a:t>
            </a:r>
            <a:r>
              <a:rPr lang="pt-BR" sz="2000" dirty="0">
                <a:solidFill>
                  <a:schemeClr val="tx1"/>
                </a:solidFill>
              </a:rPr>
              <a:t> e da </a:t>
            </a:r>
            <a:r>
              <a:rPr lang="pt-B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 </a:t>
            </a:r>
            <a:r>
              <a:rPr lang="pt-BR" sz="20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Rosenzweig</a:t>
            </a:r>
            <a:r>
              <a:rPr lang="pt-B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Center for </a:t>
            </a:r>
            <a:r>
              <a:rPr lang="pt-BR" sz="20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</a:t>
            </a:r>
            <a:r>
              <a:rPr lang="pt-B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t-B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New Media</a:t>
            </a:r>
            <a:r>
              <a:rPr lang="pt-BR" sz="2000" dirty="0">
                <a:solidFill>
                  <a:schemeClr val="tx1"/>
                </a:solidFill>
              </a:rPr>
              <a:t>. Foi fundado pela </a:t>
            </a:r>
            <a:r>
              <a:rPr lang="pt-BR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 W. </a:t>
            </a:r>
            <a:r>
              <a:rPr lang="pt-BR" sz="20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Mellon</a:t>
            </a:r>
            <a:r>
              <a:rPr lang="pt-BR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Foundation</a:t>
            </a:r>
            <a:r>
              <a:rPr lang="pt-BR" sz="2000" dirty="0">
                <a:solidFill>
                  <a:schemeClr val="tx1"/>
                </a:solidFill>
              </a:rPr>
              <a:t>, o </a:t>
            </a:r>
            <a:r>
              <a:rPr lang="pt-BR" sz="20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</a:t>
            </a:r>
            <a:r>
              <a:rPr lang="pt-BR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t-BR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Museum</a:t>
            </a:r>
            <a:r>
              <a:rPr lang="pt-BR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t-BR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Library Services</a:t>
            </a:r>
            <a:r>
              <a:rPr lang="pt-BR" sz="2000" dirty="0">
                <a:solidFill>
                  <a:schemeClr val="tx1"/>
                </a:solidFill>
              </a:rPr>
              <a:t>, e a </a:t>
            </a:r>
            <a:r>
              <a:rPr lang="pt-BR" sz="20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Alfred P. </a:t>
            </a:r>
            <a:r>
              <a:rPr lang="pt-BR" sz="200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Sloan</a:t>
            </a:r>
            <a:r>
              <a:rPr lang="pt-BR" sz="20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Foundation.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" name="Shape 133">
            <a:extLst>
              <a:ext uri="{FF2B5EF4-FFF2-40B4-BE49-F238E27FC236}">
                <a16:creationId xmlns:a16="http://schemas.microsoft.com/office/drawing/2014/main" id="{3EB041EF-BFA5-4760-B38E-3DA94550250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9138" t="21313" r="21754" b="33386"/>
          <a:stretch/>
        </p:blipFill>
        <p:spPr>
          <a:xfrm>
            <a:off x="388069" y="4934602"/>
            <a:ext cx="1845865" cy="161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0">
            <a:extLst>
              <a:ext uri="{FF2B5EF4-FFF2-40B4-BE49-F238E27FC236}">
                <a16:creationId xmlns:a16="http://schemas.microsoft.com/office/drawing/2014/main" id="{F925C417-AE8C-429E-AE97-C347D38A6F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1894" t="20140" r="50654" b="43766"/>
          <a:stretch/>
        </p:blipFill>
        <p:spPr>
          <a:xfrm>
            <a:off x="2677212" y="5052817"/>
            <a:ext cx="2109209" cy="156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48">
            <a:extLst>
              <a:ext uri="{FF2B5EF4-FFF2-40B4-BE49-F238E27FC236}">
                <a16:creationId xmlns:a16="http://schemas.microsoft.com/office/drawing/2014/main" id="{1A1202D1-4917-447F-A9BA-59421554E89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50690" t="11110" r="23827" b="49295"/>
          <a:stretch/>
        </p:blipFill>
        <p:spPr>
          <a:xfrm>
            <a:off x="5182885" y="5002581"/>
            <a:ext cx="2109209" cy="184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56">
            <a:extLst>
              <a:ext uri="{FF2B5EF4-FFF2-40B4-BE49-F238E27FC236}">
                <a16:creationId xmlns:a16="http://schemas.microsoft.com/office/drawing/2014/main" id="{8A44787B-77C6-4F7C-A751-48B4EFB0A164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20237" t="23452" r="48893" b="42294"/>
          <a:stretch/>
        </p:blipFill>
        <p:spPr>
          <a:xfrm>
            <a:off x="7564791" y="5002581"/>
            <a:ext cx="2109271" cy="131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64">
            <a:extLst>
              <a:ext uri="{FF2B5EF4-FFF2-40B4-BE49-F238E27FC236}">
                <a16:creationId xmlns:a16="http://schemas.microsoft.com/office/drawing/2014/main" id="{C34E2FF8-CE20-4C8C-B9CC-6A78A85E0B2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50171" t="11481" r="23206" b="49845"/>
          <a:stretch/>
        </p:blipFill>
        <p:spPr>
          <a:xfrm>
            <a:off x="9946759" y="4934602"/>
            <a:ext cx="2170189" cy="17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8B983D-DD0D-4059-8C6B-CABD814E64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6841" y="4005563"/>
            <a:ext cx="3299382" cy="609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354CF763-C551-42EC-8BE1-BF5349C27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Gerenciadores Bibliográficos</a:t>
            </a:r>
            <a:endParaRPr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CEBFDF8-E3D0-4A3F-90D5-8051455F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60933"/>
              </p:ext>
            </p:extLst>
          </p:nvPr>
        </p:nvGraphicFramePr>
        <p:xfrm>
          <a:off x="2186383" y="1839951"/>
          <a:ext cx="7819234" cy="4757341"/>
        </p:xfrm>
        <a:graphic>
          <a:graphicData uri="http://schemas.openxmlformats.org/drawingml/2006/table">
            <a:tbl>
              <a:tblPr firstRow="1" bandRow="1">
                <a:tableStyleId>{0CC825F8-282B-4B69-9F13-0688A0F43BF5}</a:tableStyleId>
              </a:tblPr>
              <a:tblGrid>
                <a:gridCol w="3909617">
                  <a:extLst>
                    <a:ext uri="{9D8B030D-6E8A-4147-A177-3AD203B41FA5}">
                      <a16:colId xmlns:a16="http://schemas.microsoft.com/office/drawing/2014/main" val="4259418747"/>
                    </a:ext>
                  </a:extLst>
                </a:gridCol>
                <a:gridCol w="3909617">
                  <a:extLst>
                    <a:ext uri="{9D8B030D-6E8A-4147-A177-3AD203B41FA5}">
                      <a16:colId xmlns:a16="http://schemas.microsoft.com/office/drawing/2014/main" val="2476834608"/>
                    </a:ext>
                  </a:extLst>
                </a:gridCol>
              </a:tblGrid>
              <a:tr h="417893">
                <a:tc>
                  <a:txBody>
                    <a:bodyPr/>
                    <a:lstStyle/>
                    <a:p>
                      <a:endParaRPr lang="pt-BR" sz="1700" b="1" dirty="0"/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l"/>
                      <a:endParaRPr lang="pt-BR" sz="1700" b="1" dirty="0"/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3446512775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Acesso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>
                          <a:hlinkClick r:id="rId3"/>
                        </a:rPr>
                        <a:t>www.zotero.org</a:t>
                      </a:r>
                      <a:endParaRPr lang="pt-BR" sz="1700" b="0" dirty="0"/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1883449154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Tipo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Gratuito e Código Aberto</a:t>
                      </a:r>
                    </a:p>
                  </a:txBody>
                  <a:tcPr marL="112153" marR="112153" marT="56076" marB="56076" anchor="ctr">
                    <a:solidFill>
                      <a:srgbClr val="C32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79105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Rede de Colaboração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474791411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Plugin – Coletar Referências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1853959303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Plugin – Editor de Texto (Word/LibreOffice)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2097646378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Plugin – Google Drive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solidFill>
                      <a:srgbClr val="C32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304415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Inserir referências manualmente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198141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Inserir referências por meio do ISBN, DOI, etc.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solidFill>
                      <a:srgbClr val="C32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26282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Coleta de dados do PDF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172"/>
                  </a:ext>
                </a:extLst>
              </a:tr>
            </a:tbl>
          </a:graphicData>
        </a:graphic>
      </p:graphicFrame>
      <p:pic>
        <p:nvPicPr>
          <p:cNvPr id="10" name="Google Shape;400;p48">
            <a:extLst>
              <a:ext uri="{FF2B5EF4-FFF2-40B4-BE49-F238E27FC236}">
                <a16:creationId xmlns:a16="http://schemas.microsoft.com/office/drawing/2014/main" id="{6927FCCE-68C4-475F-8C51-7FD6B84D72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8442" y="1918297"/>
            <a:ext cx="1210396" cy="28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78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354CF763-C551-42EC-8BE1-BF5349C27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Gerenciadores Bibliográficos</a:t>
            </a:r>
            <a:endParaRPr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CEBFDF8-E3D0-4A3F-90D5-8051455F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21986"/>
              </p:ext>
            </p:extLst>
          </p:nvPr>
        </p:nvGraphicFramePr>
        <p:xfrm>
          <a:off x="2186383" y="1773036"/>
          <a:ext cx="7819234" cy="4529928"/>
        </p:xfrm>
        <a:graphic>
          <a:graphicData uri="http://schemas.openxmlformats.org/drawingml/2006/table">
            <a:tbl>
              <a:tblPr firstRow="1" bandRow="1">
                <a:tableStyleId>{0CC825F8-282B-4B69-9F13-0688A0F43BF5}</a:tableStyleId>
              </a:tblPr>
              <a:tblGrid>
                <a:gridCol w="3909617">
                  <a:extLst>
                    <a:ext uri="{9D8B030D-6E8A-4147-A177-3AD203B41FA5}">
                      <a16:colId xmlns:a16="http://schemas.microsoft.com/office/drawing/2014/main" val="4259418747"/>
                    </a:ext>
                  </a:extLst>
                </a:gridCol>
                <a:gridCol w="3909617">
                  <a:extLst>
                    <a:ext uri="{9D8B030D-6E8A-4147-A177-3AD203B41FA5}">
                      <a16:colId xmlns:a16="http://schemas.microsoft.com/office/drawing/2014/main" val="2476834608"/>
                    </a:ext>
                  </a:extLst>
                </a:gridCol>
              </a:tblGrid>
              <a:tr h="439832">
                <a:tc>
                  <a:txBody>
                    <a:bodyPr/>
                    <a:lstStyle/>
                    <a:p>
                      <a:endParaRPr lang="pt-BR" sz="1700" b="1" dirty="0"/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l"/>
                      <a:endParaRPr lang="pt-BR" sz="1700" b="1" dirty="0"/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3446512775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Revisão de itens duplicados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/>
                </a:tc>
                <a:extLst>
                  <a:ext uri="{0D108BD9-81ED-4DB2-BD59-A6C34878D82A}">
                    <a16:rowId xmlns:a16="http://schemas.microsoft.com/office/drawing/2014/main" val="1883449154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Busca na sua coleção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479105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Busca nas coleções de outros usuários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Não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791411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Criação de Grupos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959303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i="0" dirty="0"/>
                        <a:t>Busca automática por </a:t>
                      </a:r>
                      <a:r>
                        <a:rPr lang="pt-BR" sz="1700" b="1" i="0" dirty="0" err="1"/>
                        <a:t>pdf</a:t>
                      </a:r>
                      <a:endParaRPr lang="pt-BR" sz="1700" b="1" i="0" dirty="0"/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646378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Leitura, marcação, anotação nos arquivos no próprio aplicativo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Não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20040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Aplicativos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Não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063385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r>
                        <a:rPr lang="pt-BR" sz="1700" b="1" dirty="0"/>
                        <a:t>Limite de Armazenamento em Nuvem</a:t>
                      </a:r>
                    </a:p>
                  </a:txBody>
                  <a:tcPr marL="112153" marR="112153" marT="56076" marB="560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Sim (300 MB)</a:t>
                      </a:r>
                    </a:p>
                  </a:txBody>
                  <a:tcPr marL="112153" marR="112153" marT="56076" marB="560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656443"/>
                  </a:ext>
                </a:extLst>
              </a:tr>
            </a:tbl>
          </a:graphicData>
        </a:graphic>
      </p:graphicFrame>
      <p:pic>
        <p:nvPicPr>
          <p:cNvPr id="10" name="Google Shape;400;p48">
            <a:extLst>
              <a:ext uri="{FF2B5EF4-FFF2-40B4-BE49-F238E27FC236}">
                <a16:creationId xmlns:a16="http://schemas.microsoft.com/office/drawing/2014/main" id="{6927FCCE-68C4-475F-8C51-7FD6B84D72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2339" y="1855391"/>
            <a:ext cx="1210396" cy="28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9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7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1D3EC0F-DEB3-95F0-654E-200D8A66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83" y="0"/>
            <a:ext cx="243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"/>
          <p:cNvSpPr txBox="1">
            <a:spLocks noGrp="1"/>
          </p:cNvSpPr>
          <p:nvPr>
            <p:ph type="body" idx="1"/>
          </p:nvPr>
        </p:nvSpPr>
        <p:spPr>
          <a:xfrm>
            <a:off x="397497" y="1757125"/>
            <a:ext cx="10773266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FICHAMENTO</a:t>
            </a:r>
            <a:endParaRPr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dirty="0">
                <a:solidFill>
                  <a:schemeClr val="tx1"/>
                </a:solidFill>
              </a:rPr>
              <a:t>	</a:t>
            </a:r>
            <a:r>
              <a:rPr lang="pt-BR" sz="2400" dirty="0">
                <a:solidFill>
                  <a:schemeClr val="tx1"/>
                </a:solidFill>
              </a:rPr>
              <a:t>Livros, artigos, capítulos, teses, dissertações.</a:t>
            </a:r>
            <a:endParaRPr dirty="0">
              <a:solidFill>
                <a:schemeClr val="tx1"/>
              </a:solidFill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7" name="Google Shape;106;p15">
            <a:extLst>
              <a:ext uri="{FF2B5EF4-FFF2-40B4-BE49-F238E27FC236}">
                <a16:creationId xmlns:a16="http://schemas.microsoft.com/office/drawing/2014/main" id="{6EDB5F0A-6DA1-4941-A289-2BEF2E9F3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pt-BR" sz="5400" b="1" dirty="0">
                <a:solidFill>
                  <a:srgbClr val="BFBFBF"/>
                </a:solidFill>
              </a:rPr>
              <a:t>Como organizar a pesquisa?</a:t>
            </a:r>
            <a:endParaRPr dirty="0"/>
          </a:p>
        </p:txBody>
      </p:sp>
      <p:pic>
        <p:nvPicPr>
          <p:cNvPr id="4" name="Imagem 3" descr="Uma imagem contendo captura de tela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E35C60B7-997A-4CBB-A286-A60D9998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534" y="2799925"/>
            <a:ext cx="7543969" cy="3911960"/>
          </a:xfrm>
          <a:prstGeom prst="rect">
            <a:avLst/>
          </a:prstGeom>
        </p:spPr>
      </p:pic>
      <p:pic>
        <p:nvPicPr>
          <p:cNvPr id="9" name="Imagem 8" descr="Uma imagem contendo ao ar livre, edifício, céu&#10;&#10;Descrição gerada automaticamente">
            <a:extLst>
              <a:ext uri="{FF2B5EF4-FFF2-40B4-BE49-F238E27FC236}">
                <a16:creationId xmlns:a16="http://schemas.microsoft.com/office/drawing/2014/main" id="{18097586-0DA3-4DF7-8C1E-B9A330CC9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672" y="2856650"/>
            <a:ext cx="25717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interior, objeto, máquina de escrever, chão&#10;&#10;Descrição gerada automaticamente">
            <a:extLst>
              <a:ext uri="{FF2B5EF4-FFF2-40B4-BE49-F238E27FC236}">
                <a16:creationId xmlns:a16="http://schemas.microsoft.com/office/drawing/2014/main" id="{6681A3C2-11C2-4E6F-8BE0-F1A18618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97" y="643467"/>
            <a:ext cx="72394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15">
            <a:extLst>
              <a:ext uri="{FF2B5EF4-FFF2-40B4-BE49-F238E27FC236}">
                <a16:creationId xmlns:a16="http://schemas.microsoft.com/office/drawing/2014/main" id="{8B53917E-13A0-4AC0-9C41-1A8431FB3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8A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BFBFBF"/>
              </a:buClr>
              <a:buSzPts val="5400"/>
            </a:pPr>
            <a:r>
              <a:rPr lang="pt-BR" sz="5400" b="1" dirty="0">
                <a:solidFill>
                  <a:srgbClr val="BFBFBF"/>
                </a:solidFill>
              </a:rPr>
              <a:t>Como organizar a pesquisa?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D67963-9D96-4B2E-9A52-EDA0D1933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4"/>
          <a:stretch/>
        </p:blipFill>
        <p:spPr>
          <a:xfrm>
            <a:off x="1687398" y="2203000"/>
            <a:ext cx="8515545" cy="4534971"/>
          </a:xfrm>
          <a:prstGeom prst="rect">
            <a:avLst/>
          </a:prstGeom>
        </p:spPr>
      </p:pic>
      <p:sp>
        <p:nvSpPr>
          <p:cNvPr id="7" name="Google Shape;391;p47">
            <a:extLst>
              <a:ext uri="{FF2B5EF4-FFF2-40B4-BE49-F238E27FC236}">
                <a16:creationId xmlns:a16="http://schemas.microsoft.com/office/drawing/2014/main" id="{ADFE1A1F-7A79-4358-8D90-2F65F181AF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497" y="1757125"/>
            <a:ext cx="10773266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None/>
            </a:pPr>
            <a:r>
              <a:rPr lang="pt-BR" sz="2600" b="1" dirty="0">
                <a:solidFill>
                  <a:schemeClr val="tx1"/>
                </a:solidFill>
              </a:rPr>
              <a:t>ORGANIZAÇÃO EM PASTAS NO COMPUTADOR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742</Words>
  <Application>Microsoft Office PowerPoint</Application>
  <PresentationFormat>Widescreen</PresentationFormat>
  <Paragraphs>96</Paragraphs>
  <Slides>15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Como organizar a pesquisa?</vt:lpstr>
      <vt:lpstr>Zotero</vt:lpstr>
      <vt:lpstr>Gerenciadores Bibliográficos</vt:lpstr>
      <vt:lpstr>Gerenciadores Bibliográficos</vt:lpstr>
      <vt:lpstr>Apresentação do PowerPoint</vt:lpstr>
      <vt:lpstr>Como organizar a pesquisa?</vt:lpstr>
      <vt:lpstr>Apresentação do PowerPoint</vt:lpstr>
      <vt:lpstr>Como organizar a pesquisa?</vt:lpstr>
      <vt:lpstr>Pesquisa</vt:lpstr>
      <vt:lpstr>Apresentação do PowerPoint</vt:lpstr>
      <vt:lpstr>Pesquisa</vt:lpstr>
      <vt:lpstr>SUPORTE</vt:lpstr>
      <vt:lpstr>Referências</vt:lpstr>
      <vt:lpstr>Como citar esta apresentação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paulaca</dc:creator>
  <cp:lastModifiedBy>Paula Carina de Araújo</cp:lastModifiedBy>
  <cp:revision>8</cp:revision>
  <dcterms:created xsi:type="dcterms:W3CDTF">2020-04-20T18:48:15Z</dcterms:created>
  <dcterms:modified xsi:type="dcterms:W3CDTF">2022-07-07T19:22:04Z</dcterms:modified>
</cp:coreProperties>
</file>