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notesSlides/_rels/notesSlide41.xml.rels" ContentType="application/vnd.openxmlformats-package.relationships+xml"/>
  <Override PartName="/ppt/notesSlides/_rels/notesSlide40.xml.rels" ContentType="application/vnd.openxmlformats-package.relationships+xml"/>
  <Override PartName="/ppt/notesSlides/_rels/notesSlide34.xml.rels" ContentType="application/vnd.openxmlformats-package.relationships+xml"/>
  <Override PartName="/ppt/notesSlides/_rels/notesSlide33.xml.rels" ContentType="application/vnd.openxmlformats-package.relationships+xml"/>
  <Override PartName="/ppt/notesSlides/_rels/notesSlide32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21.xml.rels" ContentType="application/vnd.openxmlformats-package.relationships+xml"/>
  <Override PartName="/ppt/notesSlides/_rels/notesSlide7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31.xml.rels" ContentType="application/vnd.openxmlformats-package.relationships+xml"/>
  <Override PartName="/ppt/notesSlides/_rels/notesSlide6.xml.rels" ContentType="application/vnd.openxmlformats-package.relationships+xml"/>
  <Override PartName="/ppt/notesSlides/_rels/notesSlide15.xml.rels" ContentType="application/vnd.openxmlformats-package.relationships+xml"/>
  <Override PartName="/ppt/notesSlides/_rels/notesSlide4.xml.rels" ContentType="application/vnd.openxmlformats-package.relationships+xml"/>
  <Override PartName="/ppt/notesSlides/_rels/notesSlide28.xml.rels" ContentType="application/vnd.openxmlformats-package.relationships+xml"/>
  <Override PartName="/ppt/notesSlides/_rels/notesSlide38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27.xml.rels" ContentType="application/vnd.openxmlformats-package.relationships+xml"/>
  <Override PartName="/ppt/notesSlides/_rels/notesSlide37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26.xml.rels" ContentType="application/vnd.openxmlformats-package.relationships+xml"/>
  <Override PartName="/ppt/notesSlides/_rels/notesSlide36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1.xml.rels" ContentType="application/vnd.openxmlformats-package.relationships+xml"/>
  <Override PartName="/ppt/notesSlides/_rels/notesSlide25.xml.rels" ContentType="application/vnd.openxmlformats-package.relationships+xml"/>
  <Override PartName="/ppt/notesSlides/_rels/notesSlide35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7.xml.rels" ContentType="application/vnd.openxmlformats-package.relationships+xml"/>
  <Override PartName="/ppt/notesSlides/_rels/notesSlide8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19.xml.rels" ContentType="application/vnd.openxmlformats-package.relationships+xml"/>
  <Override PartName="/ppt/notesSlides/_rels/notesSlide18.xml.rels" ContentType="application/vnd.openxmlformats-package.relationships+xml"/>
  <Override PartName="/ppt/notesSlides/_rels/notesSlide30.xml.rels" ContentType="application/vnd.openxmlformats-package.relationships+xml"/>
  <Override PartName="/ppt/notesSlides/_rels/notesSlide5.xml.rels" ContentType="application/vnd.openxmlformats-package.relationships+xml"/>
  <Override PartName="/ppt/notesSlides/_rels/notesSlide29.xml.rels" ContentType="application/vnd.openxmlformats-package.relationships+xml"/>
  <Override PartName="/ppt/notesSlides/_rels/notesSlide39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9.xml.rels" ContentType="application/vnd.openxmlformats-package.relationships+xml"/>
  <Override PartName="/ppt/notesSlides/notesSlide39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_rels/slide41.xml.rels" ContentType="application/vnd.openxmlformats-package.relationships+xml"/>
  <Override PartName="/ppt/slides/_rels/slide40.xml.rels" ContentType="application/vnd.openxmlformats-package.relationships+xml"/>
  <Override PartName="/ppt/slides/_rels/slide39.xml.rels" ContentType="application/vnd.openxmlformats-package.relationships+xml"/>
  <Override PartName="/ppt/slides/_rels/slide34.xml.rels" ContentType="application/vnd.openxmlformats-package.relationships+xml"/>
  <Override PartName="/ppt/slides/_rels/slide33.xml.rels" ContentType="application/vnd.openxmlformats-package.relationships+xml"/>
  <Override PartName="/ppt/slides/_rels/slide32.xml.rels" ContentType="application/vnd.openxmlformats-package.relationships+xml"/>
  <Override PartName="/ppt/slides/_rels/slide31.xml.rels" ContentType="application/vnd.openxmlformats-package.relationships+xml"/>
  <Override PartName="/ppt/slides/_rels/slide30.xml.rels" ContentType="application/vnd.openxmlformats-package.relationships+xml"/>
  <Override PartName="/ppt/slides/_rels/slide28.xml.rels" ContentType="application/vnd.openxmlformats-package.relationships+xml"/>
  <Override PartName="/ppt/slides/_rels/slide7.xml.rels" ContentType="application/vnd.openxmlformats-package.relationships+xml"/>
  <Override PartName="/ppt/slides/_rels/slide24.xml.rels" ContentType="application/vnd.openxmlformats-package.relationships+xml"/>
  <Override PartName="/ppt/slides/_rels/slide6.xml.rels" ContentType="application/vnd.openxmlformats-package.relationships+xml"/>
  <Override PartName="/ppt/slides/_rels/slide23.xml.rels" ContentType="application/vnd.openxmlformats-package.relationships+xml"/>
  <Override PartName="/ppt/slides/_rels/slide5.xml.rels" ContentType="application/vnd.openxmlformats-package.relationships+xml"/>
  <Override PartName="/ppt/slides/_rels/slide22.xml.rels" ContentType="application/vnd.openxmlformats-package.relationships+xml"/>
  <Override PartName="/ppt/slides/_rels/slide17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29.xml.rels" ContentType="application/vnd.openxmlformats-package.relationships+xml"/>
  <Override PartName="/ppt/slides/_rels/slide14.xml.rels" ContentType="application/vnd.openxmlformats-package.relationships+xml"/>
  <Override PartName="/ppt/slides/_rels/slide38.xml.rels" ContentType="application/vnd.openxmlformats-package.relationships+xml"/>
  <Override PartName="/ppt/slides/_rels/slide13.xml.rels" ContentType="application/vnd.openxmlformats-package.relationships+xml"/>
  <Override PartName="/ppt/slides/_rels/slide37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26.xml.rels" ContentType="application/vnd.openxmlformats-package.relationships+xml"/>
  <Override PartName="/ppt/slides/_rels/slide36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25.xml.rels" ContentType="application/vnd.openxmlformats-package.relationships+xml"/>
  <Override PartName="/ppt/slides/_rels/slide35.xml.rels" ContentType="application/vnd.openxmlformats-package.relationships+xml"/>
  <Override PartName="/ppt/slides/_rels/slide10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20.xml.rels" ContentType="application/vnd.openxmlformats-package.relationships+xml"/>
  <Override PartName="/ppt/slides/_rels/slide19.xml.rels" ContentType="application/vnd.openxmlformats-package.relationships+xml"/>
  <Override PartName="/ppt/slides/_rels/slide2.xml.rels" ContentType="application/vnd.openxmlformats-package.relationships+xml"/>
  <Override PartName="/ppt/slides/_rels/slide27.xml.rels" ContentType="application/vnd.openxmlformats-package.relationships+xml"/>
  <Override PartName="/ppt/slides/_rels/slide18.xml.rels" ContentType="application/vnd.openxmlformats-package.relationships+xml"/>
  <Override PartName="/ppt/slides/_rels/slide1.xml.rels" ContentType="application/vnd.openxmlformats-package.relationships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9.xml" ContentType="application/vnd.openxmlformats-officedocument.presentationml.slide+xml"/>
  <Override PartName="/ppt/slides/slide18.xml" ContentType="application/vnd.openxmlformats-officedocument.presentationml.slide+xml"/>
  <Override PartName="/ppt/slides/slide8.xml" ContentType="application/vnd.openxmlformats-officedocument.presentationml.slide+xml"/>
  <Override PartName="/ppt/slides/slide17.xml" ContentType="application/vnd.openxmlformats-officedocument.presentationml.slide+xml"/>
  <Override PartName="/ppt/slides/slide41.xml" ContentType="application/vnd.openxmlformats-officedocument.presentationml.slide+xml"/>
  <Override PartName="/ppt/slides/slide7.xml" ContentType="application/vnd.openxmlformats-officedocument.presentationml.slide+xml"/>
  <Override PartName="/ppt/slides/slide16.xml" ContentType="application/vnd.openxmlformats-officedocument.presentationml.slide+xml"/>
  <Override PartName="/ppt/slides/slide40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4.xml" ContentType="application/vnd.openxmlformats-officedocument.presentationml.slide+xml"/>
  <Override PartName="/ppt/slides/slide13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media/image39.png" ContentType="image/png"/>
  <Override PartName="/ppt/media/image38.png" ContentType="image/png"/>
  <Override PartName="/ppt/media/image37.png" ContentType="image/png"/>
  <Override PartName="/ppt/media/image36.png" ContentType="image/png"/>
  <Override PartName="/ppt/media/image35.png" ContentType="image/png"/>
  <Override PartName="/ppt/media/image34.png" ContentType="image/png"/>
  <Override PartName="/ppt/media/image33.png" ContentType="image/png"/>
  <Override PartName="/ppt/media/image32.png" ContentType="image/png"/>
  <Override PartName="/ppt/media/image31.png" ContentType="image/png"/>
  <Override PartName="/ppt/media/image21.png" ContentType="image/png"/>
  <Override PartName="/ppt/media/image44.png" ContentType="image/png"/>
  <Override PartName="/ppt/media/image19.png" ContentType="image/png"/>
  <Override PartName="/ppt/media/image10.jpeg" ContentType="image/jpeg"/>
  <Override PartName="/ppt/media/image20.png" ContentType="image/png"/>
  <Override PartName="/ppt/media/image43.png" ContentType="image/png"/>
  <Override PartName="/ppt/media/image18.png" ContentType="image/png"/>
  <Override PartName="/ppt/media/image14.png" ContentType="image/png"/>
  <Override PartName="/ppt/media/image40.png" ContentType="image/png"/>
  <Override PartName="/ppt/media/image15.png" ContentType="image/png"/>
  <Override PartName="/ppt/media/image12.jpeg" ContentType="image/jpeg"/>
  <Override PartName="/ppt/media/image9.jpeg" ContentType="image/jpeg"/>
  <Override PartName="/ppt/media/image30.png" ContentType="image/png"/>
  <Override PartName="/ppt/media/image22.jpeg" ContentType="image/jpeg"/>
  <Override PartName="/ppt/media/image11.jpeg" ContentType="image/jpeg"/>
  <Override PartName="/ppt/media/image28.png" ContentType="image/png"/>
  <Override PartName="/ppt/media/image5.png" ContentType="image/png"/>
  <Override PartName="/ppt/media/image8.png" ContentType="image/png"/>
  <Override PartName="/ppt/media/image7.png" ContentType="image/png"/>
  <Override PartName="/ppt/media/image29.png" ContentType="image/png"/>
  <Override PartName="/ppt/media/image6.png" ContentType="image/png"/>
  <Override PartName="/ppt/media/image27.png" ContentType="image/png"/>
  <Override PartName="/ppt/media/image48.png" ContentType="image/png"/>
  <Override PartName="/ppt/media/image4.png" ContentType="image/png"/>
  <Override PartName="/ppt/media/image42.png" ContentType="image/png"/>
  <Override PartName="/ppt/media/image17.png" ContentType="image/png"/>
  <Override PartName="/ppt/media/image26.png" ContentType="image/png"/>
  <Override PartName="/ppt/media/image47.png" ContentType="image/png"/>
  <Override PartName="/ppt/media/image3.png" ContentType="image/png"/>
  <Override PartName="/ppt/media/image41.png" ContentType="image/png"/>
  <Override PartName="/ppt/media/image16.png" ContentType="image/png"/>
  <Override PartName="/ppt/media/image23.png" ContentType="image/png"/>
  <Override PartName="/ppt/media/image25.png" ContentType="image/png"/>
  <Override PartName="/ppt/media/image13.jpeg" ContentType="image/jpeg"/>
  <Override PartName="/ppt/media/image46.png" ContentType="image/png"/>
  <Override PartName="/ppt/media/image2.png" ContentType="image/png"/>
  <Override PartName="/ppt/media/image24.png" ContentType="image/png"/>
  <Override PartName="/ppt/media/image45.png" ContentType="image/png"/>
  <Override PartName="/ppt/media/image1.png" ContentType="image/png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</p:sldIdLst>
  <p:sldSz cx="10080625" cy="7559675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/>
          <a:p>
            <a:r>
              <a:rPr lang="pt-BR" sz="2000">
                <a:latin typeface="Arial"/>
              </a:rPr>
              <a:t>Clique para editar o formato de notas</a:t>
            </a:r>
            <a:endParaRPr/>
          </a:p>
        </p:txBody>
      </p:sp>
      <p:sp>
        <p:nvSpPr>
          <p:cNvPr id="76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r>
              <a:rPr lang="pt-BR" sz="1400">
                <a:latin typeface="Times New Roman"/>
              </a:rPr>
              <a:t>&lt;cabeçalho&gt;</a:t>
            </a:r>
            <a:endParaRPr/>
          </a:p>
        </p:txBody>
      </p:sp>
      <p:sp>
        <p:nvSpPr>
          <p:cNvPr id="77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lang="pt-BR" sz="1400">
                <a:latin typeface="Times New Roman"/>
              </a:rPr>
              <a:t>&lt;data/hora&gt;</a:t>
            </a:r>
            <a:endParaRPr/>
          </a:p>
        </p:txBody>
      </p:sp>
      <p:sp>
        <p:nvSpPr>
          <p:cNvPr id="78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r>
              <a:rPr lang="pt-BR" sz="1400">
                <a:latin typeface="Times New Roman"/>
              </a:rPr>
              <a:t>&lt;rodapé&gt;</a:t>
            </a:r>
            <a:endParaRPr/>
          </a:p>
        </p:txBody>
      </p:sp>
      <p:sp>
        <p:nvSpPr>
          <p:cNvPr id="79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5518C37A-D729-4AAB-B2FF-7BAF928EDBE2}" type="slidenum">
              <a:rPr lang="pt-BR" sz="1400">
                <a:latin typeface="Times New Roman"/>
              </a:rPr>
              <a:t>&lt;número&gt;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18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
</Relationships>
</file>

<file path=ppt/notesSlides/_rels/notesSlide19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1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26.xml.rels><?xml version="1.0" encoding="UTF-8"?>
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29.xml.rels><?xml version="1.0" encoding="UTF-8"?>
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
</Relationships>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
</Relationships>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
</Relationships>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
</Relationships>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
</Relationships>
</file>

<file path=ppt/notesSlides/_rels/notesSlide36.xml.rels><?xml version="1.0" encoding="UTF-8"?>
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
</Relationships>
</file>

<file path=ppt/notesSlides/_rels/notesSlide37.xml.rels><?xml version="1.0" encoding="UTF-8"?>
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
</Relationships>
</file>

<file path=ppt/notesSlides/_rels/notesSlide38.xml.rels><?xml version="1.0" encoding="UTF-8"?>
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
</Relationships>
</file>

<file path=ppt/notesSlides/_rels/notesSlide39.xml.rels><?xml version="1.0" encoding="UTF-8"?>
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40.xml.rels><?xml version="1.0" encoding="UTF-8"?>
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
</Relationships>
</file>

<file path=ppt/notesSlides/_rels/notesSlide41.xml.rels><?xml version="1.0" encoding="UTF-8"?>
<Relationships xmlns="http://schemas.openxmlformats.org/package/2006/relationships"><Relationship Id="rId1" Type="http://schemas.openxmlformats.org/officeDocument/2006/relationships/slide" Target="../slides/slide41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
</Relationships>
</file>

<file path=ppt/notesSlides/_rels/notesSlide9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extShape 1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100000"/>
              </a:lnSpc>
            </a:pPr>
            <a:fld id="{1DFEEEA3-A3B4-4093-BEE8-96547C609BAA}" type="slidenum">
              <a:rPr lang="pt-BR" sz="1400" strike="noStrike">
                <a:latin typeface="Times New Roman"/>
                <a:ea typeface="Arial Unicode MS"/>
              </a:rPr>
              <a:t>&lt;número&gt;</a:t>
            </a:fld>
            <a:endParaRPr/>
          </a:p>
        </p:txBody>
      </p:sp>
      <p:sp>
        <p:nvSpPr>
          <p:cNvPr id="22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10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extShape 1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100000"/>
              </a:lnSpc>
            </a:pPr>
            <a:fld id="{206E272E-9F15-4A6E-B01D-09F1ACFCF078}" type="slidenum">
              <a:rPr lang="pt-BR" sz="1400" strike="noStrike">
                <a:latin typeface="Times New Roman"/>
                <a:ea typeface="Arial Unicode MS"/>
              </a:rPr>
              <a:t>&lt;número&gt;</a:t>
            </a:fld>
            <a:endParaRPr/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extShape 1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100000"/>
              </a:lnSpc>
            </a:pPr>
            <a:fld id="{C259CDC7-EE2C-4AD7-B2B1-9B5CCA5159ED}" type="slidenum">
              <a:rPr lang="pt-BR" sz="1400" strike="noStrike">
                <a:latin typeface="Times New Roman"/>
                <a:ea typeface="Arial Unicode MS"/>
              </a:rPr>
              <a:t>&lt;número&gt;</a:t>
            </a:fld>
            <a:endParaRPr/>
          </a:p>
        </p:txBody>
      </p:sp>
      <p:sp>
        <p:nvSpPr>
          <p:cNvPr id="23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TextShape 1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100000"/>
              </a:lnSpc>
            </a:pPr>
            <a:fld id="{74E1D3FE-4E37-47A6-A6D1-5A97A92FE541}" type="slidenum">
              <a:rPr lang="pt-BR" sz="1400" strike="noStrike">
                <a:latin typeface="Times New Roman"/>
                <a:ea typeface="Arial Unicode MS"/>
              </a:rPr>
              <a:t>&lt;número&gt;</a:t>
            </a:fld>
            <a:endParaRPr/>
          </a:p>
        </p:txBody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extShape 1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100000"/>
              </a:lnSpc>
            </a:pPr>
            <a:fld id="{C6E8C43C-F86B-404A-9FC6-F62A35185C09}" type="slidenum">
              <a:rPr lang="pt-BR" sz="1400" strike="noStrike">
                <a:latin typeface="Times New Roman"/>
                <a:ea typeface="Arial Unicode MS"/>
              </a:rPr>
              <a:t>&lt;número&gt;</a:t>
            </a:fld>
            <a:endParaRPr/>
          </a:p>
        </p:txBody>
      </p:sp>
      <p:sp>
        <p:nvSpPr>
          <p:cNvPr id="24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extShape 1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100000"/>
              </a:lnSpc>
            </a:pPr>
            <a:fld id="{1E2A3E84-C114-4C76-92CA-F252C091F285}" type="slidenum">
              <a:rPr lang="pt-BR" sz="1400" strike="noStrike">
                <a:latin typeface="Times New Roman"/>
                <a:ea typeface="Arial Unicode MS"/>
              </a:rPr>
              <a:t>&lt;número&gt;</a:t>
            </a:fld>
            <a:endParaRPr/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TextShape 1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100000"/>
              </a:lnSpc>
            </a:pPr>
            <a:fld id="{F2874822-7E91-42C8-A042-218574F948E6}" type="slidenum">
              <a:rPr lang="pt-BR" sz="1400" strike="noStrike">
                <a:latin typeface="Times New Roman"/>
                <a:ea typeface="Arial Unicode MS"/>
              </a:rPr>
              <a:t>&lt;número&gt;</a:t>
            </a:fld>
            <a:endParaRPr/>
          </a:p>
        </p:txBody>
      </p:sp>
      <p:sp>
        <p:nvSpPr>
          <p:cNvPr id="24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extShape 1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100000"/>
              </a:lnSpc>
            </a:pPr>
            <a:fld id="{973CC604-C06C-4F92-9387-D269AFCB4CEC}" type="slidenum">
              <a:rPr lang="pt-BR" sz="1400" strike="noStrike">
                <a:latin typeface="Times New Roman"/>
                <a:ea typeface="Arial Unicode MS"/>
              </a:rPr>
              <a:t>&lt;número&gt;</a:t>
            </a:fld>
            <a:endParaRPr/>
          </a:p>
        </p:txBody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TextShape 1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100000"/>
              </a:lnSpc>
            </a:pPr>
            <a:fld id="{8BCFCFDC-B078-4466-97E3-ADAFB0BB3CE0}" type="slidenum">
              <a:rPr lang="pt-BR" sz="1400" strike="noStrike">
                <a:latin typeface="Times New Roman"/>
                <a:ea typeface="Arial Unicode MS"/>
              </a:rPr>
              <a:t>&lt;número&gt;</a:t>
            </a:fld>
            <a:endParaRPr/>
          </a:p>
        </p:txBody>
      </p:sp>
      <p:sp>
        <p:nvSpPr>
          <p:cNvPr id="250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TextShape 1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100000"/>
              </a:lnSpc>
            </a:pPr>
            <a:fld id="{66C5AAC8-AA4C-46F0-A3D6-D50C2819DC36}" type="slidenum">
              <a:rPr lang="pt-BR" sz="1400" strike="noStrike">
                <a:latin typeface="Times New Roman"/>
                <a:ea typeface="Arial Unicode MS"/>
              </a:rPr>
              <a:t>&lt;número&gt;</a:t>
            </a:fld>
            <a:endParaRPr/>
          </a:p>
        </p:txBody>
      </p:sp>
      <p:sp>
        <p:nvSpPr>
          <p:cNvPr id="25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TextShape 1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100000"/>
              </a:lnSpc>
            </a:pPr>
            <a:fld id="{3268FF78-8932-4376-B1EC-208D8D14ABB4}" type="slidenum">
              <a:rPr lang="pt-BR" sz="1400" strike="noStrike">
                <a:latin typeface="Times New Roman"/>
                <a:ea typeface="Arial Unicode MS"/>
              </a:rPr>
              <a:t>&lt;número&gt;</a:t>
            </a:fld>
            <a:endParaRPr/>
          </a:p>
        </p:txBody>
      </p:sp>
      <p:sp>
        <p:nvSpPr>
          <p:cNvPr id="25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TextShape 1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100000"/>
              </a:lnSpc>
            </a:pPr>
            <a:fld id="{E543E9B4-B035-4628-88BF-68BEFD759BA8}" type="slidenum">
              <a:rPr lang="pt-BR" sz="1400" strike="noStrike">
                <a:latin typeface="Times New Roman"/>
                <a:ea typeface="Arial Unicode MS"/>
              </a:rPr>
              <a:t>&lt;número&gt;</a:t>
            </a:fld>
            <a:endParaRPr/>
          </a:p>
        </p:txBody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TextShape 1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100000"/>
              </a:lnSpc>
            </a:pPr>
            <a:fld id="{27589ADA-9B13-44A0-9D7B-88676F909C04}" type="slidenum">
              <a:rPr lang="pt-BR" sz="1400" strike="noStrike">
                <a:latin typeface="Times New Roman"/>
                <a:ea typeface="Arial Unicode MS"/>
              </a:rPr>
              <a:t>&lt;número&gt;</a:t>
            </a:fld>
            <a:endParaRPr/>
          </a:p>
        </p:txBody>
      </p:sp>
      <p:sp>
        <p:nvSpPr>
          <p:cNvPr id="25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TextShape 1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100000"/>
              </a:lnSpc>
            </a:pPr>
            <a:fld id="{36517247-FAB5-4705-9799-4FD859FE0B57}" type="slidenum">
              <a:rPr lang="pt-BR" sz="1400" strike="noStrike">
                <a:latin typeface="Times New Roman"/>
                <a:ea typeface="Arial Unicode MS"/>
              </a:rPr>
              <a:t>&lt;número&gt;</a:t>
            </a:fld>
            <a:endParaRPr/>
          </a:p>
        </p:txBody>
      </p:sp>
      <p:sp>
        <p:nvSpPr>
          <p:cNvPr id="260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extShape 1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100000"/>
              </a:lnSpc>
            </a:pPr>
            <a:fld id="{7252FC6A-0B66-4773-8089-D24A1E388B13}" type="slidenum">
              <a:rPr lang="pt-BR" sz="1400" strike="noStrike">
                <a:latin typeface="Times New Roman"/>
                <a:ea typeface="Arial Unicode MS"/>
              </a:rPr>
              <a:t>&lt;número&gt;</a:t>
            </a:fld>
            <a:endParaRPr/>
          </a:p>
        </p:txBody>
      </p:sp>
      <p:sp>
        <p:nvSpPr>
          <p:cNvPr id="26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extShape 1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100000"/>
              </a:lnSpc>
            </a:pPr>
            <a:fld id="{E5A50BA4-6EA2-46FD-9AC9-8191A1EAEC51}" type="slidenum">
              <a:rPr lang="pt-BR" sz="1400" strike="noStrike">
                <a:latin typeface="Times New Roman"/>
                <a:ea typeface="Arial Unicode MS"/>
              </a:rPr>
              <a:t>&lt;número&gt;</a:t>
            </a:fld>
            <a:endParaRPr/>
          </a:p>
        </p:txBody>
      </p:sp>
      <p:sp>
        <p:nvSpPr>
          <p:cNvPr id="26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TextShape 1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100000"/>
              </a:lnSpc>
            </a:pPr>
            <a:fld id="{EC8E2682-EE5D-465F-B2E2-4354F2C9158C}" type="slidenum">
              <a:rPr lang="pt-BR" sz="1400" strike="noStrike">
                <a:latin typeface="Times New Roman"/>
                <a:ea typeface="Arial Unicode MS"/>
              </a:rPr>
              <a:t>&lt;número&gt;</a:t>
            </a:fld>
            <a:endParaRPr/>
          </a:p>
        </p:txBody>
      </p:sp>
      <p:sp>
        <p:nvSpPr>
          <p:cNvPr id="26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TextShape 1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100000"/>
              </a:lnSpc>
            </a:pPr>
            <a:fld id="{B09FC155-9124-4A88-B357-C93DF31797B8}" type="slidenum">
              <a:rPr lang="pt-BR" sz="1400" strike="noStrike">
                <a:latin typeface="Times New Roman"/>
                <a:ea typeface="Arial Unicode MS"/>
              </a:rPr>
              <a:t>&lt;número&gt;</a:t>
            </a:fld>
            <a:endParaRPr/>
          </a:p>
        </p:txBody>
      </p:sp>
      <p:sp>
        <p:nvSpPr>
          <p:cNvPr id="26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TextShape 1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100000"/>
              </a:lnSpc>
            </a:pPr>
            <a:fld id="{FA41713D-D644-4877-A112-F76DCDC8F2A4}" type="slidenum">
              <a:rPr lang="pt-BR" sz="1400" strike="noStrike">
                <a:latin typeface="Times New Roman"/>
                <a:ea typeface="Arial Unicode MS"/>
              </a:rPr>
              <a:t>&lt;número&gt;</a:t>
            </a:fld>
            <a:endParaRPr/>
          </a:p>
        </p:txBody>
      </p:sp>
      <p:sp>
        <p:nvSpPr>
          <p:cNvPr id="270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TextShape 1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100000"/>
              </a:lnSpc>
            </a:pPr>
            <a:fld id="{9D7C9776-9FA3-47C8-ACB7-F19C203FAE16}" type="slidenum">
              <a:rPr lang="pt-BR" sz="1400" strike="noStrike">
                <a:latin typeface="Times New Roman"/>
                <a:ea typeface="Arial Unicode MS"/>
              </a:rPr>
              <a:t>&lt;número&gt;</a:t>
            </a:fld>
            <a:endParaRPr/>
          </a:p>
        </p:txBody>
      </p:sp>
      <p:sp>
        <p:nvSpPr>
          <p:cNvPr id="27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TextShape 1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100000"/>
              </a:lnSpc>
            </a:pPr>
            <a:fld id="{267F067E-7F90-4C3C-ACE8-CFA9779C30AF}" type="slidenum">
              <a:rPr lang="pt-BR" sz="1400" strike="noStrike">
                <a:latin typeface="Times New Roman"/>
                <a:ea typeface="Arial Unicode MS"/>
              </a:rPr>
              <a:t>&lt;número&gt;</a:t>
            </a:fld>
            <a:endParaRPr/>
          </a:p>
        </p:txBody>
      </p:sp>
      <p:sp>
        <p:nvSpPr>
          <p:cNvPr id="27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extShape 1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100000"/>
              </a:lnSpc>
            </a:pPr>
            <a:fld id="{54D09C96-A982-4F95-ACE2-5829BDE47254}" type="slidenum">
              <a:rPr lang="pt-BR" sz="1400" strike="noStrike">
                <a:latin typeface="Times New Roman"/>
                <a:ea typeface="Arial Unicode MS"/>
              </a:rPr>
              <a:t>&lt;número&gt;</a:t>
            </a:fld>
            <a:endParaRPr/>
          </a:p>
        </p:txBody>
      </p:sp>
      <p:sp>
        <p:nvSpPr>
          <p:cNvPr id="27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TextShape 1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100000"/>
              </a:lnSpc>
            </a:pPr>
            <a:fld id="{1BCBBBD6-4075-4EF0-8348-E5B6DAF4FDF1}" type="slidenum">
              <a:rPr lang="pt-BR" sz="1400" strike="noStrike">
                <a:latin typeface="Times New Roman"/>
                <a:ea typeface="Arial Unicode MS"/>
              </a:rPr>
              <a:t>&lt;número&gt;</a:t>
            </a:fld>
            <a:endParaRPr/>
          </a:p>
        </p:txBody>
      </p:sp>
      <p:sp>
        <p:nvSpPr>
          <p:cNvPr id="27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extShape 1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100000"/>
              </a:lnSpc>
            </a:pPr>
            <a:fld id="{E420F470-E7C3-417A-B2C3-C27BDAADD3C7}" type="slidenum">
              <a:rPr lang="pt-BR" sz="1400" strike="noStrike">
                <a:latin typeface="Times New Roman"/>
                <a:ea typeface="Arial Unicode MS"/>
              </a:rPr>
              <a:t>&lt;número&gt;</a:t>
            </a:fld>
            <a:endParaRPr/>
          </a:p>
        </p:txBody>
      </p:sp>
      <p:sp>
        <p:nvSpPr>
          <p:cNvPr id="280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note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TextShape 1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100000"/>
              </a:lnSpc>
            </a:pPr>
            <a:fld id="{6019E767-1272-4EA6-B3F6-67AA86948B9B}" type="slidenum">
              <a:rPr lang="pt-BR" sz="1400" strike="noStrike">
                <a:latin typeface="Times New Roman"/>
                <a:ea typeface="Arial Unicode MS"/>
              </a:rPr>
              <a:t>&lt;número&gt;</a:t>
            </a:fld>
            <a:endParaRPr/>
          </a:p>
        </p:txBody>
      </p:sp>
      <p:sp>
        <p:nvSpPr>
          <p:cNvPr id="28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TextShape 1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100000"/>
              </a:lnSpc>
            </a:pPr>
            <a:fld id="{FB65E98F-E40B-422B-A585-37845EB8C362}" type="slidenum">
              <a:rPr lang="pt-BR" sz="1400" strike="noStrike">
                <a:latin typeface="Times New Roman"/>
                <a:ea typeface="Arial Unicode MS"/>
              </a:rPr>
              <a:t>&lt;número&gt;</a:t>
            </a:fld>
            <a:endParaRPr/>
          </a:p>
        </p:txBody>
      </p:sp>
      <p:sp>
        <p:nvSpPr>
          <p:cNvPr id="28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notes>
</file>

<file path=ppt/notesSlides/notesSlide3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TextShape 1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100000"/>
              </a:lnSpc>
            </a:pPr>
            <a:fld id="{88A856AA-BE6D-46C5-BD32-98A3B1DCFC28}" type="slidenum">
              <a:rPr lang="pt-BR" sz="1400" strike="noStrike">
                <a:latin typeface="Times New Roman"/>
                <a:ea typeface="Arial Unicode MS"/>
              </a:rPr>
              <a:t>&lt;número&gt;</a:t>
            </a:fld>
            <a:endParaRPr/>
          </a:p>
        </p:txBody>
      </p:sp>
      <p:sp>
        <p:nvSpPr>
          <p:cNvPr id="28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notes>
</file>

<file path=ppt/notesSlides/notesSlide3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TextShape 1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100000"/>
              </a:lnSpc>
            </a:pPr>
            <a:fld id="{B931C1ED-67CD-489D-BE9A-0B505D923ADC}" type="slidenum">
              <a:rPr lang="pt-BR" sz="1400" strike="noStrike">
                <a:latin typeface="Times New Roman"/>
                <a:ea typeface="Arial Unicode MS"/>
              </a:rPr>
              <a:t>&lt;número&gt;</a:t>
            </a:fld>
            <a:endParaRPr/>
          </a:p>
        </p:txBody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notes>
</file>

<file path=ppt/notesSlides/notesSlide3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TextShape 1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100000"/>
              </a:lnSpc>
            </a:pPr>
            <a:fld id="{9A48E099-4DB6-4264-B0AC-B2C67EBA50D8}" type="slidenum">
              <a:rPr lang="pt-BR" sz="1400" strike="noStrike">
                <a:latin typeface="Times New Roman"/>
                <a:ea typeface="Arial Unicode MS"/>
              </a:rPr>
              <a:t>&lt;número&gt;</a:t>
            </a:fld>
            <a:endParaRPr/>
          </a:p>
        </p:txBody>
      </p:sp>
      <p:sp>
        <p:nvSpPr>
          <p:cNvPr id="290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notes>
</file>

<file path=ppt/notesSlides/notesSlide3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TextShape 1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100000"/>
              </a:lnSpc>
            </a:pPr>
            <a:fld id="{D6F0B550-3E7D-4F85-BAD1-17C1F84FCEC5}" type="slidenum">
              <a:rPr lang="pt-BR" sz="1400" strike="noStrike">
                <a:latin typeface="Times New Roman"/>
                <a:ea typeface="Arial Unicode MS"/>
              </a:rPr>
              <a:t>&lt;número&gt;</a:t>
            </a:fld>
            <a:endParaRPr/>
          </a:p>
        </p:txBody>
      </p:sp>
      <p:sp>
        <p:nvSpPr>
          <p:cNvPr id="29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notes>
</file>

<file path=ppt/notesSlides/notesSlide3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TextShape 1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100000"/>
              </a:lnSpc>
            </a:pPr>
            <a:fld id="{3767060E-8511-4E1C-AE55-C77D767EC370}" type="slidenum">
              <a:rPr lang="pt-BR" sz="1400" strike="noStrike">
                <a:latin typeface="Times New Roman"/>
                <a:ea typeface="Arial Unicode MS"/>
              </a:rPr>
              <a:t>&lt;número&gt;</a:t>
            </a:fld>
            <a:endParaRPr/>
          </a:p>
        </p:txBody>
      </p:sp>
      <p:sp>
        <p:nvSpPr>
          <p:cNvPr id="29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extShape 1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100000"/>
              </a:lnSpc>
            </a:pPr>
            <a:fld id="{213D0D4D-CC2E-4FA0-ABD9-9D09487D0579}" type="slidenum">
              <a:rPr lang="pt-BR" sz="1400" strike="noStrike">
                <a:latin typeface="Times New Roman"/>
                <a:ea typeface="Arial Unicode MS"/>
              </a:rPr>
              <a:t>&lt;número&gt;</a:t>
            </a:fld>
            <a:endParaRPr/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10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notes>
</file>

<file path=ppt/notesSlides/notesSlide4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TextShape 1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100000"/>
              </a:lnSpc>
            </a:pPr>
            <a:fld id="{E80D385F-9CA2-4F25-BB79-E5057CE58CB4}" type="slidenum">
              <a:rPr lang="pt-BR" sz="1400" strike="noStrike">
                <a:latin typeface="Times New Roman"/>
                <a:ea typeface="Arial Unicode MS"/>
              </a:rPr>
              <a:t>&lt;número&gt;</a:t>
            </a:fld>
            <a:endParaRPr/>
          </a:p>
        </p:txBody>
      </p:sp>
      <p:sp>
        <p:nvSpPr>
          <p:cNvPr id="29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10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notes>
</file>

<file path=ppt/notesSlides/notesSlide4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extShape 1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100000"/>
              </a:lnSpc>
            </a:pPr>
            <a:fld id="{25E82347-E1F7-4C26-B88C-E99CE619E226}" type="slidenum">
              <a:rPr lang="pt-BR" sz="1400" strike="noStrike">
                <a:latin typeface="Times New Roman"/>
                <a:ea typeface="Arial Unicode MS"/>
              </a:rPr>
              <a:t>&lt;número&gt;</a:t>
            </a:fld>
            <a:endParaRPr/>
          </a:p>
        </p:txBody>
      </p:sp>
      <p:sp>
        <p:nvSpPr>
          <p:cNvPr id="29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10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extShape 1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100000"/>
              </a:lnSpc>
            </a:pPr>
            <a:fld id="{58D10221-CEFB-4711-AC3B-F1A91D0BF598}" type="slidenum">
              <a:rPr lang="pt-BR" sz="1400" strike="noStrike">
                <a:latin typeface="Times New Roman"/>
                <a:ea typeface="Arial Unicode MS"/>
              </a:rPr>
              <a:t>&lt;número&gt;</a:t>
            </a:fld>
            <a:endParaRPr/>
          </a:p>
        </p:txBody>
      </p:sp>
      <p:sp>
        <p:nvSpPr>
          <p:cNvPr id="22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extShape 1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100000"/>
              </a:lnSpc>
            </a:pPr>
            <a:fld id="{EA5A837F-40A0-4281-A648-0F283F7149EA}" type="slidenum">
              <a:rPr lang="pt-BR" sz="1400" strike="noStrike">
                <a:latin typeface="Times New Roman"/>
                <a:ea typeface="Arial Unicode MS"/>
              </a:rPr>
              <a:t>&lt;número&gt;</a:t>
            </a:fld>
            <a:endParaRPr/>
          </a:p>
        </p:txBody>
      </p:sp>
      <p:sp>
        <p:nvSpPr>
          <p:cNvPr id="22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extShape 1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100000"/>
              </a:lnSpc>
            </a:pPr>
            <a:fld id="{FA0118DA-5181-427E-BB82-EC971E7882E4}" type="slidenum">
              <a:rPr lang="pt-BR" sz="1400" strike="noStrike">
                <a:latin typeface="Times New Roman"/>
                <a:ea typeface="Arial Unicode MS"/>
              </a:rPr>
              <a:t>&lt;número&gt;</a:t>
            </a:fld>
            <a:endParaRPr/>
          </a:p>
        </p:txBody>
      </p:sp>
      <p:sp>
        <p:nvSpPr>
          <p:cNvPr id="230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extShape 1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100000"/>
              </a:lnSpc>
            </a:pPr>
            <a:fld id="{A3F38D9D-745E-44EC-AC1A-F35661521002}" type="slidenum">
              <a:rPr lang="pt-BR" sz="1400" strike="noStrike">
                <a:latin typeface="Times New Roman"/>
                <a:ea typeface="Arial Unicode MS"/>
              </a:rPr>
              <a:t>&lt;número&gt;</a:t>
            </a:fld>
            <a:endParaRPr/>
          </a:p>
        </p:txBody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1"/>
          <p:cNvSpPr txBox="1"/>
          <p:nvPr/>
        </p:nvSpPr>
        <p:spPr>
          <a:xfrm>
            <a:off x="4278960" y="10157400"/>
            <a:ext cx="3280320" cy="533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b"/>
          <a:p>
            <a:pPr algn="r">
              <a:lnSpc>
                <a:spcPct val="100000"/>
              </a:lnSpc>
            </a:pPr>
            <a:fld id="{D61FCA83-D532-4DA4-AA80-F2D3087EAF3A}" type="slidenum">
              <a:rPr lang="pt-BR" sz="1400" strike="noStrike">
                <a:latin typeface="Times New Roman"/>
                <a:ea typeface="Arial Unicode MS"/>
              </a:rPr>
              <a:t>&lt;número&gt;</a:t>
            </a:fld>
            <a:endParaRPr/>
          </a:p>
        </p:txBody>
      </p:sp>
      <p:sp>
        <p:nvSpPr>
          <p:cNvPr id="23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280" cy="48106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5.pn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34" name="" descr="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35" name="" descr=""/>
          <p:cNvPicPr/>
          <p:nvPr/>
        </p:nvPicPr>
        <p:blipFill>
          <a:blip r:embed="rId3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42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3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9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73" name="" descr="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74" name="" descr=""/>
          <p:cNvPicPr/>
          <p:nvPr/>
        </p:nvPicPr>
        <p:blipFill>
          <a:blip r:embed="rId3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r>
              <a:rPr lang="pt-BR">
                <a:latin typeface="Calibri"/>
              </a:rPr>
              <a:t>Clique para editar o formato do texto do título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2800">
                <a:latin typeface="Arial"/>
              </a:rPr>
              <a:t>Clique para editar o formato do texto da estrutura de tópicos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000">
                <a:latin typeface="Calibri"/>
              </a:rPr>
              <a:t>2.º nível da estrutura de tópicos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>
                <a:latin typeface="Calibri"/>
              </a:rPr>
              <a:t>3.º nível da estrutura de tópicos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>
                <a:latin typeface="Calibri"/>
              </a:rPr>
              <a:t>4.º nível da estrutura de tópicos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Calibri"/>
              </a:rPr>
              <a:t>5.º nível da estrutura de tópicos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Calibri"/>
              </a:rPr>
              <a:t>6.º nível da estrutura de tópicos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Calibri"/>
              </a:rPr>
              <a:t>7.º nível da estrutura de tópicos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m 3" descr=""/>
          <p:cNvPicPr/>
          <p:nvPr/>
        </p:nvPicPr>
        <p:blipFill>
          <a:blip r:embed="rId2"/>
          <a:srcRect l="49965" t="0" r="0" b="0"/>
          <a:stretch/>
        </p:blipFill>
        <p:spPr>
          <a:xfrm>
            <a:off x="7920000" y="6660360"/>
            <a:ext cx="1463040" cy="673920"/>
          </a:xfrm>
          <a:prstGeom prst="rect">
            <a:avLst/>
          </a:prstGeom>
          <a:ln>
            <a:noFill/>
          </a:ln>
        </p:spPr>
      </p:pic>
      <p:sp>
        <p:nvSpPr>
          <p:cNvPr id="37" name="CustomShape 1"/>
          <p:cNvSpPr/>
          <p:nvPr/>
        </p:nvSpPr>
        <p:spPr>
          <a:xfrm>
            <a:off x="9576000" y="6673320"/>
            <a:ext cx="503640" cy="647640"/>
          </a:xfrm>
          <a:custGeom>
            <a:avLst/>
            <a:gdLst/>
            <a:ahLst/>
            <a:rect l="0" t="0" r="r" b="b"/>
            <a:pathLst>
              <a:path w="2" h="2">
                <a:moveTo>
                  <a:pt x="0" y="0"/>
                </a:move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0" y="0"/>
                </a:lnTo>
              </a:path>
            </a:pathLst>
          </a:custGeom>
          <a:solidFill>
            <a:srgbClr val="004879"/>
          </a:solidFill>
          <a:ln>
            <a:solidFill>
              <a:srgbClr val="004879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8" name="CustomShape 2"/>
          <p:cNvSpPr/>
          <p:nvPr/>
        </p:nvSpPr>
        <p:spPr>
          <a:xfrm>
            <a:off x="0" y="6673320"/>
            <a:ext cx="7775640" cy="647640"/>
          </a:xfrm>
          <a:custGeom>
            <a:avLst/>
            <a:gdLst/>
            <a:ahLst/>
            <a:rect l="0" t="0" r="r" b="b"/>
            <a:pathLst>
              <a:path w="2" h="2">
                <a:moveTo>
                  <a:pt x="0" y="0"/>
                </a:move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0" y="0"/>
                </a:lnTo>
              </a:path>
            </a:pathLst>
          </a:custGeom>
          <a:solidFill>
            <a:srgbClr val="004879"/>
          </a:solidFill>
          <a:ln>
            <a:solidFill>
              <a:srgbClr val="004879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9" name="PlaceHolder 3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r>
              <a:rPr lang="pt-BR">
                <a:latin typeface="Calibri"/>
              </a:rPr>
              <a:t>Clique para editar o formato do texto do título</a:t>
            </a:r>
            <a:endParaRPr/>
          </a:p>
        </p:txBody>
      </p:sp>
      <p:sp>
        <p:nvSpPr>
          <p:cNvPr id="40" name="PlaceHolder 4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US" sz="2800">
                <a:latin typeface="Gisha"/>
              </a:rPr>
              <a:t>Clique para editar o formato do texto da estrutura de tópicos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 sz="2000">
                <a:latin typeface="Calibri"/>
              </a:rPr>
              <a:t>2.º nível da estrutura de tópicos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>
                <a:latin typeface="Calibri"/>
              </a:rPr>
              <a:t>3.º nível da estrutura de tópicos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>
                <a:latin typeface="Calibri"/>
              </a:rPr>
              <a:t>4.º nível da estrutura de tópicos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 sz="2000">
                <a:latin typeface="Calibri"/>
              </a:rPr>
              <a:t>5.º nível da estrutura de tópicos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 sz="2000">
                <a:latin typeface="Calibri"/>
              </a:rPr>
              <a:t>6.º nível da estrutura de tópicos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 sz="2000">
                <a:latin typeface="Calibri"/>
              </a:rPr>
              <a:t>7.º nível da estrutura de tópicos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hyperlink" Target="mailto:paulacarina@ufpr.br" TargetMode="External"/><Relationship Id="rId2" Type="http://schemas.openxmlformats.org/officeDocument/2006/relationships/hyperlink" Target="mailto:paulacarina@ufpr.br" TargetMode="Externa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slideLayout" Target="../slideLayouts/slideLayout13.xml"/><Relationship Id="rId10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hyperlink" Target="http://www.orcid.org/" TargetMode="External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8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8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4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40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36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7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hyperlink" Target="https://www.scopus.com/freelookup/form/author.uri" TargetMode="External"/><Relationship Id="rId3" Type="http://schemas.openxmlformats.org/officeDocument/2006/relationships/hyperlink" Target="https://publons.com/about/home/" TargetMode="External"/><Relationship Id="rId4" Type="http://schemas.openxmlformats.org/officeDocument/2006/relationships/image" Target="../media/image44.pn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38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hyperlink" Target="https://www2.unesp.br/Home/prope/capacitacao--orcid-darcila-bozoni---prope-1.pdf" TargetMode="External"/><Relationship Id="rId2" Type="http://schemas.openxmlformats.org/officeDocument/2006/relationships/hyperlink" Target="https://hdl.handle.net/1884/60418" TargetMode="External"/><Relationship Id="rId3" Type="http://schemas.openxmlformats.org/officeDocument/2006/relationships/hyperlink" Target="https://support.orcid.org/hc/en-us/articles/360006971053-Your-ORCID-iD-your-digital-name-identifier" TargetMode="External"/><Relationship Id="rId4" Type="http://schemas.openxmlformats.org/officeDocument/2006/relationships/hyperlink" Target="https://support.orcid.org/hc/en-us/articles/360006971053-Your-ORCID-iD-your-digital-name-identifier" TargetMode="External"/><Relationship Id="rId5" Type="http://schemas.openxmlformats.org/officeDocument/2006/relationships/hyperlink" Target="https://support.orcid.org/hc/en-us/articles/360006971053-Your-ORCID-iD-your-digital-name-identifier" TargetMode="External"/><Relationship Id="rId6" Type="http://schemas.openxmlformats.org/officeDocument/2006/relationships/hyperlink" Target="https://support.orcid.org/hc/en-us/articles/360006971053-Your-ORCID-iD-your-digital-name-identifier" TargetMode="External"/><Relationship Id="rId7" Type="http://schemas.openxmlformats.org/officeDocument/2006/relationships/hyperlink" Target="https://support.orcid.org/hc/en-us/articles/360006971053-Your-ORCID-iD-your-digital-name-identifier" TargetMode="External"/><Relationship Id="rId8" Type="http://schemas.openxmlformats.org/officeDocument/2006/relationships/hyperlink" Target="https://support.orcid.org/hc/en-us/articles/360006971053-Your-ORCID-iD-your-digital-name-identifier" TargetMode="External"/><Relationship Id="rId9" Type="http://schemas.openxmlformats.org/officeDocument/2006/relationships/hyperlink" Target="https://support.orcid.org/hc/en-us/articles/360006971053-Your-ORCID-iD-your-digital-name-identifier" TargetMode="External"/><Relationship Id="rId10" Type="http://schemas.openxmlformats.org/officeDocument/2006/relationships/hyperlink" Target="https://orcid.org/about/what-is-orcid/mission" TargetMode="External"/><Relationship Id="rId11" Type="http://schemas.openxmlformats.org/officeDocument/2006/relationships/hyperlink" Target="http://acervo.ufpr.br/" TargetMode="External"/><Relationship Id="rId12" Type="http://schemas.openxmlformats.org/officeDocument/2006/relationships/slideLayout" Target="../slideLayouts/slideLayout13.xml"/><Relationship Id="rId13" Type="http://schemas.openxmlformats.org/officeDocument/2006/relationships/notesSlide" Target="../notesSlides/notesSlide39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hyperlink" Target="mailto:paulacarina@ufpr.br" TargetMode="External"/><Relationship Id="rId3" Type="http://schemas.openxmlformats.org/officeDocument/2006/relationships/hyperlink" Target="mailto:paulacarina@ufpr.br" TargetMode="External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40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4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hyperlink" Target="https://orcid.org/0000-0002-3056-1285" TargetMode="External"/><Relationship Id="rId2" Type="http://schemas.openxmlformats.org/officeDocument/2006/relationships/hyperlink" Target="https://orcid.org/0000-0002-3056-1285" TargetMode="External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CustomShape 1"/>
          <p:cNvSpPr/>
          <p:nvPr/>
        </p:nvSpPr>
        <p:spPr>
          <a:xfrm>
            <a:off x="324000" y="2808360"/>
            <a:ext cx="2951640" cy="4751280"/>
          </a:xfrm>
          <a:custGeom>
            <a:avLst/>
            <a:gdLst/>
            <a:ahLst/>
            <a:rect l="0" t="0" r="r" b="b"/>
            <a:pathLst>
              <a:path w="2" h="2">
                <a:moveTo>
                  <a:pt x="0" y="0"/>
                </a:move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0" y="0"/>
                </a:lnTo>
              </a:path>
            </a:pathLst>
          </a:custGeom>
          <a:solidFill>
            <a:srgbClr val="004879"/>
          </a:solidFill>
          <a:ln>
            <a:solidFill>
              <a:srgbClr val="004879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1" name="CustomShape 2"/>
          <p:cNvSpPr/>
          <p:nvPr/>
        </p:nvSpPr>
        <p:spPr>
          <a:xfrm>
            <a:off x="324000" y="0"/>
            <a:ext cx="2951640" cy="935640"/>
          </a:xfrm>
          <a:custGeom>
            <a:avLst/>
            <a:gdLst/>
            <a:ahLst/>
            <a:rect l="0" t="0" r="r" b="b"/>
            <a:pathLst>
              <a:path w="2" h="2">
                <a:moveTo>
                  <a:pt x="0" y="0"/>
                </a:move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0" y="0"/>
                </a:lnTo>
              </a:path>
            </a:pathLst>
          </a:custGeom>
          <a:solidFill>
            <a:srgbClr val="004879"/>
          </a:solidFill>
          <a:ln>
            <a:solidFill>
              <a:srgbClr val="004879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82" name="TextShape 3"/>
          <p:cNvSpPr txBox="1"/>
          <p:nvPr/>
        </p:nvSpPr>
        <p:spPr>
          <a:xfrm>
            <a:off x="3677040" y="1405800"/>
            <a:ext cx="6330600" cy="2469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pt-BR" sz="5400" strike="noStrike">
                <a:solidFill>
                  <a:srgbClr val="003366"/>
                </a:solidFill>
                <a:latin typeface="Gisha"/>
              </a:rPr>
              <a:t>ORCID: identificador digital persistente</a:t>
            </a:r>
            <a:endParaRPr/>
          </a:p>
        </p:txBody>
      </p:sp>
      <p:sp>
        <p:nvSpPr>
          <p:cNvPr id="83" name="TextShape 4"/>
          <p:cNvSpPr txBox="1"/>
          <p:nvPr/>
        </p:nvSpPr>
        <p:spPr>
          <a:xfrm>
            <a:off x="4696560" y="5761800"/>
            <a:ext cx="4956120" cy="1463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r">
              <a:lnSpc>
                <a:spcPct val="100000"/>
              </a:lnSpc>
            </a:pPr>
            <a:r>
              <a:rPr b="1" lang="pt-BR" sz="2400" strike="noStrike">
                <a:solidFill>
                  <a:srgbClr val="003366"/>
                </a:solidFill>
                <a:latin typeface="Gisha"/>
              </a:rPr>
              <a:t>Paula Carina de Araújo</a:t>
            </a:r>
            <a:r>
              <a:rPr lang="pt-BR" sz="2400" strike="noStrike">
                <a:solidFill>
                  <a:srgbClr val="003366"/>
                </a:solidFill>
                <a:latin typeface="Gisha"/>
              </a:rPr>
              <a:t>
</a:t>
            </a:r>
            <a:r>
              <a:rPr lang="pt-BR" sz="2400" strike="noStrike" u="sng">
                <a:solidFill>
                  <a:srgbClr val="0563c1"/>
                </a:solidFill>
                <a:latin typeface="Gisha"/>
                <a:hlinkClick r:id="rId1"/>
              </a:rPr>
              <a:t>paulacarina</a:t>
            </a:r>
            <a:r>
              <a:rPr lang="pt-BR" sz="2400" strike="noStrike" u="sng">
                <a:solidFill>
                  <a:srgbClr val="0563c1"/>
                </a:solidFill>
                <a:latin typeface="Gisha"/>
                <a:hlinkClick r:id="rId2"/>
              </a:rPr>
              <a:t>@ufpr.br</a:t>
            </a:r>
            <a:r>
              <a:rPr lang="pt-BR" sz="2400" strike="noStrike">
                <a:solidFill>
                  <a:srgbClr val="003366"/>
                </a:solidFill>
                <a:latin typeface="Gisha"/>
              </a:rPr>
              <a:t> </a:t>
            </a:r>
            <a:r>
              <a:rPr lang="pt-BR" sz="2400" strike="noStrike">
                <a:solidFill>
                  <a:srgbClr val="003366"/>
                </a:solidFill>
                <a:latin typeface="Gisha"/>
              </a:rPr>
              <a:t>
</a:t>
            </a:r>
            <a:r>
              <a:rPr lang="pt-BR" sz="2400" strike="noStrike">
                <a:solidFill>
                  <a:srgbClr val="003366"/>
                </a:solidFill>
                <a:latin typeface="Gisha"/>
              </a:rPr>
              <a:t>Biblioteca de Ciências Agrárias (AG)</a:t>
            </a:r>
            <a:r>
              <a:rPr lang="pt-BR" sz="2400" strike="noStrike">
                <a:solidFill>
                  <a:srgbClr val="003366"/>
                </a:solidFill>
                <a:latin typeface="Gisha"/>
              </a:rPr>
              <a:t>
</a:t>
            </a:r>
            <a:r>
              <a:rPr lang="pt-BR" sz="2400" strike="noStrike">
                <a:solidFill>
                  <a:srgbClr val="003366"/>
                </a:solidFill>
                <a:latin typeface="Gisha"/>
              </a:rPr>
              <a:t>Curitiba, 4 de julho de 2019</a:t>
            </a:r>
            <a:endParaRPr/>
          </a:p>
        </p:txBody>
      </p:sp>
      <p:pic>
        <p:nvPicPr>
          <p:cNvPr id="84" name="Imagem 5" descr=""/>
          <p:cNvPicPr/>
          <p:nvPr/>
        </p:nvPicPr>
        <p:blipFill>
          <a:blip r:embed="rId3"/>
          <a:srcRect l="49395" t="0" r="0" b="0"/>
          <a:stretch/>
        </p:blipFill>
        <p:spPr>
          <a:xfrm>
            <a:off x="288000" y="1184040"/>
            <a:ext cx="3023640" cy="1377360"/>
          </a:xfrm>
          <a:prstGeom prst="rect">
            <a:avLst/>
          </a:prstGeom>
          <a:ln>
            <a:noFill/>
          </a:ln>
        </p:spPr>
      </p:pic>
      <p:pic>
        <p:nvPicPr>
          <p:cNvPr id="85" name="Espaço Reservado para Conteúdo 9" descr=""/>
          <p:cNvPicPr/>
          <p:nvPr/>
        </p:nvPicPr>
        <p:blipFill>
          <a:blip r:embed="rId4"/>
          <a:stretch/>
        </p:blipFill>
        <p:spPr>
          <a:xfrm>
            <a:off x="335880" y="7227720"/>
            <a:ext cx="948960" cy="3319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extShape 1"/>
          <p:cNvSpPr txBox="1"/>
          <p:nvPr/>
        </p:nvSpPr>
        <p:spPr>
          <a:xfrm>
            <a:off x="504000" y="2077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t-BR" sz="4000" strike="noStrike">
                <a:solidFill>
                  <a:srgbClr val="003366"/>
                </a:solidFill>
                <a:latin typeface="Gisha"/>
              </a:rPr>
              <a:t>O que é o ORCID</a:t>
            </a:r>
            <a:endParaRPr/>
          </a:p>
        </p:txBody>
      </p:sp>
      <p:sp>
        <p:nvSpPr>
          <p:cNvPr id="113" name="CustomShape 2"/>
          <p:cNvSpPr/>
          <p:nvPr/>
        </p:nvSpPr>
        <p:spPr>
          <a:xfrm>
            <a:off x="504360" y="1607400"/>
            <a:ext cx="9071280" cy="3992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just">
              <a:lnSpc>
                <a:spcPct val="100000"/>
              </a:lnSpc>
            </a:pPr>
            <a:r>
              <a:rPr b="1" lang="pt-BR" sz="2000" strike="noStrike">
                <a:solidFill>
                  <a:srgbClr val="000000"/>
                </a:solidFill>
                <a:latin typeface="Gisha"/>
              </a:rPr>
              <a:t>DOI – Digital Object Identifier</a:t>
            </a:r>
            <a:endParaRPr/>
          </a:p>
          <a:p>
            <a:pPr algn="just">
              <a:lnSpc>
                <a:spcPct val="100000"/>
              </a:lnSpc>
            </a:pPr>
            <a:r>
              <a:rPr lang="pt-BR" sz="2000" strike="noStrike">
                <a:solidFill>
                  <a:srgbClr val="000000"/>
                </a:solidFill>
                <a:latin typeface="Gisha"/>
              </a:rPr>
              <a:t>É um padrão de identificação de </a:t>
            </a:r>
            <a:r>
              <a:rPr b="1" lang="pt-BR" sz="2000" strike="noStrike">
                <a:solidFill>
                  <a:srgbClr val="000000"/>
                </a:solidFill>
                <a:latin typeface="Gisha"/>
              </a:rPr>
              <a:t>documentos</a:t>
            </a:r>
            <a:r>
              <a:rPr lang="pt-BR" sz="2000" strike="noStrike">
                <a:solidFill>
                  <a:srgbClr val="000000"/>
                </a:solidFill>
                <a:latin typeface="Gisha"/>
              </a:rPr>
              <a:t> em redes digitais (DAMÁSIO, 2013).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b="1" lang="pt-BR" sz="2000" strike="noStrike">
                <a:solidFill>
                  <a:srgbClr val="000000"/>
                </a:solidFill>
                <a:latin typeface="Gisha"/>
              </a:rPr>
              <a:t>ORCID</a:t>
            </a:r>
            <a:endParaRPr/>
          </a:p>
          <a:p>
            <a:pPr algn="just">
              <a:lnSpc>
                <a:spcPct val="100000"/>
              </a:lnSpc>
            </a:pPr>
            <a:r>
              <a:rPr lang="pt-BR" sz="2000" strike="noStrike">
                <a:solidFill>
                  <a:srgbClr val="000000"/>
                </a:solidFill>
                <a:latin typeface="Gisha"/>
              </a:rPr>
              <a:t>É um identificar digital persistente de indivíduos.</a:t>
            </a:r>
            <a:endParaRPr/>
          </a:p>
          <a:p>
            <a:pPr algn="just">
              <a:lnSpc>
                <a:spcPct val="100000"/>
              </a:lnSpc>
            </a:pPr>
            <a:r>
              <a:rPr lang="pt-BR" sz="2000" strike="noStrike">
                <a:solidFill>
                  <a:srgbClr val="000000"/>
                </a:solidFill>
                <a:latin typeface="Gisha"/>
              </a:rPr>
              <a:t>	</a:t>
            </a:r>
            <a:endParaRPr/>
          </a:p>
        </p:txBody>
      </p:sp>
      <p:pic>
        <p:nvPicPr>
          <p:cNvPr id="114" name="Imagem 10" descr=""/>
          <p:cNvPicPr/>
          <p:nvPr/>
        </p:nvPicPr>
        <p:blipFill>
          <a:blip r:embed="rId1"/>
          <a:stretch/>
        </p:blipFill>
        <p:spPr>
          <a:xfrm>
            <a:off x="1490400" y="2611800"/>
            <a:ext cx="1584360" cy="1584360"/>
          </a:xfrm>
          <a:prstGeom prst="rect">
            <a:avLst/>
          </a:prstGeom>
          <a:ln>
            <a:noFill/>
          </a:ln>
        </p:spPr>
      </p:pic>
      <p:pic>
        <p:nvPicPr>
          <p:cNvPr id="115" name="Imagem 12" descr=""/>
          <p:cNvPicPr/>
          <p:nvPr/>
        </p:nvPicPr>
        <p:blipFill>
          <a:blip r:embed="rId2"/>
          <a:stretch/>
        </p:blipFill>
        <p:spPr>
          <a:xfrm>
            <a:off x="5858280" y="2781720"/>
            <a:ext cx="1222560" cy="1222560"/>
          </a:xfrm>
          <a:prstGeom prst="rect">
            <a:avLst/>
          </a:prstGeom>
          <a:ln>
            <a:noFill/>
          </a:ln>
        </p:spPr>
      </p:pic>
      <p:pic>
        <p:nvPicPr>
          <p:cNvPr id="116" name="Imagem 13" descr=""/>
          <p:cNvPicPr/>
          <p:nvPr/>
        </p:nvPicPr>
        <p:blipFill>
          <a:blip r:embed="rId3"/>
          <a:stretch/>
        </p:blipFill>
        <p:spPr>
          <a:xfrm>
            <a:off x="3661560" y="2613960"/>
            <a:ext cx="1584360" cy="1584360"/>
          </a:xfrm>
          <a:prstGeom prst="rect">
            <a:avLst/>
          </a:prstGeom>
          <a:ln>
            <a:noFill/>
          </a:ln>
        </p:spPr>
      </p:pic>
      <p:pic>
        <p:nvPicPr>
          <p:cNvPr id="117" name="Imagem 14" descr=""/>
          <p:cNvPicPr/>
          <p:nvPr/>
        </p:nvPicPr>
        <p:blipFill>
          <a:blip r:embed="rId4"/>
          <a:stretch/>
        </p:blipFill>
        <p:spPr>
          <a:xfrm>
            <a:off x="7714440" y="2773080"/>
            <a:ext cx="1222560" cy="1222560"/>
          </a:xfrm>
          <a:prstGeom prst="rect">
            <a:avLst/>
          </a:prstGeom>
          <a:ln>
            <a:noFill/>
          </a:ln>
        </p:spPr>
      </p:pic>
      <p:sp>
        <p:nvSpPr>
          <p:cNvPr id="118" name="CustomShape 3"/>
          <p:cNvSpPr/>
          <p:nvPr/>
        </p:nvSpPr>
        <p:spPr>
          <a:xfrm>
            <a:off x="1209240" y="4087800"/>
            <a:ext cx="2211840" cy="24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pt-BR" sz="1000" strike="noStrike">
                <a:solidFill>
                  <a:srgbClr val="000000"/>
                </a:solidFill>
                <a:latin typeface="Calibri"/>
              </a:rPr>
              <a:t>10.1590/S0103-37862007000100006</a:t>
            </a:r>
            <a:endParaRPr/>
          </a:p>
        </p:txBody>
      </p:sp>
      <p:sp>
        <p:nvSpPr>
          <p:cNvPr id="119" name="CustomShape 4"/>
          <p:cNvSpPr/>
          <p:nvPr/>
        </p:nvSpPr>
        <p:spPr>
          <a:xfrm>
            <a:off x="3475800" y="4087800"/>
            <a:ext cx="2211840" cy="242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pt-BR" sz="1000" strike="noStrike">
                <a:solidFill>
                  <a:srgbClr val="000000"/>
                </a:solidFill>
                <a:latin typeface="Calibri"/>
              </a:rPr>
              <a:t>10.1590/1980-5373-mr-2018-0327</a:t>
            </a:r>
            <a:endParaRPr/>
          </a:p>
        </p:txBody>
      </p:sp>
      <p:sp>
        <p:nvSpPr>
          <p:cNvPr id="120" name="CustomShape 5"/>
          <p:cNvSpPr/>
          <p:nvPr/>
        </p:nvSpPr>
        <p:spPr>
          <a:xfrm>
            <a:off x="5863320" y="4081680"/>
            <a:ext cx="1420560" cy="257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pt-BR" sz="1100" strike="noStrike">
                <a:solidFill>
                  <a:srgbClr val="000000"/>
                </a:solidFill>
                <a:latin typeface="Calibri"/>
              </a:rPr>
              <a:t>10.31134/ap.90.2.3</a:t>
            </a:r>
            <a:endParaRPr/>
          </a:p>
        </p:txBody>
      </p:sp>
      <p:sp>
        <p:nvSpPr>
          <p:cNvPr id="121" name="CustomShape 6"/>
          <p:cNvSpPr/>
          <p:nvPr/>
        </p:nvSpPr>
        <p:spPr>
          <a:xfrm>
            <a:off x="7719840" y="4087800"/>
            <a:ext cx="1420560" cy="25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pt-BR" sz="1050" strike="noStrike">
                <a:solidFill>
                  <a:srgbClr val="000000"/>
                </a:solidFill>
                <a:latin typeface="Calibri"/>
              </a:rPr>
              <a:t>10.31134/ap.90.2.4</a:t>
            </a:r>
            <a:endParaRPr/>
          </a:p>
        </p:txBody>
      </p:sp>
      <p:pic>
        <p:nvPicPr>
          <p:cNvPr id="122" name="Imagem 3" descr=""/>
          <p:cNvPicPr/>
          <p:nvPr/>
        </p:nvPicPr>
        <p:blipFill>
          <a:blip r:embed="rId5"/>
          <a:stretch/>
        </p:blipFill>
        <p:spPr>
          <a:xfrm>
            <a:off x="2183040" y="5269680"/>
            <a:ext cx="1029960" cy="1029960"/>
          </a:xfrm>
          <a:prstGeom prst="rect">
            <a:avLst/>
          </a:prstGeom>
          <a:ln>
            <a:noFill/>
          </a:ln>
        </p:spPr>
      </p:pic>
      <p:pic>
        <p:nvPicPr>
          <p:cNvPr id="123" name="Imagem 5" descr=""/>
          <p:cNvPicPr/>
          <p:nvPr/>
        </p:nvPicPr>
        <p:blipFill>
          <a:blip r:embed="rId6"/>
          <a:stretch/>
        </p:blipFill>
        <p:spPr>
          <a:xfrm>
            <a:off x="5213880" y="5269680"/>
            <a:ext cx="1029960" cy="1029960"/>
          </a:xfrm>
          <a:prstGeom prst="rect">
            <a:avLst/>
          </a:prstGeom>
          <a:ln>
            <a:noFill/>
          </a:ln>
        </p:spPr>
      </p:pic>
      <p:pic>
        <p:nvPicPr>
          <p:cNvPr id="124" name="Imagem 7" descr=""/>
          <p:cNvPicPr/>
          <p:nvPr/>
        </p:nvPicPr>
        <p:blipFill>
          <a:blip r:embed="rId7"/>
          <a:stretch/>
        </p:blipFill>
        <p:spPr>
          <a:xfrm>
            <a:off x="3720960" y="5269680"/>
            <a:ext cx="1029960" cy="1029960"/>
          </a:xfrm>
          <a:prstGeom prst="rect">
            <a:avLst/>
          </a:prstGeom>
          <a:ln>
            <a:noFill/>
          </a:ln>
        </p:spPr>
      </p:pic>
      <p:pic>
        <p:nvPicPr>
          <p:cNvPr id="125" name="Imagem 8" descr=""/>
          <p:cNvPicPr/>
          <p:nvPr/>
        </p:nvPicPr>
        <p:blipFill>
          <a:blip r:embed="rId8"/>
          <a:stretch/>
        </p:blipFill>
        <p:spPr>
          <a:xfrm>
            <a:off x="6718680" y="5269680"/>
            <a:ext cx="1029960" cy="1029960"/>
          </a:xfrm>
          <a:prstGeom prst="rect">
            <a:avLst/>
          </a:prstGeom>
          <a:ln>
            <a:noFill/>
          </a:ln>
        </p:spPr>
      </p:pic>
      <p:sp>
        <p:nvSpPr>
          <p:cNvPr id="126" name="CustomShape 7"/>
          <p:cNvSpPr/>
          <p:nvPr/>
        </p:nvSpPr>
        <p:spPr>
          <a:xfrm>
            <a:off x="1819800" y="6376320"/>
            <a:ext cx="1679040" cy="257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pt-BR" sz="1100" strike="noStrike">
                <a:solidFill>
                  <a:srgbClr val="000000"/>
                </a:solidFill>
                <a:latin typeface="Calibri"/>
              </a:rPr>
              <a:t>0000-0002-6543-8068</a:t>
            </a:r>
            <a:endParaRPr/>
          </a:p>
        </p:txBody>
      </p:sp>
      <p:sp>
        <p:nvSpPr>
          <p:cNvPr id="127" name="CustomShape 8"/>
          <p:cNvSpPr/>
          <p:nvPr/>
        </p:nvSpPr>
        <p:spPr>
          <a:xfrm>
            <a:off x="4985640" y="6364440"/>
            <a:ext cx="1537200" cy="257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pt-BR" sz="1100" strike="noStrike">
                <a:solidFill>
                  <a:srgbClr val="000000"/>
                </a:solidFill>
                <a:latin typeface="Calibri"/>
              </a:rPr>
              <a:t>0000-0002-5581-4138</a:t>
            </a:r>
            <a:endParaRPr/>
          </a:p>
        </p:txBody>
      </p:sp>
      <p:sp>
        <p:nvSpPr>
          <p:cNvPr id="128" name="CustomShape 9"/>
          <p:cNvSpPr/>
          <p:nvPr/>
        </p:nvSpPr>
        <p:spPr>
          <a:xfrm>
            <a:off x="3525480" y="6391080"/>
            <a:ext cx="1459800" cy="257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pt-BR" sz="1100" strike="noStrike">
                <a:solidFill>
                  <a:srgbClr val="000000"/>
                </a:solidFill>
                <a:latin typeface="Calibri"/>
              </a:rPr>
              <a:t>0000-0001-9350-7000</a:t>
            </a:r>
            <a:endParaRPr/>
          </a:p>
        </p:txBody>
      </p:sp>
      <p:sp>
        <p:nvSpPr>
          <p:cNvPr id="129" name="CustomShape 10"/>
          <p:cNvSpPr/>
          <p:nvPr/>
        </p:nvSpPr>
        <p:spPr>
          <a:xfrm>
            <a:off x="6523560" y="6391080"/>
            <a:ext cx="1537200" cy="257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pt-BR" sz="1100" strike="noStrike">
                <a:solidFill>
                  <a:srgbClr val="000000"/>
                </a:solidFill>
                <a:latin typeface="Calibri"/>
              </a:rPr>
              <a:t>0000-0001-9661-5349</a:t>
            </a:r>
            <a:endParaRPr/>
          </a:p>
        </p:txBody>
      </p:sp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Shape 1"/>
          <p:cNvSpPr txBox="1"/>
          <p:nvPr/>
        </p:nvSpPr>
        <p:spPr>
          <a:xfrm>
            <a:off x="504000" y="2077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t-BR" sz="4000" strike="noStrike">
                <a:solidFill>
                  <a:srgbClr val="003366"/>
                </a:solidFill>
                <a:latin typeface="Gisha"/>
              </a:rPr>
              <a:t>O que é o ORCID</a:t>
            </a:r>
            <a:endParaRPr/>
          </a:p>
        </p:txBody>
      </p:sp>
      <p:sp>
        <p:nvSpPr>
          <p:cNvPr id="131" name="CustomShape 2"/>
          <p:cNvSpPr/>
          <p:nvPr/>
        </p:nvSpPr>
        <p:spPr>
          <a:xfrm>
            <a:off x="504000" y="1963800"/>
            <a:ext cx="9071280" cy="40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just">
              <a:lnSpc>
                <a:spcPct val="100000"/>
              </a:lnSpc>
            </a:pPr>
            <a:r>
              <a:rPr b="1" lang="pt-BR" sz="2800" strike="noStrike">
                <a:solidFill>
                  <a:srgbClr val="000000"/>
                </a:solidFill>
                <a:latin typeface="Gisha"/>
              </a:rPr>
              <a:t>Estatística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pt-BR" sz="2800" strike="noStrike">
                <a:solidFill>
                  <a:srgbClr val="000000"/>
                </a:solidFill>
                <a:latin typeface="Gisha"/>
              </a:rPr>
              <a:t>ORCID iDs ativos</a:t>
            </a:r>
            <a:r>
              <a:rPr lang="pt-BR" sz="2800" strike="noStrike">
                <a:solidFill>
                  <a:srgbClr val="000000"/>
                </a:solidFill>
                <a:latin typeface="Gisha"/>
              </a:rPr>
              <a:t>	</a:t>
            </a:r>
            <a:r>
              <a:rPr lang="pt-BR" sz="2800" strike="noStrike">
                <a:solidFill>
                  <a:srgbClr val="000000"/>
                </a:solidFill>
                <a:latin typeface="Gisha"/>
              </a:rPr>
              <a:t>	</a:t>
            </a:r>
            <a:r>
              <a:rPr lang="pt-BR" sz="2800" strike="noStrike">
                <a:solidFill>
                  <a:srgbClr val="000000"/>
                </a:solidFill>
                <a:latin typeface="Gisha"/>
              </a:rPr>
              <a:t>	</a:t>
            </a:r>
            <a:r>
              <a:rPr lang="pt-BR" sz="2800" strike="noStrike">
                <a:solidFill>
                  <a:srgbClr val="000000"/>
                </a:solidFill>
                <a:latin typeface="Gisha"/>
              </a:rPr>
              <a:t>	</a:t>
            </a:r>
            <a:r>
              <a:rPr lang="pt-BR" sz="2800" strike="noStrike">
                <a:solidFill>
                  <a:srgbClr val="000000"/>
                </a:solidFill>
                <a:latin typeface="Gisha"/>
              </a:rPr>
              <a:t>	</a:t>
            </a:r>
            <a:r>
              <a:rPr lang="pt-BR" sz="2800" strike="noStrike">
                <a:solidFill>
                  <a:srgbClr val="000000"/>
                </a:solidFill>
                <a:latin typeface="Gisha"/>
              </a:rPr>
              <a:t>	</a:t>
            </a:r>
            <a:r>
              <a:rPr lang="pt-BR" sz="2800" strike="noStrike">
                <a:solidFill>
                  <a:srgbClr val="000000"/>
                </a:solidFill>
                <a:latin typeface="Gisha"/>
              </a:rPr>
              <a:t>6.718.302</a:t>
            </a:r>
            <a:endParaRPr/>
          </a:p>
          <a:p>
            <a:pPr algn="just">
              <a:lnSpc>
                <a:spcPct val="100000"/>
              </a:lnSpc>
            </a:pPr>
            <a:r>
              <a:rPr lang="pt-BR" sz="2800" strike="noStrike">
                <a:solidFill>
                  <a:srgbClr val="000000"/>
                </a:solidFill>
                <a:latin typeface="Gisha"/>
              </a:rPr>
              <a:t>iDs com afiliações educacionais</a:t>
            </a:r>
            <a:r>
              <a:rPr lang="pt-BR" sz="2800" strike="noStrike">
                <a:solidFill>
                  <a:srgbClr val="000000"/>
                </a:solidFill>
                <a:latin typeface="Gisha"/>
              </a:rPr>
              <a:t>	</a:t>
            </a:r>
            <a:r>
              <a:rPr lang="pt-BR" sz="2800" strike="noStrike">
                <a:solidFill>
                  <a:srgbClr val="000000"/>
                </a:solidFill>
                <a:latin typeface="Gisha"/>
              </a:rPr>
              <a:t>	</a:t>
            </a:r>
            <a:r>
              <a:rPr lang="pt-BR" sz="2800" strike="noStrike">
                <a:solidFill>
                  <a:srgbClr val="000000"/>
                </a:solidFill>
                <a:latin typeface="Gisha"/>
              </a:rPr>
              <a:t>	</a:t>
            </a:r>
            <a:r>
              <a:rPr lang="pt-BR" sz="2800" strike="noStrike">
                <a:solidFill>
                  <a:srgbClr val="000000"/>
                </a:solidFill>
                <a:latin typeface="Gisha"/>
              </a:rPr>
              <a:t>1.876.110</a:t>
            </a:r>
            <a:endParaRPr/>
          </a:p>
          <a:p>
            <a:pPr algn="just">
              <a:lnSpc>
                <a:spcPct val="100000"/>
              </a:lnSpc>
            </a:pPr>
            <a:r>
              <a:rPr lang="pt-BR" sz="2800" strike="noStrike">
                <a:solidFill>
                  <a:srgbClr val="000000"/>
                </a:solidFill>
                <a:latin typeface="Gisha"/>
              </a:rPr>
              <a:t>iDs com afiliações de emprego</a:t>
            </a:r>
            <a:r>
              <a:rPr lang="pt-BR" sz="2800" strike="noStrike">
                <a:solidFill>
                  <a:srgbClr val="000000"/>
                </a:solidFill>
                <a:latin typeface="Gisha"/>
              </a:rPr>
              <a:t>	</a:t>
            </a:r>
            <a:r>
              <a:rPr lang="pt-BR" sz="2800" strike="noStrike">
                <a:solidFill>
                  <a:srgbClr val="000000"/>
                </a:solidFill>
                <a:latin typeface="Gisha"/>
              </a:rPr>
              <a:t>	</a:t>
            </a:r>
            <a:r>
              <a:rPr lang="pt-BR" sz="2800" strike="noStrike">
                <a:solidFill>
                  <a:srgbClr val="000000"/>
                </a:solidFill>
                <a:latin typeface="Gisha"/>
              </a:rPr>
              <a:t>	</a:t>
            </a:r>
            <a:r>
              <a:rPr lang="pt-BR" sz="2800" strike="noStrike">
                <a:solidFill>
                  <a:srgbClr val="000000"/>
                </a:solidFill>
                <a:latin typeface="Gisha"/>
              </a:rPr>
              <a:t>1.788.813</a:t>
            </a:r>
            <a:endParaRPr/>
          </a:p>
          <a:p>
            <a:pPr algn="just">
              <a:lnSpc>
                <a:spcPct val="100000"/>
              </a:lnSpc>
            </a:pPr>
            <a:r>
              <a:rPr lang="pt-BR" sz="2800" strike="noStrike">
                <a:solidFill>
                  <a:srgbClr val="000000"/>
                </a:solidFill>
                <a:latin typeface="Gisha"/>
              </a:rPr>
              <a:t>iDs com atividade de financiamento</a:t>
            </a:r>
            <a:r>
              <a:rPr lang="pt-BR" sz="2800" strike="noStrike">
                <a:solidFill>
                  <a:srgbClr val="000000"/>
                </a:solidFill>
                <a:latin typeface="Gisha"/>
              </a:rPr>
              <a:t>	</a:t>
            </a:r>
            <a:r>
              <a:rPr lang="pt-BR" sz="2800" strike="noStrike">
                <a:solidFill>
                  <a:srgbClr val="000000"/>
                </a:solidFill>
                <a:latin typeface="Gisha"/>
              </a:rPr>
              <a:t>	</a:t>
            </a:r>
            <a:r>
              <a:rPr lang="pt-BR" sz="2800" strike="noStrike">
                <a:solidFill>
                  <a:srgbClr val="000000"/>
                </a:solidFill>
                <a:latin typeface="Gisha"/>
              </a:rPr>
              <a:t>   185.667</a:t>
            </a:r>
            <a:endParaRPr/>
          </a:p>
          <a:p>
            <a:pPr algn="just">
              <a:lnSpc>
                <a:spcPct val="100000"/>
              </a:lnSpc>
            </a:pPr>
            <a:r>
              <a:rPr lang="pt-BR" sz="2800" strike="noStrike">
                <a:solidFill>
                  <a:srgbClr val="000000"/>
                </a:solidFill>
                <a:latin typeface="Gisha"/>
              </a:rPr>
              <a:t>iDs com aftividades de revisão de pares</a:t>
            </a:r>
            <a:r>
              <a:rPr lang="pt-BR" sz="2800" strike="noStrike">
                <a:solidFill>
                  <a:srgbClr val="000000"/>
                </a:solidFill>
                <a:latin typeface="Gisha"/>
              </a:rPr>
              <a:t>	</a:t>
            </a:r>
            <a:r>
              <a:rPr lang="pt-BR" sz="2800" strike="noStrike">
                <a:solidFill>
                  <a:srgbClr val="000000"/>
                </a:solidFill>
                <a:latin typeface="Gisha"/>
              </a:rPr>
              <a:t>              35.847</a:t>
            </a:r>
            <a:endParaRPr/>
          </a:p>
        </p:txBody>
      </p:sp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Shape 1"/>
          <p:cNvSpPr txBox="1"/>
          <p:nvPr/>
        </p:nvSpPr>
        <p:spPr>
          <a:xfrm>
            <a:off x="504000" y="2077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t-BR" sz="4000" strike="noStrike">
                <a:solidFill>
                  <a:srgbClr val="003366"/>
                </a:solidFill>
                <a:latin typeface="Gisha"/>
              </a:rPr>
              <a:t>Importância e Benefícios</a:t>
            </a:r>
            <a:endParaRPr/>
          </a:p>
        </p:txBody>
      </p:sp>
      <p:sp>
        <p:nvSpPr>
          <p:cNvPr id="133" name="CustomShape 2"/>
          <p:cNvSpPr/>
          <p:nvPr/>
        </p:nvSpPr>
        <p:spPr>
          <a:xfrm>
            <a:off x="504000" y="1366920"/>
            <a:ext cx="9071280" cy="5249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just">
              <a:lnSpc>
                <a:spcPct val="100000"/>
              </a:lnSpc>
            </a:pPr>
            <a:r>
              <a:rPr b="1" lang="pt-BR" sz="2800" strike="noStrike">
                <a:solidFill>
                  <a:srgbClr val="000000"/>
                </a:solidFill>
                <a:latin typeface="Gisha"/>
              </a:rPr>
              <a:t>Comunidade científica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pt-BR" sz="2800" strike="noStrike">
                <a:solidFill>
                  <a:srgbClr val="000000"/>
                </a:solidFill>
                <a:latin typeface="Gisha"/>
              </a:rPr>
              <a:t>Integra diversos sistemas (ResearchGate, Crossref, Web of Science, Scopus, etc);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pt-BR" sz="2800" strike="noStrike">
                <a:solidFill>
                  <a:srgbClr val="000000"/>
                </a:solidFill>
                <a:latin typeface="Gisha"/>
              </a:rPr>
              <a:t>Muitos periódicos solicitam o iD do ORCID para a submissão de artigos;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pt-BR" sz="2800" strike="noStrike">
                <a:solidFill>
                  <a:srgbClr val="000000"/>
                </a:solidFill>
                <a:latin typeface="Gisha"/>
              </a:rPr>
              <a:t>Exigência das agências de fomento;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pt-BR" sz="2800" strike="noStrike">
                <a:solidFill>
                  <a:srgbClr val="000000"/>
                </a:solidFill>
                <a:latin typeface="Gisha"/>
              </a:rPr>
              <a:t>Localiza informações de publicação por meio do DOI.</a:t>
            </a:r>
            <a:endParaRPr/>
          </a:p>
        </p:txBody>
      </p:sp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Shape 1"/>
          <p:cNvSpPr txBox="1"/>
          <p:nvPr/>
        </p:nvSpPr>
        <p:spPr>
          <a:xfrm>
            <a:off x="504000" y="2077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t-BR" sz="4000" strike="noStrike">
                <a:solidFill>
                  <a:srgbClr val="003366"/>
                </a:solidFill>
                <a:latin typeface="Gisha"/>
              </a:rPr>
              <a:t>Importância e Benefícios</a:t>
            </a:r>
            <a:endParaRPr/>
          </a:p>
        </p:txBody>
      </p:sp>
      <p:sp>
        <p:nvSpPr>
          <p:cNvPr id="135" name="CustomShape 2"/>
          <p:cNvSpPr/>
          <p:nvPr/>
        </p:nvSpPr>
        <p:spPr>
          <a:xfrm>
            <a:off x="504000" y="1562400"/>
            <a:ext cx="9071280" cy="485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just">
              <a:lnSpc>
                <a:spcPct val="100000"/>
              </a:lnSpc>
            </a:pPr>
            <a:r>
              <a:rPr b="1" lang="pt-BR" sz="2800" strike="noStrike">
                <a:solidFill>
                  <a:srgbClr val="000000"/>
                </a:solidFill>
                <a:latin typeface="Gisha"/>
              </a:rPr>
              <a:t>Para o autor</a:t>
            </a:r>
            <a:endParaRPr/>
          </a:p>
          <a:p>
            <a:pPr algn="just">
              <a:lnSpc>
                <a:spcPct val="100000"/>
              </a:lnSpc>
            </a:pPr>
            <a:r>
              <a:rPr lang="pt-BR" sz="2800" strike="noStrike">
                <a:solidFill>
                  <a:srgbClr val="000000"/>
                </a:solidFill>
                <a:latin typeface="Gisha"/>
              </a:rPr>
              <a:t>Distingue o autor e assegura que as pesquisas e atividades são atribuídas corretamente;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pt-BR" sz="2800" strike="noStrike">
                <a:solidFill>
                  <a:srgbClr val="000000"/>
                </a:solidFill>
                <a:latin typeface="Gisha"/>
              </a:rPr>
              <a:t>É confiável e facilmente conecta o autor com os colaboradores e afiliações;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pt-BR" sz="2800" strike="noStrike">
                <a:solidFill>
                  <a:srgbClr val="000000"/>
                </a:solidFill>
                <a:latin typeface="Gisha"/>
              </a:rPr>
              <a:t>Reduz a necessidade de preencher muitos formulários;</a:t>
            </a:r>
            <a:endParaRPr/>
          </a:p>
          <a:p>
            <a:pPr algn="r">
              <a:lnSpc>
                <a:spcPct val="100000"/>
              </a:lnSpc>
            </a:pPr>
            <a:r>
              <a:rPr lang="pt-BR" sz="2800" strike="noStrike">
                <a:solidFill>
                  <a:srgbClr val="000000"/>
                </a:solidFill>
                <a:latin typeface="Gisha"/>
              </a:rPr>
              <a:t>(ORCID,  2018).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</p:txBody>
      </p:sp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Shape 1"/>
          <p:cNvSpPr txBox="1"/>
          <p:nvPr/>
        </p:nvSpPr>
        <p:spPr>
          <a:xfrm>
            <a:off x="504000" y="2077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t-BR" sz="4000" strike="noStrike">
                <a:solidFill>
                  <a:srgbClr val="003366"/>
                </a:solidFill>
                <a:latin typeface="Gisha"/>
              </a:rPr>
              <a:t>Importância e Benefícios</a:t>
            </a:r>
            <a:endParaRPr/>
          </a:p>
        </p:txBody>
      </p:sp>
      <p:sp>
        <p:nvSpPr>
          <p:cNvPr id="137" name="CustomShape 2"/>
          <p:cNvSpPr/>
          <p:nvPr/>
        </p:nvSpPr>
        <p:spPr>
          <a:xfrm>
            <a:off x="504000" y="1364040"/>
            <a:ext cx="9071280" cy="525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just">
              <a:lnSpc>
                <a:spcPct val="100000"/>
              </a:lnSpc>
            </a:pPr>
            <a:r>
              <a:rPr b="1" lang="pt-BR" sz="2800" strike="noStrike">
                <a:solidFill>
                  <a:srgbClr val="000000"/>
                </a:solidFill>
                <a:latin typeface="Gisha"/>
              </a:rPr>
              <a:t>Para o autor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pt-BR" sz="2800" strike="noStrike">
                <a:solidFill>
                  <a:srgbClr val="000000"/>
                </a:solidFill>
                <a:latin typeface="Gisha"/>
              </a:rPr>
              <a:t>Melhora o reconhecimento e descoberta do autor e de suas pesquisas (Visibilidade);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pt-BR" sz="2800" strike="noStrike">
                <a:solidFill>
                  <a:srgbClr val="000000"/>
                </a:solidFill>
                <a:latin typeface="Gisha"/>
              </a:rPr>
              <a:t>É interoperável (compatível com muitas instituições, fundações, editores, etc);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pt-BR" sz="2800" strike="noStrike">
                <a:solidFill>
                  <a:srgbClr val="000000"/>
                </a:solidFill>
                <a:latin typeface="Gisha"/>
              </a:rPr>
              <a:t>É persistente (durável) (ORCID,  2018).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</p:txBody>
      </p:sp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Shape 1"/>
          <p:cNvSpPr txBox="1"/>
          <p:nvPr/>
        </p:nvSpPr>
        <p:spPr>
          <a:xfrm>
            <a:off x="504000" y="2077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t-BR" sz="4000" strike="noStrike">
                <a:solidFill>
                  <a:srgbClr val="003366"/>
                </a:solidFill>
                <a:latin typeface="Gisha"/>
              </a:rPr>
              <a:t>Importância e Benefícios</a:t>
            </a:r>
            <a:endParaRPr/>
          </a:p>
        </p:txBody>
      </p:sp>
      <p:sp>
        <p:nvSpPr>
          <p:cNvPr id="139" name="CustomShape 2"/>
          <p:cNvSpPr/>
          <p:nvPr/>
        </p:nvSpPr>
        <p:spPr>
          <a:xfrm>
            <a:off x="504000" y="2097360"/>
            <a:ext cx="9071280" cy="3789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just">
              <a:lnSpc>
                <a:spcPct val="100000"/>
              </a:lnSpc>
            </a:pPr>
            <a:r>
              <a:rPr b="1" lang="pt-BR" sz="2800" strike="noStrike">
                <a:solidFill>
                  <a:srgbClr val="000000"/>
                </a:solidFill>
                <a:latin typeface="Gisha"/>
              </a:rPr>
              <a:t>Diferenciais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pt-BR" sz="2800" strike="noStrike">
                <a:solidFill>
                  <a:srgbClr val="000000"/>
                </a:solidFill>
                <a:latin typeface="Gisha"/>
              </a:rPr>
              <a:t>Personalizar o autor internacionalmente;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pt-BR" sz="2800" strike="noStrike">
                <a:solidFill>
                  <a:srgbClr val="000000"/>
                </a:solidFill>
                <a:latin typeface="Gisha"/>
              </a:rPr>
              <a:t>Ferramenta desenvolvida em software livre;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pt-BR" sz="2800" strike="noStrike">
                <a:solidFill>
                  <a:srgbClr val="000000"/>
                </a:solidFill>
                <a:latin typeface="Gisha"/>
              </a:rPr>
              <a:t>Interoperabilidade.</a:t>
            </a:r>
            <a:endParaRPr/>
          </a:p>
        </p:txBody>
      </p:sp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Imagem 4" descr=""/>
          <p:cNvPicPr/>
          <p:nvPr/>
        </p:nvPicPr>
        <p:blipFill>
          <a:blip r:embed="rId1"/>
          <a:stretch/>
        </p:blipFill>
        <p:spPr>
          <a:xfrm>
            <a:off x="0" y="0"/>
            <a:ext cx="6679800" cy="6679800"/>
          </a:xfrm>
          <a:prstGeom prst="rect">
            <a:avLst/>
          </a:prstGeom>
          <a:ln>
            <a:noFill/>
          </a:ln>
        </p:spPr>
      </p:pic>
      <p:pic>
        <p:nvPicPr>
          <p:cNvPr id="141" name="Imagem 6" descr=""/>
          <p:cNvPicPr/>
          <p:nvPr/>
        </p:nvPicPr>
        <p:blipFill>
          <a:blip r:embed="rId2"/>
          <a:stretch/>
        </p:blipFill>
        <p:spPr>
          <a:xfrm>
            <a:off x="6781680" y="2886480"/>
            <a:ext cx="3057120" cy="907200"/>
          </a:xfrm>
          <a:prstGeom prst="rect">
            <a:avLst/>
          </a:prstGeom>
          <a:ln>
            <a:noFill/>
          </a:ln>
        </p:spPr>
      </p:pic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extShape 1"/>
          <p:cNvSpPr txBox="1"/>
          <p:nvPr/>
        </p:nvSpPr>
        <p:spPr>
          <a:xfrm>
            <a:off x="504000" y="266400"/>
            <a:ext cx="9071640" cy="114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t-BR" sz="4000" strike="noStrike">
                <a:solidFill>
                  <a:srgbClr val="003366"/>
                </a:solidFill>
                <a:latin typeface="Gisha"/>
              </a:rPr>
              <a:t>ORCID</a:t>
            </a:r>
            <a:endParaRPr/>
          </a:p>
        </p:txBody>
      </p:sp>
      <p:pic>
        <p:nvPicPr>
          <p:cNvPr id="143" name="Imagem 4" descr=""/>
          <p:cNvPicPr/>
          <p:nvPr/>
        </p:nvPicPr>
        <p:blipFill>
          <a:blip r:embed="rId1"/>
          <a:srcRect l="0" t="0" r="3076" b="0"/>
          <a:stretch/>
        </p:blipFill>
        <p:spPr>
          <a:xfrm>
            <a:off x="883080" y="1625040"/>
            <a:ext cx="8578080" cy="4978440"/>
          </a:xfrm>
          <a:prstGeom prst="rect">
            <a:avLst/>
          </a:prstGeom>
          <a:ln>
            <a:noFill/>
          </a:ln>
        </p:spPr>
      </p:pic>
      <p:sp>
        <p:nvSpPr>
          <p:cNvPr id="144" name="CustomShape 2"/>
          <p:cNvSpPr/>
          <p:nvPr/>
        </p:nvSpPr>
        <p:spPr>
          <a:xfrm>
            <a:off x="2683800" y="1101600"/>
            <a:ext cx="4977000" cy="524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pt-BR" sz="2800" strike="noStrike" u="sng">
                <a:solidFill>
                  <a:srgbClr val="0563c1"/>
                </a:solidFill>
                <a:latin typeface="Calibri"/>
                <a:hlinkClick r:id="rId2"/>
              </a:rPr>
              <a:t>www.orcid.org</a:t>
            </a:r>
            <a:r>
              <a:rPr lang="pt-BR" sz="2800" strike="noStrike">
                <a:solidFill>
                  <a:srgbClr val="000000"/>
                </a:solidFill>
                <a:latin typeface="Calibri"/>
              </a:rPr>
              <a:t> </a:t>
            </a:r>
            <a:endParaRPr/>
          </a:p>
        </p:txBody>
      </p:sp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extShape 1"/>
          <p:cNvSpPr txBox="1"/>
          <p:nvPr/>
        </p:nvSpPr>
        <p:spPr>
          <a:xfrm>
            <a:off x="504000" y="266400"/>
            <a:ext cx="9071640" cy="114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t-BR" sz="4000" strike="noStrike">
                <a:solidFill>
                  <a:srgbClr val="003366"/>
                </a:solidFill>
                <a:latin typeface="Gisha"/>
              </a:rPr>
              <a:t>Registre-se</a:t>
            </a:r>
            <a:endParaRPr/>
          </a:p>
        </p:txBody>
      </p:sp>
      <p:pic>
        <p:nvPicPr>
          <p:cNvPr id="146" name="Imagem 4" descr=""/>
          <p:cNvPicPr/>
          <p:nvPr/>
        </p:nvPicPr>
        <p:blipFill>
          <a:blip r:embed="rId1"/>
          <a:srcRect l="0" t="0" r="1576" b="0"/>
          <a:stretch/>
        </p:blipFill>
        <p:spPr>
          <a:xfrm>
            <a:off x="385560" y="1281960"/>
            <a:ext cx="9308880" cy="5320080"/>
          </a:xfrm>
          <a:prstGeom prst="rect">
            <a:avLst/>
          </a:prstGeom>
          <a:ln>
            <a:noFill/>
          </a:ln>
        </p:spPr>
      </p:pic>
      <p:sp>
        <p:nvSpPr>
          <p:cNvPr id="147" name="CustomShape 2"/>
          <p:cNvSpPr/>
          <p:nvPr/>
        </p:nvSpPr>
        <p:spPr>
          <a:xfrm>
            <a:off x="385560" y="3373200"/>
            <a:ext cx="2004840" cy="1266480"/>
          </a:xfrm>
          <a:prstGeom prst="rect">
            <a:avLst/>
          </a:prstGeom>
          <a:ln w="7632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lang="pt-BR" strike="noStrike">
                <a:solidFill>
                  <a:srgbClr val="c00000"/>
                </a:solidFill>
                <a:latin typeface="Calibri"/>
              </a:rPr>
              <a:t>Preencha os dados do formulário.</a:t>
            </a:r>
            <a:endParaRPr/>
          </a:p>
        </p:txBody>
      </p:sp>
      <p:sp>
        <p:nvSpPr>
          <p:cNvPr id="148" name="CustomShape 3"/>
          <p:cNvSpPr/>
          <p:nvPr/>
        </p:nvSpPr>
        <p:spPr>
          <a:xfrm>
            <a:off x="2552760" y="3853800"/>
            <a:ext cx="799920" cy="3056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Shape 1"/>
          <p:cNvSpPr txBox="1"/>
          <p:nvPr/>
        </p:nvSpPr>
        <p:spPr>
          <a:xfrm>
            <a:off x="504000" y="266400"/>
            <a:ext cx="9071640" cy="114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t-BR" sz="4000" strike="noStrike">
                <a:solidFill>
                  <a:srgbClr val="003366"/>
                </a:solidFill>
                <a:latin typeface="Gisha"/>
              </a:rPr>
              <a:t>Registre-se</a:t>
            </a:r>
            <a:endParaRPr/>
          </a:p>
        </p:txBody>
      </p:sp>
      <p:pic>
        <p:nvPicPr>
          <p:cNvPr id="150" name="Imagem 2" descr=""/>
          <p:cNvPicPr/>
          <p:nvPr/>
        </p:nvPicPr>
        <p:blipFill>
          <a:blip r:embed="rId1"/>
          <a:srcRect l="8889" t="13350" r="1255" b="0"/>
          <a:stretch/>
        </p:blipFill>
        <p:spPr>
          <a:xfrm>
            <a:off x="360" y="1206360"/>
            <a:ext cx="10080000" cy="5459040"/>
          </a:xfrm>
          <a:prstGeom prst="rect">
            <a:avLst/>
          </a:prstGeom>
          <a:ln>
            <a:noFill/>
          </a:ln>
        </p:spPr>
      </p:pic>
      <p:sp>
        <p:nvSpPr>
          <p:cNvPr id="151" name="CustomShape 2"/>
          <p:cNvSpPr/>
          <p:nvPr/>
        </p:nvSpPr>
        <p:spPr>
          <a:xfrm>
            <a:off x="423720" y="2850840"/>
            <a:ext cx="2004840" cy="1266480"/>
          </a:xfrm>
          <a:prstGeom prst="rect">
            <a:avLst/>
          </a:prstGeom>
          <a:ln w="7632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lang="pt-BR" strike="noStrike">
                <a:solidFill>
                  <a:srgbClr val="c00000"/>
                </a:solidFill>
                <a:latin typeface="Calibri"/>
              </a:rPr>
              <a:t>Tornar seu registro público trará mais visibilidade.</a:t>
            </a:r>
            <a:endParaRPr/>
          </a:p>
        </p:txBody>
      </p:sp>
      <p:sp>
        <p:nvSpPr>
          <p:cNvPr id="152" name="CustomShape 3"/>
          <p:cNvSpPr/>
          <p:nvPr/>
        </p:nvSpPr>
        <p:spPr>
          <a:xfrm rot="19776600">
            <a:off x="2104920" y="2281320"/>
            <a:ext cx="799920" cy="3056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0" y="0"/>
            <a:ext cx="10080360" cy="75592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7" name="CustomShape 2"/>
          <p:cNvSpPr/>
          <p:nvPr/>
        </p:nvSpPr>
        <p:spPr>
          <a:xfrm>
            <a:off x="394560" y="529200"/>
            <a:ext cx="9291600" cy="6500880"/>
          </a:xfrm>
          <a:prstGeom prst="rect">
            <a:avLst/>
          </a:prstGeom>
          <a:solidFill>
            <a:srgbClr val="ffffff"/>
          </a:solidFill>
          <a:ln w="9360">
            <a:noFill/>
          </a:ln>
          <a:effectLst>
            <a:outerShdw algn="t" blurRad="63500" dir="5400000" dist="17780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8" name="Imagem 4" descr=""/>
          <p:cNvPicPr/>
          <p:nvPr/>
        </p:nvPicPr>
        <p:blipFill>
          <a:blip r:embed="rId1"/>
          <a:stretch/>
        </p:blipFill>
        <p:spPr>
          <a:xfrm>
            <a:off x="532080" y="2066760"/>
            <a:ext cx="9016200" cy="3425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Shape 1"/>
          <p:cNvSpPr txBox="1"/>
          <p:nvPr/>
        </p:nvSpPr>
        <p:spPr>
          <a:xfrm>
            <a:off x="504000" y="266400"/>
            <a:ext cx="9071640" cy="114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t-BR" sz="4000" strike="noStrike">
                <a:solidFill>
                  <a:srgbClr val="003366"/>
                </a:solidFill>
                <a:latin typeface="Gisha"/>
              </a:rPr>
              <a:t>Registre-se</a:t>
            </a:r>
            <a:endParaRPr/>
          </a:p>
        </p:txBody>
      </p:sp>
      <p:pic>
        <p:nvPicPr>
          <p:cNvPr id="154" name="Imagem 4" descr=""/>
          <p:cNvPicPr/>
          <p:nvPr/>
        </p:nvPicPr>
        <p:blipFill>
          <a:blip r:embed="rId1"/>
          <a:srcRect l="1889" t="11898" r="1259" b="4615"/>
          <a:stretch/>
        </p:blipFill>
        <p:spPr>
          <a:xfrm>
            <a:off x="1440" y="1790640"/>
            <a:ext cx="10077120" cy="4885920"/>
          </a:xfrm>
          <a:prstGeom prst="rect">
            <a:avLst/>
          </a:prstGeom>
          <a:ln>
            <a:noFill/>
          </a:ln>
        </p:spPr>
      </p:pic>
      <p:sp>
        <p:nvSpPr>
          <p:cNvPr id="155" name="CustomShape 2"/>
          <p:cNvSpPr/>
          <p:nvPr/>
        </p:nvSpPr>
        <p:spPr>
          <a:xfrm>
            <a:off x="3324600" y="2410200"/>
            <a:ext cx="432360" cy="186480"/>
          </a:xfrm>
          <a:prstGeom prst="rect">
            <a:avLst/>
          </a:prstGeom>
          <a:noFill/>
          <a:ln w="7632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6" name="CustomShape 3"/>
          <p:cNvSpPr/>
          <p:nvPr/>
        </p:nvSpPr>
        <p:spPr>
          <a:xfrm>
            <a:off x="4937040" y="3629160"/>
            <a:ext cx="1533240" cy="264960"/>
          </a:xfrm>
          <a:prstGeom prst="rect">
            <a:avLst/>
          </a:prstGeom>
          <a:noFill/>
          <a:ln w="7632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7" name="CustomShape 4"/>
          <p:cNvSpPr/>
          <p:nvPr/>
        </p:nvSpPr>
        <p:spPr>
          <a:xfrm>
            <a:off x="3560760" y="5094000"/>
            <a:ext cx="2545920" cy="825480"/>
          </a:xfrm>
          <a:prstGeom prst="rect">
            <a:avLst/>
          </a:prstGeom>
          <a:noFill/>
          <a:ln w="7632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Shape 1"/>
          <p:cNvSpPr txBox="1"/>
          <p:nvPr/>
        </p:nvSpPr>
        <p:spPr>
          <a:xfrm>
            <a:off x="504000" y="266400"/>
            <a:ext cx="9071640" cy="114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t-BR" sz="4000" strike="noStrike">
                <a:solidFill>
                  <a:srgbClr val="003366"/>
                </a:solidFill>
                <a:latin typeface="Gisha"/>
              </a:rPr>
              <a:t>Acesse</a:t>
            </a:r>
            <a:endParaRPr/>
          </a:p>
        </p:txBody>
      </p:sp>
      <p:pic>
        <p:nvPicPr>
          <p:cNvPr id="159" name="Imagem 10" descr=""/>
          <p:cNvPicPr/>
          <p:nvPr/>
        </p:nvPicPr>
        <p:blipFill>
          <a:blip r:embed="rId1"/>
          <a:srcRect l="1510" t="-166" r="1163" b="166"/>
          <a:stretch/>
        </p:blipFill>
        <p:spPr>
          <a:xfrm>
            <a:off x="459000" y="1377000"/>
            <a:ext cx="9161280" cy="5294880"/>
          </a:xfrm>
          <a:prstGeom prst="rect">
            <a:avLst/>
          </a:prstGeom>
          <a:ln>
            <a:noFill/>
          </a:ln>
        </p:spPr>
      </p:pic>
      <p:sp>
        <p:nvSpPr>
          <p:cNvPr id="160" name="CustomShape 2"/>
          <p:cNvSpPr/>
          <p:nvPr/>
        </p:nvSpPr>
        <p:spPr>
          <a:xfrm>
            <a:off x="385560" y="3373200"/>
            <a:ext cx="2004840" cy="1266480"/>
          </a:xfrm>
          <a:prstGeom prst="rect">
            <a:avLst/>
          </a:prstGeom>
          <a:ln w="7632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lang="pt-BR" strike="noStrike">
                <a:solidFill>
                  <a:srgbClr val="c00000"/>
                </a:solidFill>
                <a:latin typeface="Calibri"/>
              </a:rPr>
              <a:t>Insira o e-mail/ORCID e senha cadastrados e clique em entrar.</a:t>
            </a:r>
            <a:endParaRPr/>
          </a:p>
        </p:txBody>
      </p:sp>
      <p:sp>
        <p:nvSpPr>
          <p:cNvPr id="161" name="CustomShape 3"/>
          <p:cNvSpPr/>
          <p:nvPr/>
        </p:nvSpPr>
        <p:spPr>
          <a:xfrm>
            <a:off x="2552760" y="3853800"/>
            <a:ext cx="799920" cy="30564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extShape 1"/>
          <p:cNvSpPr txBox="1"/>
          <p:nvPr/>
        </p:nvSpPr>
        <p:spPr>
          <a:xfrm>
            <a:off x="504000" y="266400"/>
            <a:ext cx="9071640" cy="114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t-BR" sz="4000" strike="noStrike">
                <a:solidFill>
                  <a:srgbClr val="003366"/>
                </a:solidFill>
                <a:latin typeface="Gisha"/>
              </a:rPr>
              <a:t>Configure sua Conta</a:t>
            </a:r>
            <a:endParaRPr/>
          </a:p>
        </p:txBody>
      </p:sp>
      <p:pic>
        <p:nvPicPr>
          <p:cNvPr id="163" name="Imagem 2" descr=""/>
          <p:cNvPicPr/>
          <p:nvPr/>
        </p:nvPicPr>
        <p:blipFill>
          <a:blip r:embed="rId1"/>
          <a:srcRect l="1604" t="0" r="1259" b="0"/>
          <a:stretch/>
        </p:blipFill>
        <p:spPr>
          <a:xfrm>
            <a:off x="438840" y="1343160"/>
            <a:ext cx="9201960" cy="5328720"/>
          </a:xfrm>
          <a:prstGeom prst="rect">
            <a:avLst/>
          </a:prstGeom>
          <a:ln>
            <a:noFill/>
          </a:ln>
        </p:spPr>
      </p:pic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Shape 1"/>
          <p:cNvSpPr txBox="1"/>
          <p:nvPr/>
        </p:nvSpPr>
        <p:spPr>
          <a:xfrm>
            <a:off x="504000" y="266400"/>
            <a:ext cx="9071640" cy="114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t-BR" sz="4000" strike="noStrike">
                <a:solidFill>
                  <a:srgbClr val="003366"/>
                </a:solidFill>
                <a:latin typeface="Gisha"/>
              </a:rPr>
              <a:t>Adicione suas Informações</a:t>
            </a:r>
            <a:endParaRPr/>
          </a:p>
        </p:txBody>
      </p:sp>
      <p:pic>
        <p:nvPicPr>
          <p:cNvPr id="165" name="Imagem 2" descr=""/>
          <p:cNvPicPr/>
          <p:nvPr/>
        </p:nvPicPr>
        <p:blipFill>
          <a:blip r:embed="rId1"/>
          <a:srcRect l="1604" t="0" r="1259" b="0"/>
          <a:stretch/>
        </p:blipFill>
        <p:spPr>
          <a:xfrm>
            <a:off x="399960" y="1343880"/>
            <a:ext cx="9200880" cy="5328000"/>
          </a:xfrm>
          <a:prstGeom prst="rect">
            <a:avLst/>
          </a:prstGeom>
          <a:ln>
            <a:noFill/>
          </a:ln>
        </p:spPr>
      </p:pic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extShape 1"/>
          <p:cNvSpPr txBox="1"/>
          <p:nvPr/>
        </p:nvSpPr>
        <p:spPr>
          <a:xfrm>
            <a:off x="504000" y="2077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t-BR" sz="4000" strike="noStrike">
                <a:solidFill>
                  <a:srgbClr val="003366"/>
                </a:solidFill>
                <a:latin typeface="Gisha"/>
              </a:rPr>
              <a:t>Adicione suas Informações</a:t>
            </a:r>
            <a:endParaRPr/>
          </a:p>
        </p:txBody>
      </p:sp>
      <p:sp>
        <p:nvSpPr>
          <p:cNvPr id="167" name="CustomShape 2"/>
          <p:cNvSpPr/>
          <p:nvPr/>
        </p:nvSpPr>
        <p:spPr>
          <a:xfrm>
            <a:off x="504000" y="1963800"/>
            <a:ext cx="9071280" cy="40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just">
              <a:lnSpc>
                <a:spcPct val="100000"/>
              </a:lnSpc>
            </a:pPr>
            <a:r>
              <a:rPr lang="pt-BR" sz="2800" strike="noStrike">
                <a:solidFill>
                  <a:srgbClr val="000000"/>
                </a:solidFill>
                <a:latin typeface="Gisha"/>
              </a:rPr>
              <a:t>Biografia;</a:t>
            </a:r>
            <a:endParaRPr/>
          </a:p>
          <a:p>
            <a:pPr algn="just">
              <a:lnSpc>
                <a:spcPct val="100000"/>
              </a:lnSpc>
            </a:pPr>
            <a:r>
              <a:rPr lang="pt-BR" sz="2800" strike="noStrike">
                <a:solidFill>
                  <a:srgbClr val="000000"/>
                </a:solidFill>
                <a:latin typeface="Gisha"/>
              </a:rPr>
              <a:t>Emprego;</a:t>
            </a:r>
            <a:endParaRPr/>
          </a:p>
          <a:p>
            <a:pPr algn="just">
              <a:lnSpc>
                <a:spcPct val="100000"/>
              </a:lnSpc>
            </a:pPr>
            <a:r>
              <a:rPr lang="pt-BR" sz="2800" strike="noStrike">
                <a:solidFill>
                  <a:srgbClr val="000000"/>
                </a:solidFill>
                <a:latin typeface="Gisha"/>
              </a:rPr>
              <a:t>Educação e qualificações</a:t>
            </a:r>
            <a:endParaRPr/>
          </a:p>
          <a:p>
            <a:pPr algn="just">
              <a:lnSpc>
                <a:spcPct val="100000"/>
              </a:lnSpc>
            </a:pPr>
            <a:r>
              <a:rPr lang="pt-BR" sz="2800" strike="noStrike">
                <a:solidFill>
                  <a:srgbClr val="000000"/>
                </a:solidFill>
                <a:latin typeface="Gisha"/>
              </a:rPr>
              <a:t>Posições como convidado e Prêmios de Reconhecimento;</a:t>
            </a:r>
            <a:endParaRPr/>
          </a:p>
          <a:p>
            <a:pPr algn="just">
              <a:lnSpc>
                <a:spcPct val="100000"/>
              </a:lnSpc>
            </a:pPr>
            <a:r>
              <a:rPr lang="pt-BR" sz="2800" strike="noStrike">
                <a:solidFill>
                  <a:srgbClr val="000000"/>
                </a:solidFill>
                <a:latin typeface="Gisha"/>
              </a:rPr>
              <a:t>Associação e Voluntariado;</a:t>
            </a:r>
            <a:endParaRPr/>
          </a:p>
          <a:p>
            <a:pPr algn="just">
              <a:lnSpc>
                <a:spcPct val="100000"/>
              </a:lnSpc>
            </a:pPr>
            <a:r>
              <a:rPr lang="pt-BR" sz="2800" strike="noStrike">
                <a:solidFill>
                  <a:srgbClr val="000000"/>
                </a:solidFill>
                <a:latin typeface="Gisha"/>
              </a:rPr>
              <a:t>Financiamento;</a:t>
            </a:r>
            <a:endParaRPr/>
          </a:p>
          <a:p>
            <a:pPr algn="just">
              <a:lnSpc>
                <a:spcPct val="100000"/>
              </a:lnSpc>
            </a:pPr>
            <a:r>
              <a:rPr lang="pt-BR" sz="2800" strike="noStrike">
                <a:solidFill>
                  <a:srgbClr val="000000"/>
                </a:solidFill>
                <a:latin typeface="Gisha"/>
              </a:rPr>
              <a:t>Trabalhos.</a:t>
            </a:r>
            <a:endParaRPr/>
          </a:p>
        </p:txBody>
      </p:sp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extShape 1"/>
          <p:cNvSpPr txBox="1"/>
          <p:nvPr/>
        </p:nvSpPr>
        <p:spPr>
          <a:xfrm>
            <a:off x="504000" y="2077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t-BR" sz="4000" strike="noStrike">
                <a:solidFill>
                  <a:srgbClr val="003366"/>
                </a:solidFill>
                <a:latin typeface="Gisha"/>
              </a:rPr>
              <a:t>Busca</a:t>
            </a:r>
            <a:endParaRPr/>
          </a:p>
        </p:txBody>
      </p:sp>
      <p:sp>
        <p:nvSpPr>
          <p:cNvPr id="169" name="CustomShape 2"/>
          <p:cNvSpPr/>
          <p:nvPr/>
        </p:nvSpPr>
        <p:spPr>
          <a:xfrm>
            <a:off x="504000" y="1646280"/>
            <a:ext cx="9071280" cy="85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just">
              <a:lnSpc>
                <a:spcPct val="100000"/>
              </a:lnSpc>
            </a:pPr>
            <a:r>
              <a:rPr lang="pt-BR" sz="2800" strike="noStrike">
                <a:solidFill>
                  <a:srgbClr val="000000"/>
                </a:solidFill>
                <a:latin typeface="Gisha"/>
              </a:rPr>
              <a:t>É possível buscar por: pesquisador, instituição, palavra-chave, iD ORCID.</a:t>
            </a:r>
            <a:endParaRPr/>
          </a:p>
        </p:txBody>
      </p:sp>
      <p:pic>
        <p:nvPicPr>
          <p:cNvPr id="170" name="Imagem 2" descr=""/>
          <p:cNvPicPr/>
          <p:nvPr/>
        </p:nvPicPr>
        <p:blipFill>
          <a:blip r:embed="rId1"/>
          <a:srcRect l="15919" t="12311" r="17297" b="13420"/>
          <a:stretch/>
        </p:blipFill>
        <p:spPr>
          <a:xfrm>
            <a:off x="1975680" y="2656800"/>
            <a:ext cx="6128640" cy="3833280"/>
          </a:xfrm>
          <a:prstGeom prst="rect">
            <a:avLst/>
          </a:prstGeom>
          <a:ln>
            <a:noFill/>
          </a:ln>
        </p:spPr>
      </p:pic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extShape 1"/>
          <p:cNvSpPr txBox="1"/>
          <p:nvPr/>
        </p:nvSpPr>
        <p:spPr>
          <a:xfrm>
            <a:off x="504000" y="2077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t-BR" sz="4000" strike="noStrike">
                <a:solidFill>
                  <a:srgbClr val="003366"/>
                </a:solidFill>
                <a:latin typeface="Gisha"/>
              </a:rPr>
              <a:t>Como usar o ORCID</a:t>
            </a:r>
            <a:endParaRPr/>
          </a:p>
        </p:txBody>
      </p:sp>
      <p:sp>
        <p:nvSpPr>
          <p:cNvPr id="172" name="CustomShape 2"/>
          <p:cNvSpPr/>
          <p:nvPr/>
        </p:nvSpPr>
        <p:spPr>
          <a:xfrm>
            <a:off x="504000" y="1963080"/>
            <a:ext cx="9071280" cy="4417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just">
              <a:lnSpc>
                <a:spcPct val="100000"/>
              </a:lnSpc>
            </a:pPr>
            <a:r>
              <a:rPr lang="pt-BR" sz="2800" strike="noStrike">
                <a:solidFill>
                  <a:srgbClr val="000000"/>
                </a:solidFill>
                <a:latin typeface="Gisha"/>
              </a:rPr>
              <a:t>Currículo (possibilidade de impressão)</a:t>
            </a:r>
            <a:endParaRPr/>
          </a:p>
          <a:p>
            <a:pPr algn="just">
              <a:lnSpc>
                <a:spcPct val="100000"/>
              </a:lnSpc>
            </a:pPr>
            <a:r>
              <a:rPr lang="pt-BR" sz="2800" strike="noStrike">
                <a:solidFill>
                  <a:srgbClr val="000000"/>
                </a:solidFill>
                <a:latin typeface="Gisha"/>
              </a:rPr>
              <a:t>Vincular a outras plataformas on-line</a:t>
            </a:r>
            <a:endParaRPr/>
          </a:p>
          <a:p>
            <a:pPr algn="just">
              <a:lnSpc>
                <a:spcPct val="100000"/>
              </a:lnSpc>
            </a:pPr>
            <a:r>
              <a:rPr lang="pt-BR" sz="2800" strike="noStrike">
                <a:solidFill>
                  <a:srgbClr val="000000"/>
                </a:solidFill>
                <a:latin typeface="Gisha"/>
              </a:rPr>
              <a:t>	</a:t>
            </a:r>
            <a:r>
              <a:rPr lang="pt-BR" sz="2000" strike="noStrike">
                <a:solidFill>
                  <a:srgbClr val="000000"/>
                </a:solidFill>
                <a:latin typeface="Gisha"/>
              </a:rPr>
              <a:t>Currículo Lattes</a:t>
            </a:r>
            <a:endParaRPr/>
          </a:p>
          <a:p>
            <a:pPr algn="just">
              <a:lnSpc>
                <a:spcPct val="100000"/>
              </a:lnSpc>
            </a:pPr>
            <a:r>
              <a:rPr lang="pt-BR" sz="2000" strike="noStrike">
                <a:solidFill>
                  <a:srgbClr val="000000"/>
                </a:solidFill>
                <a:latin typeface="Gisha"/>
              </a:rPr>
              <a:t>	</a:t>
            </a:r>
            <a:r>
              <a:rPr lang="pt-BR" sz="2000" strike="noStrike">
                <a:solidFill>
                  <a:srgbClr val="000000"/>
                </a:solidFill>
                <a:latin typeface="Gisha"/>
              </a:rPr>
              <a:t>ResearchGate</a:t>
            </a:r>
            <a:endParaRPr/>
          </a:p>
          <a:p>
            <a:pPr algn="just">
              <a:lnSpc>
                <a:spcPct val="100000"/>
              </a:lnSpc>
            </a:pPr>
            <a:r>
              <a:rPr lang="pt-BR" sz="2000" strike="noStrike">
                <a:solidFill>
                  <a:srgbClr val="000000"/>
                </a:solidFill>
                <a:latin typeface="Gisha"/>
              </a:rPr>
              <a:t>	</a:t>
            </a:r>
            <a:r>
              <a:rPr lang="pt-BR" sz="2000" strike="noStrike">
                <a:solidFill>
                  <a:srgbClr val="000000"/>
                </a:solidFill>
                <a:latin typeface="Gisha"/>
              </a:rPr>
              <a:t>ResearchID</a:t>
            </a:r>
            <a:endParaRPr/>
          </a:p>
          <a:p>
            <a:pPr algn="just">
              <a:lnSpc>
                <a:spcPct val="100000"/>
              </a:lnSpc>
            </a:pPr>
            <a:r>
              <a:rPr lang="pt-BR" sz="2800" strike="noStrike">
                <a:solidFill>
                  <a:srgbClr val="000000"/>
                </a:solidFill>
                <a:latin typeface="Gisha"/>
              </a:rPr>
              <a:t>Informar o iD na submissão de um artigo, projeto, etc.</a:t>
            </a:r>
            <a:endParaRPr/>
          </a:p>
          <a:p>
            <a:pPr algn="just">
              <a:lnSpc>
                <a:spcPct val="100000"/>
              </a:lnSpc>
            </a:pPr>
            <a:r>
              <a:rPr lang="pt-BR" sz="2800" strike="noStrike">
                <a:solidFill>
                  <a:srgbClr val="000000"/>
                </a:solidFill>
                <a:latin typeface="Gisha"/>
              </a:rPr>
              <a:t>QR Code</a:t>
            </a:r>
            <a:endParaRPr/>
          </a:p>
          <a:p>
            <a:pPr algn="just">
              <a:lnSpc>
                <a:spcPct val="100000"/>
              </a:lnSpc>
            </a:pPr>
            <a:r>
              <a:rPr lang="pt-BR" sz="2800" strike="noStrike">
                <a:solidFill>
                  <a:srgbClr val="000000"/>
                </a:solidFill>
                <a:latin typeface="Gisha"/>
              </a:rPr>
              <a:t>	</a:t>
            </a:r>
            <a:endParaRPr/>
          </a:p>
        </p:txBody>
      </p:sp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extShape 1"/>
          <p:cNvSpPr txBox="1"/>
          <p:nvPr/>
        </p:nvSpPr>
        <p:spPr>
          <a:xfrm>
            <a:off x="504000" y="2077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t-BR" sz="4000" strike="noStrike">
                <a:solidFill>
                  <a:srgbClr val="003366"/>
                </a:solidFill>
                <a:latin typeface="Gisha"/>
              </a:rPr>
              <a:t>Como usar o ORCID</a:t>
            </a:r>
            <a:endParaRPr/>
          </a:p>
        </p:txBody>
      </p:sp>
      <p:pic>
        <p:nvPicPr>
          <p:cNvPr id="174" name="Imagem 3" descr=""/>
          <p:cNvPicPr/>
          <p:nvPr/>
        </p:nvPicPr>
        <p:blipFill>
          <a:blip r:embed="rId1"/>
          <a:stretch/>
        </p:blipFill>
        <p:spPr>
          <a:xfrm>
            <a:off x="1113840" y="1347120"/>
            <a:ext cx="7357320" cy="5147280"/>
          </a:xfrm>
          <a:prstGeom prst="rect">
            <a:avLst/>
          </a:prstGeom>
          <a:ln>
            <a:noFill/>
          </a:ln>
        </p:spPr>
      </p:pic>
      <p:sp>
        <p:nvSpPr>
          <p:cNvPr id="175" name="CustomShape 2"/>
          <p:cNvSpPr/>
          <p:nvPr/>
        </p:nvSpPr>
        <p:spPr>
          <a:xfrm>
            <a:off x="1113840" y="4220280"/>
            <a:ext cx="1769760" cy="386640"/>
          </a:xfrm>
          <a:prstGeom prst="rect">
            <a:avLst/>
          </a:prstGeom>
          <a:noFill/>
          <a:ln w="7632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Shape 1"/>
          <p:cNvSpPr txBox="1"/>
          <p:nvPr/>
        </p:nvSpPr>
        <p:spPr>
          <a:xfrm>
            <a:off x="504000" y="2077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t-BR" sz="4000" strike="noStrike">
                <a:solidFill>
                  <a:srgbClr val="003366"/>
                </a:solidFill>
                <a:latin typeface="Gisha"/>
              </a:rPr>
              <a:t>Como usar o ORCID</a:t>
            </a:r>
            <a:endParaRPr/>
          </a:p>
        </p:txBody>
      </p:sp>
      <p:pic>
        <p:nvPicPr>
          <p:cNvPr id="177" name="Imagem 2" descr=""/>
          <p:cNvPicPr/>
          <p:nvPr/>
        </p:nvPicPr>
        <p:blipFill>
          <a:blip r:embed="rId1"/>
          <a:stretch/>
        </p:blipFill>
        <p:spPr>
          <a:xfrm>
            <a:off x="1546560" y="1193400"/>
            <a:ext cx="6986520" cy="53251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Shape 1"/>
          <p:cNvSpPr txBox="1"/>
          <p:nvPr/>
        </p:nvSpPr>
        <p:spPr>
          <a:xfrm>
            <a:off x="504000" y="266400"/>
            <a:ext cx="9071640" cy="114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t-BR" sz="4000" strike="noStrike">
                <a:solidFill>
                  <a:srgbClr val="003366"/>
                </a:solidFill>
                <a:latin typeface="Gisha"/>
              </a:rPr>
              <a:t>ORCID no Currículo Lattes</a:t>
            </a:r>
            <a:endParaRPr/>
          </a:p>
        </p:txBody>
      </p:sp>
      <p:pic>
        <p:nvPicPr>
          <p:cNvPr id="179" name="Imagem 3" descr=""/>
          <p:cNvPicPr/>
          <p:nvPr/>
        </p:nvPicPr>
        <p:blipFill>
          <a:blip r:embed="rId1"/>
          <a:stretch/>
        </p:blipFill>
        <p:spPr>
          <a:xfrm>
            <a:off x="-360" y="1918800"/>
            <a:ext cx="10080360" cy="4608360"/>
          </a:xfrm>
          <a:prstGeom prst="rect">
            <a:avLst/>
          </a:prstGeom>
          <a:ln>
            <a:noFill/>
          </a:ln>
        </p:spPr>
      </p:pic>
      <p:sp>
        <p:nvSpPr>
          <p:cNvPr id="180" name="CustomShape 2"/>
          <p:cNvSpPr/>
          <p:nvPr/>
        </p:nvSpPr>
        <p:spPr>
          <a:xfrm>
            <a:off x="7291800" y="3868560"/>
            <a:ext cx="2168280" cy="234000"/>
          </a:xfrm>
          <a:prstGeom prst="rect">
            <a:avLst/>
          </a:prstGeom>
          <a:noFill/>
          <a:ln w="5724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CustomShape 1"/>
          <p:cNvSpPr/>
          <p:nvPr/>
        </p:nvSpPr>
        <p:spPr>
          <a:xfrm>
            <a:off x="0" y="0"/>
            <a:ext cx="10080360" cy="7559280"/>
          </a:xfrm>
          <a:prstGeom prst="rect">
            <a:avLst/>
          </a:prstGeom>
          <a:solidFill>
            <a:srgbClr val="4563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0" name="CustomShape 2"/>
          <p:cNvSpPr/>
          <p:nvPr/>
        </p:nvSpPr>
        <p:spPr>
          <a:xfrm>
            <a:off x="394560" y="529200"/>
            <a:ext cx="9291600" cy="6500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1" name="Imagem 1" descr=""/>
          <p:cNvPicPr/>
          <p:nvPr/>
        </p:nvPicPr>
        <p:blipFill>
          <a:blip r:embed="rId1"/>
          <a:stretch/>
        </p:blipFill>
        <p:spPr>
          <a:xfrm>
            <a:off x="3029040" y="709200"/>
            <a:ext cx="4021920" cy="6140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extShape 1"/>
          <p:cNvSpPr txBox="1"/>
          <p:nvPr/>
        </p:nvSpPr>
        <p:spPr>
          <a:xfrm>
            <a:off x="504000" y="266400"/>
            <a:ext cx="9071640" cy="114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t-BR" sz="4000" strike="noStrike">
                <a:solidFill>
                  <a:srgbClr val="003366"/>
                </a:solidFill>
                <a:latin typeface="Gisha"/>
              </a:rPr>
              <a:t>ORCID no Currículo Lattes</a:t>
            </a:r>
            <a:endParaRPr/>
          </a:p>
        </p:txBody>
      </p:sp>
      <p:pic>
        <p:nvPicPr>
          <p:cNvPr id="182" name="Imagem 2" descr=""/>
          <p:cNvPicPr/>
          <p:nvPr/>
        </p:nvPicPr>
        <p:blipFill>
          <a:blip r:embed="rId1"/>
          <a:stretch/>
        </p:blipFill>
        <p:spPr>
          <a:xfrm>
            <a:off x="0" y="1696320"/>
            <a:ext cx="10080360" cy="4166640"/>
          </a:xfrm>
          <a:prstGeom prst="rect">
            <a:avLst/>
          </a:prstGeom>
          <a:ln>
            <a:noFill/>
          </a:ln>
        </p:spPr>
      </p:pic>
      <p:sp>
        <p:nvSpPr>
          <p:cNvPr id="183" name="CustomShape 2"/>
          <p:cNvSpPr/>
          <p:nvPr/>
        </p:nvSpPr>
        <p:spPr>
          <a:xfrm>
            <a:off x="3423240" y="3294360"/>
            <a:ext cx="1828440" cy="151920"/>
          </a:xfrm>
          <a:prstGeom prst="rect">
            <a:avLst/>
          </a:prstGeom>
          <a:noFill/>
          <a:ln w="2844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extShape 1"/>
          <p:cNvSpPr txBox="1"/>
          <p:nvPr/>
        </p:nvSpPr>
        <p:spPr>
          <a:xfrm>
            <a:off x="504000" y="266400"/>
            <a:ext cx="9071640" cy="114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t-BR" sz="4000" strike="noStrike">
                <a:solidFill>
                  <a:srgbClr val="003366"/>
                </a:solidFill>
                <a:latin typeface="Gisha"/>
              </a:rPr>
              <a:t>ORCID na Submissão de Artigos</a:t>
            </a:r>
            <a:endParaRPr/>
          </a:p>
        </p:txBody>
      </p:sp>
      <p:pic>
        <p:nvPicPr>
          <p:cNvPr id="185" name="Imagem 3" descr=""/>
          <p:cNvPicPr/>
          <p:nvPr/>
        </p:nvPicPr>
        <p:blipFill>
          <a:blip r:embed="rId1"/>
          <a:stretch/>
        </p:blipFill>
        <p:spPr>
          <a:xfrm>
            <a:off x="0" y="1240920"/>
            <a:ext cx="10080360" cy="5358960"/>
          </a:xfrm>
          <a:prstGeom prst="rect">
            <a:avLst/>
          </a:prstGeom>
          <a:ln>
            <a:noFill/>
          </a:ln>
        </p:spPr>
      </p:pic>
      <p:sp>
        <p:nvSpPr>
          <p:cNvPr id="186" name="CustomShape 2"/>
          <p:cNvSpPr/>
          <p:nvPr/>
        </p:nvSpPr>
        <p:spPr>
          <a:xfrm>
            <a:off x="808920" y="5228640"/>
            <a:ext cx="6142680" cy="503640"/>
          </a:xfrm>
          <a:prstGeom prst="rect">
            <a:avLst/>
          </a:prstGeom>
          <a:noFill/>
          <a:ln w="7632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extShape 1"/>
          <p:cNvSpPr txBox="1"/>
          <p:nvPr/>
        </p:nvSpPr>
        <p:spPr>
          <a:xfrm>
            <a:off x="504000" y="266400"/>
            <a:ext cx="9071640" cy="114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t-BR" sz="4000" strike="noStrike">
                <a:solidFill>
                  <a:srgbClr val="003366"/>
                </a:solidFill>
                <a:latin typeface="Gisha"/>
              </a:rPr>
              <a:t>QR Code do ORCID</a:t>
            </a:r>
            <a:endParaRPr/>
          </a:p>
        </p:txBody>
      </p:sp>
      <p:pic>
        <p:nvPicPr>
          <p:cNvPr id="188" name="Imagem 5" descr=""/>
          <p:cNvPicPr/>
          <p:nvPr/>
        </p:nvPicPr>
        <p:blipFill>
          <a:blip r:embed="rId1"/>
          <a:stretch/>
        </p:blipFill>
        <p:spPr>
          <a:xfrm>
            <a:off x="1113840" y="1364400"/>
            <a:ext cx="7357320" cy="5147280"/>
          </a:xfrm>
          <a:prstGeom prst="rect">
            <a:avLst/>
          </a:prstGeom>
          <a:ln>
            <a:noFill/>
          </a:ln>
        </p:spPr>
      </p:pic>
      <p:sp>
        <p:nvSpPr>
          <p:cNvPr id="189" name="CustomShape 2"/>
          <p:cNvSpPr/>
          <p:nvPr/>
        </p:nvSpPr>
        <p:spPr>
          <a:xfrm>
            <a:off x="1113840" y="4630680"/>
            <a:ext cx="1875240" cy="421560"/>
          </a:xfrm>
          <a:prstGeom prst="rect">
            <a:avLst/>
          </a:prstGeom>
          <a:noFill/>
          <a:ln w="7632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TextShape 1"/>
          <p:cNvSpPr txBox="1"/>
          <p:nvPr/>
        </p:nvSpPr>
        <p:spPr>
          <a:xfrm>
            <a:off x="504000" y="266400"/>
            <a:ext cx="9071640" cy="114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t-BR" sz="4000" strike="noStrike">
                <a:solidFill>
                  <a:srgbClr val="003366"/>
                </a:solidFill>
                <a:latin typeface="Gisha"/>
              </a:rPr>
              <a:t>QR Code do ORCID</a:t>
            </a:r>
            <a:endParaRPr/>
          </a:p>
        </p:txBody>
      </p:sp>
      <p:pic>
        <p:nvPicPr>
          <p:cNvPr id="191" name="Imagem 2" descr=""/>
          <p:cNvPicPr/>
          <p:nvPr/>
        </p:nvPicPr>
        <p:blipFill>
          <a:blip r:embed="rId1"/>
          <a:stretch/>
        </p:blipFill>
        <p:spPr>
          <a:xfrm>
            <a:off x="549360" y="1254240"/>
            <a:ext cx="9338400" cy="5251680"/>
          </a:xfrm>
          <a:prstGeom prst="rect">
            <a:avLst/>
          </a:prstGeom>
          <a:ln>
            <a:noFill/>
          </a:ln>
        </p:spPr>
      </p:pic>
      <p:sp>
        <p:nvSpPr>
          <p:cNvPr id="192" name="CustomShape 2"/>
          <p:cNvSpPr/>
          <p:nvPr/>
        </p:nvSpPr>
        <p:spPr>
          <a:xfrm>
            <a:off x="2801880" y="5873400"/>
            <a:ext cx="2520000" cy="351360"/>
          </a:xfrm>
          <a:prstGeom prst="rect">
            <a:avLst/>
          </a:prstGeom>
          <a:noFill/>
          <a:ln w="7632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extShape 1"/>
          <p:cNvSpPr txBox="1"/>
          <p:nvPr/>
        </p:nvSpPr>
        <p:spPr>
          <a:xfrm>
            <a:off x="504000" y="266400"/>
            <a:ext cx="9071640" cy="114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t-BR" sz="4000" strike="noStrike">
                <a:solidFill>
                  <a:srgbClr val="003366"/>
                </a:solidFill>
                <a:latin typeface="Gisha"/>
              </a:rPr>
              <a:t>QR Code do ORCID</a:t>
            </a:r>
            <a:endParaRPr/>
          </a:p>
        </p:txBody>
      </p:sp>
      <p:pic>
        <p:nvPicPr>
          <p:cNvPr id="194" name="Imagem 4" descr=""/>
          <p:cNvPicPr/>
          <p:nvPr/>
        </p:nvPicPr>
        <p:blipFill>
          <a:blip r:embed="rId1"/>
          <a:stretch/>
        </p:blipFill>
        <p:spPr>
          <a:xfrm>
            <a:off x="2338200" y="1326960"/>
            <a:ext cx="5403240" cy="5295240"/>
          </a:xfrm>
          <a:prstGeom prst="rect">
            <a:avLst/>
          </a:prstGeom>
          <a:ln>
            <a:noFill/>
          </a:ln>
        </p:spPr>
      </p:pic>
      <p:sp>
        <p:nvSpPr>
          <p:cNvPr id="195" name="CustomShape 2"/>
          <p:cNvSpPr/>
          <p:nvPr/>
        </p:nvSpPr>
        <p:spPr>
          <a:xfrm>
            <a:off x="2338200" y="2860560"/>
            <a:ext cx="3065760" cy="1828440"/>
          </a:xfrm>
          <a:prstGeom prst="rect">
            <a:avLst/>
          </a:prstGeom>
          <a:noFill/>
          <a:ln w="7632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extShape 1"/>
          <p:cNvSpPr txBox="1"/>
          <p:nvPr/>
        </p:nvSpPr>
        <p:spPr>
          <a:xfrm>
            <a:off x="504000" y="266400"/>
            <a:ext cx="9071640" cy="114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t-BR" sz="4000" strike="noStrike">
                <a:solidFill>
                  <a:srgbClr val="003366"/>
                </a:solidFill>
                <a:latin typeface="Gisha"/>
              </a:rPr>
              <a:t>QR Code do ORCID</a:t>
            </a:r>
            <a:endParaRPr/>
          </a:p>
        </p:txBody>
      </p:sp>
      <p:pic>
        <p:nvPicPr>
          <p:cNvPr id="197" name="Imagem 8" descr=""/>
          <p:cNvPicPr/>
          <p:nvPr/>
        </p:nvPicPr>
        <p:blipFill>
          <a:blip r:embed="rId1"/>
          <a:stretch/>
        </p:blipFill>
        <p:spPr>
          <a:xfrm>
            <a:off x="1777680" y="1195920"/>
            <a:ext cx="6525000" cy="5460120"/>
          </a:xfrm>
          <a:prstGeom prst="rect">
            <a:avLst/>
          </a:prstGeom>
          <a:ln>
            <a:noFill/>
          </a:ln>
        </p:spPr>
      </p:pic>
    </p:spTree>
  </p:cSld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Shape 1"/>
          <p:cNvSpPr txBox="1"/>
          <p:nvPr/>
        </p:nvSpPr>
        <p:spPr>
          <a:xfrm>
            <a:off x="504000" y="266400"/>
            <a:ext cx="9071640" cy="114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t-BR" sz="4000" strike="noStrike">
                <a:solidFill>
                  <a:srgbClr val="003366"/>
                </a:solidFill>
                <a:latin typeface="Gisha"/>
              </a:rPr>
              <a:t>QR Code em Catálogos de Bibliotecas</a:t>
            </a:r>
            <a:endParaRPr/>
          </a:p>
        </p:txBody>
      </p:sp>
      <p:pic>
        <p:nvPicPr>
          <p:cNvPr id="199" name="Imagem 2" descr=""/>
          <p:cNvPicPr/>
          <p:nvPr/>
        </p:nvPicPr>
        <p:blipFill>
          <a:blip r:embed="rId1"/>
          <a:stretch/>
        </p:blipFill>
        <p:spPr>
          <a:xfrm>
            <a:off x="1927440" y="1207440"/>
            <a:ext cx="6225840" cy="5398200"/>
          </a:xfrm>
          <a:prstGeom prst="rect">
            <a:avLst/>
          </a:prstGeom>
          <a:ln>
            <a:noFill/>
          </a:ln>
        </p:spPr>
      </p:pic>
      <p:pic>
        <p:nvPicPr>
          <p:cNvPr id="200" name="Imagem 4" descr=""/>
          <p:cNvPicPr/>
          <p:nvPr/>
        </p:nvPicPr>
        <p:blipFill>
          <a:blip r:embed="rId2"/>
          <a:srcRect l="0" t="49297" r="0" b="14007"/>
          <a:stretch/>
        </p:blipFill>
        <p:spPr>
          <a:xfrm>
            <a:off x="504000" y="2987640"/>
            <a:ext cx="9348120" cy="2974320"/>
          </a:xfrm>
          <a:prstGeom prst="rect">
            <a:avLst/>
          </a:prstGeom>
          <a:ln>
            <a:noFill/>
          </a:ln>
        </p:spPr>
      </p:pic>
      <p:sp>
        <p:nvSpPr>
          <p:cNvPr id="201" name="CustomShape 2"/>
          <p:cNvSpPr/>
          <p:nvPr/>
        </p:nvSpPr>
        <p:spPr>
          <a:xfrm>
            <a:off x="509040" y="2972880"/>
            <a:ext cx="9343080" cy="2989080"/>
          </a:xfrm>
          <a:prstGeom prst="rect">
            <a:avLst/>
          </a:prstGeom>
          <a:noFill/>
          <a:ln w="7632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2" name="CustomShape 3"/>
          <p:cNvSpPr/>
          <p:nvPr/>
        </p:nvSpPr>
        <p:spPr>
          <a:xfrm>
            <a:off x="4759560" y="3434760"/>
            <a:ext cx="2543400" cy="245880"/>
          </a:xfrm>
          <a:prstGeom prst="rect">
            <a:avLst/>
          </a:prstGeom>
          <a:noFill/>
          <a:ln w="3816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timing>
    <p:tnLst>
      <p:par>
        <p:cTn id="17" dur="indefinite" restart="never" nodeType="tmRoot">
          <p:childTnLst>
            <p:seq>
              <p:cTn id="18" dur="indefinite" nodeType="mainSeq"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23" dur="5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nodeType="clickEffect" fill="hold" presetClass="entr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 additive="repl">
                                        <p:cTn id="2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extShape 1"/>
          <p:cNvSpPr txBox="1"/>
          <p:nvPr/>
        </p:nvSpPr>
        <p:spPr>
          <a:xfrm>
            <a:off x="504000" y="2077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t-BR" sz="4000" strike="noStrike">
                <a:solidFill>
                  <a:srgbClr val="003366"/>
                </a:solidFill>
                <a:latin typeface="Gisha"/>
              </a:rPr>
              <a:t>Dicas</a:t>
            </a:r>
            <a:endParaRPr/>
          </a:p>
        </p:txBody>
      </p:sp>
      <p:sp>
        <p:nvSpPr>
          <p:cNvPr id="204" name="CustomShape 2"/>
          <p:cNvSpPr/>
          <p:nvPr/>
        </p:nvSpPr>
        <p:spPr>
          <a:xfrm>
            <a:off x="504000" y="2321640"/>
            <a:ext cx="9071280" cy="369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just">
              <a:lnSpc>
                <a:spcPct val="100000"/>
              </a:lnSpc>
            </a:pPr>
            <a:r>
              <a:rPr lang="pt-BR" sz="2800" strike="noStrike">
                <a:solidFill>
                  <a:srgbClr val="000000"/>
                </a:solidFill>
                <a:latin typeface="Gisha"/>
              </a:rPr>
              <a:t>Insira as informações em inglês para maior visibilidade do seu iD no ORCID;</a:t>
            </a:r>
            <a:endParaRPr/>
          </a:p>
          <a:p>
            <a:pPr algn="just">
              <a:lnSpc>
                <a:spcPct val="100000"/>
              </a:lnSpc>
            </a:pPr>
            <a:r>
              <a:rPr lang="pt-BR" sz="2800" strike="noStrike">
                <a:solidFill>
                  <a:srgbClr val="000000"/>
                </a:solidFill>
                <a:latin typeface="Gisha"/>
              </a:rPr>
              <a:t>Preferencialmente, deixe seu perfil público para poder ser vinculado a outras plataformas e ter maior visibilidade;</a:t>
            </a:r>
            <a:endParaRPr/>
          </a:p>
          <a:p>
            <a:pPr algn="just">
              <a:lnSpc>
                <a:spcPct val="100000"/>
              </a:lnSpc>
            </a:pPr>
            <a:r>
              <a:rPr lang="pt-BR" sz="2800" strike="noStrike">
                <a:solidFill>
                  <a:srgbClr val="000000"/>
                </a:solidFill>
                <a:latin typeface="Gisha"/>
              </a:rPr>
              <a:t>Atualize sempre as informações;</a:t>
            </a:r>
            <a:endParaRPr/>
          </a:p>
          <a:p>
            <a:pPr algn="just">
              <a:lnSpc>
                <a:spcPct val="100000"/>
              </a:lnSpc>
            </a:pPr>
            <a:r>
              <a:rPr lang="pt-BR" sz="2800" strike="noStrike">
                <a:solidFill>
                  <a:srgbClr val="000000"/>
                </a:solidFill>
                <a:latin typeface="Gisha"/>
              </a:rPr>
              <a:t>Vincule seu ORCID a outras plataformas que você utiliza.</a:t>
            </a:r>
            <a:endParaRPr/>
          </a:p>
          <a:p>
            <a:pPr algn="just">
              <a:lnSpc>
                <a:spcPct val="100000"/>
              </a:lnSpc>
            </a:pPr>
            <a:r>
              <a:rPr lang="pt-BR" sz="2800" strike="noStrike">
                <a:solidFill>
                  <a:srgbClr val="000000"/>
                </a:solidFill>
                <a:latin typeface="Gisha"/>
              </a:rPr>
              <a:t>	</a:t>
            </a:r>
            <a:endParaRPr/>
          </a:p>
        </p:txBody>
      </p:sp>
    </p:spTree>
  </p:cSld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extShape 1"/>
          <p:cNvSpPr txBox="1"/>
          <p:nvPr/>
        </p:nvSpPr>
        <p:spPr>
          <a:xfrm>
            <a:off x="504000" y="266400"/>
            <a:ext cx="9071640" cy="114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t-BR" sz="4000" strike="noStrike">
                <a:solidFill>
                  <a:srgbClr val="003366"/>
                </a:solidFill>
                <a:latin typeface="Gisha"/>
              </a:rPr>
              <a:t>Outros Identificadores Digitais Persistentes</a:t>
            </a:r>
            <a:endParaRPr/>
          </a:p>
        </p:txBody>
      </p:sp>
      <p:pic>
        <p:nvPicPr>
          <p:cNvPr id="206" name="Imagem 8" descr=""/>
          <p:cNvPicPr/>
          <p:nvPr/>
        </p:nvPicPr>
        <p:blipFill>
          <a:blip r:embed="rId1"/>
          <a:stretch/>
        </p:blipFill>
        <p:spPr>
          <a:xfrm>
            <a:off x="6525360" y="2858760"/>
            <a:ext cx="3481920" cy="1114920"/>
          </a:xfrm>
          <a:prstGeom prst="rect">
            <a:avLst/>
          </a:prstGeom>
          <a:ln>
            <a:noFill/>
          </a:ln>
        </p:spPr>
      </p:pic>
      <p:sp>
        <p:nvSpPr>
          <p:cNvPr id="207" name="CustomShape 2"/>
          <p:cNvSpPr/>
          <p:nvPr/>
        </p:nvSpPr>
        <p:spPr>
          <a:xfrm>
            <a:off x="504000" y="2869920"/>
            <a:ext cx="6021000" cy="260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just">
              <a:lnSpc>
                <a:spcPct val="100000"/>
              </a:lnSpc>
            </a:pPr>
            <a:r>
              <a:rPr lang="pt-BR" sz="2800" strike="noStrike">
                <a:solidFill>
                  <a:srgbClr val="000000"/>
                </a:solidFill>
                <a:latin typeface="Gisha"/>
              </a:rPr>
              <a:t>Scopus Author iD</a:t>
            </a:r>
            <a:endParaRPr/>
          </a:p>
          <a:p>
            <a:pPr algn="just">
              <a:lnSpc>
                <a:spcPct val="100000"/>
              </a:lnSpc>
            </a:pPr>
            <a:r>
              <a:rPr lang="pt-BR" sz="2000" strike="noStrike" u="sng">
                <a:solidFill>
                  <a:srgbClr val="0563c1"/>
                </a:solidFill>
                <a:latin typeface="Gisha"/>
                <a:hlinkClick r:id="rId2"/>
              </a:rPr>
              <a:t>https://www.scopus.com/freelookup/form/author.uri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pt-BR" sz="2800" strike="noStrike">
                <a:solidFill>
                  <a:srgbClr val="000000"/>
                </a:solidFill>
                <a:latin typeface="Gisha"/>
              </a:rPr>
              <a:t>Publons (Antigo ResearchiD)</a:t>
            </a:r>
            <a:endParaRPr/>
          </a:p>
          <a:p>
            <a:pPr algn="just">
              <a:lnSpc>
                <a:spcPct val="100000"/>
              </a:lnSpc>
            </a:pPr>
            <a:r>
              <a:rPr lang="pt-BR" sz="2000" strike="noStrike" u="sng">
                <a:solidFill>
                  <a:srgbClr val="0563c1"/>
                </a:solidFill>
                <a:latin typeface="Gisha"/>
                <a:hlinkClick r:id="rId3"/>
              </a:rPr>
              <a:t>https://publons.com/about/home/</a:t>
            </a:r>
            <a:endParaRPr/>
          </a:p>
        </p:txBody>
      </p:sp>
      <p:pic>
        <p:nvPicPr>
          <p:cNvPr id="208" name="Imagem 11" descr=""/>
          <p:cNvPicPr/>
          <p:nvPr/>
        </p:nvPicPr>
        <p:blipFill>
          <a:blip r:embed="rId4"/>
          <a:stretch/>
        </p:blipFill>
        <p:spPr>
          <a:xfrm>
            <a:off x="6748920" y="4265280"/>
            <a:ext cx="3035160" cy="1219320"/>
          </a:xfrm>
          <a:prstGeom prst="rect">
            <a:avLst/>
          </a:prstGeom>
          <a:ln>
            <a:noFill/>
          </a:ln>
        </p:spPr>
      </p:pic>
    </p:spTree>
  </p:cSld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extShape 1"/>
          <p:cNvSpPr txBox="1"/>
          <p:nvPr/>
        </p:nvSpPr>
        <p:spPr>
          <a:xfrm>
            <a:off x="504000" y="266400"/>
            <a:ext cx="9071640" cy="114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t-BR" sz="4000" strike="noStrike">
                <a:solidFill>
                  <a:srgbClr val="003366"/>
                </a:solidFill>
                <a:latin typeface="Gisha"/>
              </a:rPr>
              <a:t>Referências</a:t>
            </a:r>
            <a:endParaRPr/>
          </a:p>
        </p:txBody>
      </p:sp>
      <p:sp>
        <p:nvSpPr>
          <p:cNvPr id="210" name="TextShape 2"/>
          <p:cNvSpPr txBox="1"/>
          <p:nvPr/>
        </p:nvSpPr>
        <p:spPr>
          <a:xfrm>
            <a:off x="504000" y="1153440"/>
            <a:ext cx="9071280" cy="5477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lang="en-US" sz="1600" strike="noStrike">
                <a:latin typeface="Gisha"/>
              </a:rPr>
              <a:t>ASSUMPÇÃO, F. S. </a:t>
            </a:r>
            <a:r>
              <a:rPr b="1" lang="en-US" sz="1600" strike="noStrike">
                <a:latin typeface="Gisha"/>
              </a:rPr>
              <a:t>Introdução à criação e edição de imagens</a:t>
            </a:r>
            <a:r>
              <a:rPr lang="en-US" sz="1600" strike="noStrike">
                <a:latin typeface="Gisha"/>
              </a:rPr>
              <a:t>. Curitiba, 2019.  slides. Não publicado.</a:t>
            </a:r>
            <a:endParaRPr/>
          </a:p>
          <a:p>
            <a:pPr>
              <a:lnSpc>
                <a:spcPct val="100000"/>
              </a:lnSpc>
            </a:pPr>
            <a:r>
              <a:rPr lang="en-US" sz="1600" strike="noStrike">
                <a:latin typeface="Gisha"/>
              </a:rPr>
              <a:t>BOZONI, Darcila de Fátima. </a:t>
            </a:r>
            <a:r>
              <a:rPr b="1" lang="en-US" sz="1600" strike="noStrike">
                <a:latin typeface="Gisha"/>
              </a:rPr>
              <a:t>Capacitação ORCID iD</a:t>
            </a:r>
            <a:r>
              <a:rPr lang="en-US" sz="1600" strike="noStrike">
                <a:latin typeface="Gisha"/>
              </a:rPr>
              <a:t>: Open Research and Contributor iD. 2019. 102 slides. Disponível em: </a:t>
            </a:r>
            <a:r>
              <a:rPr lang="en-US" sz="1600" strike="noStrike" u="sng">
                <a:solidFill>
                  <a:srgbClr val="0563c1"/>
                </a:solidFill>
                <a:latin typeface="Gisha"/>
                <a:hlinkClick r:id="rId1"/>
              </a:rPr>
              <a:t>https://www2.unesp.br/Home/prope/capacitacao--orcid-darcila-bozoni---prope-1.pdf</a:t>
            </a:r>
            <a:r>
              <a:rPr lang="en-US" sz="1600" strike="noStrike">
                <a:solidFill>
                  <a:srgbClr val="0563c1"/>
                </a:solidFill>
                <a:latin typeface="Gisha"/>
              </a:rPr>
              <a:t> . Acesso em: 25 maio 2019.</a:t>
            </a:r>
            <a:endParaRPr/>
          </a:p>
          <a:p>
            <a:pPr>
              <a:lnSpc>
                <a:spcPct val="100000"/>
              </a:lnSpc>
            </a:pPr>
            <a:r>
              <a:rPr lang="en-US" sz="1600" strike="noStrike">
                <a:solidFill>
                  <a:srgbClr val="0563c1"/>
                </a:solidFill>
                <a:latin typeface="Gisha"/>
              </a:rPr>
              <a:t>DAMÁSIO, Edilson. Crossref, DOI (Digital Object Identifier) e serviços: estudo comparativo luso-brasileiro. </a:t>
            </a:r>
            <a:r>
              <a:rPr b="1" lang="en-US" sz="1600" strike="noStrike">
                <a:solidFill>
                  <a:srgbClr val="0563c1"/>
                </a:solidFill>
                <a:latin typeface="Gisha"/>
              </a:rPr>
              <a:t>InCID</a:t>
            </a:r>
            <a:r>
              <a:rPr lang="en-US" sz="1600" strike="noStrike">
                <a:solidFill>
                  <a:srgbClr val="0563c1"/>
                </a:solidFill>
                <a:latin typeface="Gisha"/>
              </a:rPr>
              <a:t>: Revista de Ciência da Informação e Documentação, v. 4, n. 4, p. 126–142, 2013. Disponível em: http://www.revistas.usp.br/ incid/article/view/69305 Acesso em: 15 jul. 2015.</a:t>
            </a:r>
            <a:endParaRPr/>
          </a:p>
          <a:p>
            <a:pPr>
              <a:lnSpc>
                <a:spcPct val="100000"/>
              </a:lnSpc>
            </a:pPr>
            <a:r>
              <a:rPr lang="en-US" sz="1600" strike="noStrike">
                <a:solidFill>
                  <a:srgbClr val="0563c1"/>
                </a:solidFill>
                <a:latin typeface="Gisha"/>
              </a:rPr>
              <a:t>SANTOS, Romilda Aparecida dos. </a:t>
            </a:r>
            <a:r>
              <a:rPr b="1" lang="en-US" sz="1600" strike="noStrike">
                <a:solidFill>
                  <a:srgbClr val="0563c1"/>
                </a:solidFill>
                <a:latin typeface="Gisha"/>
              </a:rPr>
              <a:t>ORCID</a:t>
            </a:r>
            <a:r>
              <a:rPr lang="en-US" sz="1600" strike="noStrike">
                <a:solidFill>
                  <a:srgbClr val="0563c1"/>
                </a:solidFill>
                <a:latin typeface="Gisha"/>
              </a:rPr>
              <a:t>: aprenda gerar seu código iD e usar o ORCID. 2019. 38 slides. Disponível em: </a:t>
            </a:r>
            <a:r>
              <a:rPr lang="en-US" sz="1600" strike="noStrike" u="sng">
                <a:solidFill>
                  <a:srgbClr val="0563c1"/>
                </a:solidFill>
                <a:latin typeface="Gisha"/>
                <a:hlinkClick r:id="rId2"/>
              </a:rPr>
              <a:t>https://hdl.handle.net/1884/60418</a:t>
            </a:r>
            <a:r>
              <a:rPr lang="en-US" sz="1600" strike="noStrike">
                <a:solidFill>
                  <a:srgbClr val="0563c1"/>
                </a:solidFill>
                <a:latin typeface="Gisha"/>
              </a:rPr>
              <a:t> . Acesso em: 20 maio 2019.</a:t>
            </a:r>
            <a:endParaRPr/>
          </a:p>
          <a:p>
            <a:pPr>
              <a:lnSpc>
                <a:spcPct val="100000"/>
              </a:lnSpc>
            </a:pPr>
            <a:r>
              <a:rPr lang="en-US" sz="1600" strike="noStrike">
                <a:solidFill>
                  <a:srgbClr val="0563c1"/>
                </a:solidFill>
                <a:latin typeface="Gisha"/>
              </a:rPr>
              <a:t>ORCID. </a:t>
            </a:r>
            <a:r>
              <a:rPr b="1" lang="en-US" sz="1600" strike="noStrike">
                <a:solidFill>
                  <a:srgbClr val="0563c1"/>
                </a:solidFill>
                <a:latin typeface="Gisha"/>
              </a:rPr>
              <a:t>ORCID support</a:t>
            </a:r>
            <a:r>
              <a:rPr lang="en-US" sz="1600" strike="noStrike">
                <a:solidFill>
                  <a:srgbClr val="0563c1"/>
                </a:solidFill>
                <a:latin typeface="Gisha"/>
              </a:rPr>
              <a:t>. Out. 2018. Disponível em: </a:t>
            </a:r>
            <a:r>
              <a:rPr lang="en-US" sz="1600" strike="noStrike" u="sng">
                <a:solidFill>
                  <a:srgbClr val="0563c1"/>
                </a:solidFill>
                <a:latin typeface="Gisha"/>
                <a:hlinkClick r:id="rId3"/>
              </a:rPr>
              <a:t>https://support.orcid.org/</a:t>
            </a:r>
            <a:r>
              <a:rPr lang="en-US" sz="1600" strike="noStrike" u="sng">
                <a:solidFill>
                  <a:srgbClr val="0563c1"/>
                </a:solidFill>
                <a:latin typeface="Gisha"/>
                <a:hlinkClick r:id="rId4"/>
              </a:rPr>
              <a:t>hc</a:t>
            </a:r>
            <a:r>
              <a:rPr lang="en-US" sz="1600" strike="noStrike" u="sng">
                <a:solidFill>
                  <a:srgbClr val="0563c1"/>
                </a:solidFill>
                <a:latin typeface="Gisha"/>
                <a:hlinkClick r:id="rId5"/>
              </a:rPr>
              <a:t>/</a:t>
            </a:r>
            <a:r>
              <a:rPr lang="en-US" sz="1600" strike="noStrike" u="sng">
                <a:solidFill>
                  <a:srgbClr val="0563c1"/>
                </a:solidFill>
                <a:latin typeface="Gisha"/>
                <a:hlinkClick r:id="rId6"/>
              </a:rPr>
              <a:t>en-us</a:t>
            </a:r>
            <a:r>
              <a:rPr lang="en-US" sz="1600" strike="noStrike" u="sng">
                <a:solidFill>
                  <a:srgbClr val="0563c1"/>
                </a:solidFill>
                <a:latin typeface="Gisha"/>
                <a:hlinkClick r:id="rId7"/>
              </a:rPr>
              <a:t>/</a:t>
            </a:r>
            <a:r>
              <a:rPr lang="en-US" sz="1600" strike="noStrike" u="sng">
                <a:solidFill>
                  <a:srgbClr val="0563c1"/>
                </a:solidFill>
                <a:latin typeface="Gisha"/>
                <a:hlinkClick r:id="rId8"/>
              </a:rPr>
              <a:t>articles</a:t>
            </a:r>
            <a:r>
              <a:rPr lang="en-US" sz="1600" strike="noStrike" u="sng">
                <a:solidFill>
                  <a:srgbClr val="0563c1"/>
                </a:solidFill>
                <a:latin typeface="Gisha"/>
                <a:hlinkClick r:id="rId9"/>
              </a:rPr>
              <a:t>/360006971053-Your-ORCID-iD-your-digital-name-identifier</a:t>
            </a:r>
            <a:r>
              <a:rPr lang="en-US" sz="1600" strike="noStrike">
                <a:solidFill>
                  <a:srgbClr val="0563c1"/>
                </a:solidFill>
                <a:latin typeface="Gisha"/>
              </a:rPr>
              <a:t>. Acesso em: 02 jul. 2019.</a:t>
            </a:r>
            <a:endParaRPr/>
          </a:p>
          <a:p>
            <a:pPr>
              <a:lnSpc>
                <a:spcPct val="100000"/>
              </a:lnSpc>
            </a:pPr>
            <a:r>
              <a:rPr lang="en-US" sz="1600" strike="noStrike">
                <a:solidFill>
                  <a:srgbClr val="0563c1"/>
                </a:solidFill>
                <a:latin typeface="Gisha"/>
              </a:rPr>
              <a:t>ORCID. </a:t>
            </a:r>
            <a:r>
              <a:rPr b="1" lang="en-US" sz="1600" strike="noStrike">
                <a:solidFill>
                  <a:srgbClr val="0563c1"/>
                </a:solidFill>
                <a:latin typeface="Gisha"/>
              </a:rPr>
              <a:t>O que é o ORCID? </a:t>
            </a:r>
            <a:r>
              <a:rPr lang="en-US" sz="1600" strike="noStrike">
                <a:solidFill>
                  <a:srgbClr val="0563c1"/>
                </a:solidFill>
                <a:latin typeface="Gisha"/>
              </a:rPr>
              <a:t>2019. Disponível em: </a:t>
            </a:r>
            <a:r>
              <a:rPr lang="en-US" sz="1600" strike="noStrike" u="sng">
                <a:solidFill>
                  <a:srgbClr val="0563c1"/>
                </a:solidFill>
                <a:latin typeface="Gisha"/>
                <a:hlinkClick r:id="rId10"/>
              </a:rPr>
              <a:t>https://orcid.org/about/what-is-orcid/mission</a:t>
            </a:r>
            <a:r>
              <a:rPr lang="en-US" sz="1600" strike="noStrike">
                <a:solidFill>
                  <a:srgbClr val="0563c1"/>
                </a:solidFill>
                <a:latin typeface="Gisha"/>
              </a:rPr>
              <a:t> . Acesso em: 10 jun. 2019.</a:t>
            </a:r>
            <a:endParaRPr/>
          </a:p>
          <a:p>
            <a:pPr>
              <a:lnSpc>
                <a:spcPct val="100000"/>
              </a:lnSpc>
            </a:pPr>
            <a:r>
              <a:rPr lang="en-US" sz="1600" strike="noStrike">
                <a:solidFill>
                  <a:srgbClr val="0563c1"/>
                </a:solidFill>
                <a:latin typeface="Gisha"/>
              </a:rPr>
              <a:t>UNIVERSIDADE FEDERAL DO PARANÁ (UFPR). Sistema de Bibliotecas. </a:t>
            </a:r>
            <a:r>
              <a:rPr b="1" lang="en-US" sz="1600" strike="noStrike">
                <a:solidFill>
                  <a:srgbClr val="0563c1"/>
                </a:solidFill>
                <a:latin typeface="Gisha"/>
              </a:rPr>
              <a:t>Consulta ao acervo</a:t>
            </a:r>
            <a:r>
              <a:rPr lang="en-US" sz="1600" strike="noStrike">
                <a:solidFill>
                  <a:srgbClr val="0563c1"/>
                </a:solidFill>
                <a:latin typeface="Gisha"/>
              </a:rPr>
              <a:t>. 4 de julho de 2019. Disponível em: </a:t>
            </a:r>
            <a:r>
              <a:rPr lang="en-US" sz="1600" strike="noStrike" u="sng">
                <a:solidFill>
                  <a:srgbClr val="0563c1"/>
                </a:solidFill>
                <a:latin typeface="Gisha"/>
                <a:hlinkClick r:id="rId11"/>
              </a:rPr>
              <a:t>http://acervo.ufpr.br</a:t>
            </a:r>
            <a:r>
              <a:rPr lang="en-US" sz="1600" strike="noStrike">
                <a:solidFill>
                  <a:srgbClr val="0563c1"/>
                </a:solidFill>
                <a:latin typeface="Gisha"/>
              </a:rPr>
              <a:t> Acesso em: 4 jul. 2019.</a:t>
            </a:r>
            <a:endParaRPr/>
          </a:p>
        </p:txBody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Shape 1"/>
          <p:cNvSpPr txBox="1"/>
          <p:nvPr/>
        </p:nvSpPr>
        <p:spPr>
          <a:xfrm>
            <a:off x="504000" y="2077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t-BR" sz="4000" strike="noStrike">
                <a:solidFill>
                  <a:srgbClr val="003366"/>
                </a:solidFill>
                <a:latin typeface="Gisha"/>
              </a:rPr>
              <a:t>Conteúdo</a:t>
            </a:r>
            <a:endParaRPr/>
          </a:p>
        </p:txBody>
      </p:sp>
      <p:sp>
        <p:nvSpPr>
          <p:cNvPr id="93" name="TextShape 2"/>
          <p:cNvSpPr txBox="1"/>
          <p:nvPr/>
        </p:nvSpPr>
        <p:spPr>
          <a:xfrm>
            <a:off x="504000" y="1844640"/>
            <a:ext cx="9071280" cy="4294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lang="en-US" sz="2800" strike="noStrike">
                <a:latin typeface="Gisha"/>
              </a:rPr>
              <a:t>1 O que é o ORCID</a:t>
            </a:r>
            <a:endParaRPr/>
          </a:p>
          <a:p>
            <a:pPr>
              <a:lnSpc>
                <a:spcPct val="100000"/>
              </a:lnSpc>
            </a:pPr>
            <a:r>
              <a:rPr lang="en-US" sz="2800" strike="noStrike">
                <a:latin typeface="Gisha"/>
              </a:rPr>
              <a:t>2 Importância e benefícios</a:t>
            </a:r>
            <a:endParaRPr/>
          </a:p>
          <a:p>
            <a:pPr>
              <a:lnSpc>
                <a:spcPct val="100000"/>
              </a:lnSpc>
            </a:pPr>
            <a:r>
              <a:rPr lang="en-US" sz="2800" strike="noStrike">
                <a:latin typeface="Gisha"/>
              </a:rPr>
              <a:t>3 Como criar uma conta/perfil</a:t>
            </a:r>
            <a:endParaRPr/>
          </a:p>
          <a:p>
            <a:pPr>
              <a:lnSpc>
                <a:spcPct val="100000"/>
              </a:lnSpc>
            </a:pPr>
            <a:r>
              <a:rPr lang="en-US" sz="2800" strike="noStrike">
                <a:latin typeface="Gisha"/>
              </a:rPr>
              <a:t>4 Como configurar</a:t>
            </a:r>
            <a:endParaRPr/>
          </a:p>
          <a:p>
            <a:pPr>
              <a:lnSpc>
                <a:spcPct val="100000"/>
              </a:lnSpc>
            </a:pPr>
            <a:r>
              <a:rPr lang="en-US" sz="2800" strike="noStrike">
                <a:latin typeface="Gisha"/>
              </a:rPr>
              <a:t>5 Como usar</a:t>
            </a:r>
            <a:endParaRPr/>
          </a:p>
        </p:txBody>
      </p:sp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Imagem 1" descr=""/>
          <p:cNvPicPr/>
          <p:nvPr/>
        </p:nvPicPr>
        <p:blipFill>
          <a:blip r:embed="rId1"/>
          <a:srcRect l="48625" t="0" r="0" b="0"/>
          <a:stretch/>
        </p:blipFill>
        <p:spPr>
          <a:xfrm>
            <a:off x="1746720" y="1121400"/>
            <a:ext cx="1502640" cy="673920"/>
          </a:xfrm>
          <a:prstGeom prst="rect">
            <a:avLst/>
          </a:prstGeom>
          <a:ln>
            <a:noFill/>
          </a:ln>
        </p:spPr>
      </p:pic>
      <p:sp>
        <p:nvSpPr>
          <p:cNvPr id="212" name="CustomShape 1"/>
          <p:cNvSpPr/>
          <p:nvPr/>
        </p:nvSpPr>
        <p:spPr>
          <a:xfrm>
            <a:off x="324000" y="1980000"/>
            <a:ext cx="2951640" cy="5579640"/>
          </a:xfrm>
          <a:custGeom>
            <a:avLst/>
            <a:gdLst/>
            <a:ahLst/>
            <a:rect l="0" t="0" r="r" b="b"/>
            <a:pathLst>
              <a:path w="2" h="2">
                <a:moveTo>
                  <a:pt x="0" y="0"/>
                </a:move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0" y="0"/>
                </a:lnTo>
              </a:path>
            </a:pathLst>
          </a:custGeom>
          <a:solidFill>
            <a:srgbClr val="004879"/>
          </a:solidFill>
          <a:ln>
            <a:solidFill>
              <a:srgbClr val="336699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13" name="CustomShape 2"/>
          <p:cNvSpPr/>
          <p:nvPr/>
        </p:nvSpPr>
        <p:spPr>
          <a:xfrm>
            <a:off x="324000" y="0"/>
            <a:ext cx="2951640" cy="935640"/>
          </a:xfrm>
          <a:custGeom>
            <a:avLst/>
            <a:gdLst/>
            <a:ahLst/>
            <a:rect l="0" t="0" r="r" b="b"/>
            <a:pathLst>
              <a:path w="2" h="2">
                <a:moveTo>
                  <a:pt x="0" y="0"/>
                </a:move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0" y="0"/>
                </a:lnTo>
              </a:path>
            </a:pathLst>
          </a:custGeom>
          <a:solidFill>
            <a:srgbClr val="004879"/>
          </a:solidFill>
          <a:ln>
            <a:solidFill>
              <a:srgbClr val="336699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14" name="TextShape 3"/>
          <p:cNvSpPr txBox="1"/>
          <p:nvPr/>
        </p:nvSpPr>
        <p:spPr>
          <a:xfrm>
            <a:off x="3677040" y="2154240"/>
            <a:ext cx="475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pt-BR" sz="5000" strike="noStrike">
                <a:solidFill>
                  <a:srgbClr val="003366"/>
                </a:solidFill>
                <a:latin typeface="Gisha"/>
              </a:rPr>
              <a:t>Obrigada!</a:t>
            </a:r>
            <a:endParaRPr/>
          </a:p>
        </p:txBody>
      </p:sp>
      <p:sp>
        <p:nvSpPr>
          <p:cNvPr id="215" name="TextShape 4"/>
          <p:cNvSpPr txBox="1"/>
          <p:nvPr/>
        </p:nvSpPr>
        <p:spPr>
          <a:xfrm>
            <a:off x="4583880" y="4421520"/>
            <a:ext cx="5172480" cy="1463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r">
              <a:lnSpc>
                <a:spcPct val="100000"/>
              </a:lnSpc>
            </a:pPr>
            <a:r>
              <a:rPr b="1" lang="pt-BR" sz="2400" strike="noStrike">
                <a:solidFill>
                  <a:srgbClr val="003366"/>
                </a:solidFill>
                <a:latin typeface="Gisha"/>
              </a:rPr>
              <a:t>Paula Carina de Araújo</a:t>
            </a:r>
            <a:r>
              <a:rPr lang="pt-BR" sz="2400" strike="noStrike">
                <a:solidFill>
                  <a:srgbClr val="003366"/>
                </a:solidFill>
                <a:latin typeface="Gisha"/>
              </a:rPr>
              <a:t>
</a:t>
            </a:r>
            <a:r>
              <a:rPr lang="pt-BR" sz="2400" strike="noStrike" u="sng">
                <a:solidFill>
                  <a:srgbClr val="0563c1"/>
                </a:solidFill>
                <a:latin typeface="Gisha"/>
                <a:hlinkClick r:id="rId2"/>
              </a:rPr>
              <a:t>referenciaag</a:t>
            </a:r>
            <a:r>
              <a:rPr lang="pt-BR" sz="2400" strike="noStrike" u="sng">
                <a:solidFill>
                  <a:srgbClr val="0563c1"/>
                </a:solidFill>
                <a:latin typeface="Gisha"/>
                <a:hlinkClick r:id="rId3"/>
              </a:rPr>
              <a:t>@ufpr.br</a:t>
            </a:r>
            <a:r>
              <a:rPr lang="pt-BR" sz="2400" strike="noStrike">
                <a:solidFill>
                  <a:srgbClr val="003366"/>
                </a:solidFill>
                <a:latin typeface="Gisha"/>
              </a:rPr>
              <a:t> </a:t>
            </a:r>
            <a:r>
              <a:rPr lang="pt-BR" sz="2400" strike="noStrike">
                <a:solidFill>
                  <a:srgbClr val="003366"/>
                </a:solidFill>
                <a:latin typeface="Gisha"/>
              </a:rPr>
              <a:t>
</a:t>
            </a:r>
            <a:r>
              <a:rPr lang="pt-BR" sz="2400" strike="noStrike">
                <a:solidFill>
                  <a:srgbClr val="003366"/>
                </a:solidFill>
                <a:latin typeface="Gisha"/>
              </a:rPr>
              <a:t>Biblioteca de Ciências Agrárias (AG)</a:t>
            </a:r>
            <a:r>
              <a:rPr lang="pt-BR" sz="2400" strike="noStrike">
                <a:solidFill>
                  <a:srgbClr val="003366"/>
                </a:solidFill>
                <a:latin typeface="Gisha"/>
              </a:rPr>
              <a:t>
</a:t>
            </a:r>
            <a:r>
              <a:rPr lang="pt-BR" sz="2400" strike="noStrike">
                <a:solidFill>
                  <a:srgbClr val="003366"/>
                </a:solidFill>
                <a:latin typeface="Gisha"/>
              </a:rPr>
              <a:t>Curitiba, 4 de julho de 2019</a:t>
            </a:r>
            <a:endParaRPr/>
          </a:p>
        </p:txBody>
      </p:sp>
      <p:pic>
        <p:nvPicPr>
          <p:cNvPr id="216" name="Imagem 7" descr=""/>
          <p:cNvPicPr/>
          <p:nvPr/>
        </p:nvPicPr>
        <p:blipFill>
          <a:blip r:embed="rId4"/>
          <a:stretch/>
        </p:blipFill>
        <p:spPr>
          <a:xfrm>
            <a:off x="8728200" y="5892120"/>
            <a:ext cx="1151640" cy="1151640"/>
          </a:xfrm>
          <a:prstGeom prst="rect">
            <a:avLst/>
          </a:prstGeom>
          <a:ln>
            <a:noFill/>
          </a:ln>
        </p:spPr>
      </p:pic>
      <p:pic>
        <p:nvPicPr>
          <p:cNvPr id="217" name="Imagem 8" descr=""/>
          <p:cNvPicPr/>
          <p:nvPr/>
        </p:nvPicPr>
        <p:blipFill>
          <a:blip r:embed="rId5"/>
          <a:stretch/>
        </p:blipFill>
        <p:spPr>
          <a:xfrm>
            <a:off x="623160" y="1046520"/>
            <a:ext cx="821160" cy="823680"/>
          </a:xfrm>
          <a:prstGeom prst="rect">
            <a:avLst/>
          </a:prstGeom>
          <a:ln>
            <a:noFill/>
          </a:ln>
        </p:spPr>
      </p:pic>
    </p:spTree>
  </p:cSld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extShape 1"/>
          <p:cNvSpPr txBox="1"/>
          <p:nvPr/>
        </p:nvSpPr>
        <p:spPr>
          <a:xfrm>
            <a:off x="504000" y="2077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t-BR" sz="4000" strike="noStrike">
                <a:solidFill>
                  <a:srgbClr val="003366"/>
                </a:solidFill>
                <a:latin typeface="Gisha"/>
              </a:rPr>
              <a:t>Licença de uso</a:t>
            </a:r>
            <a:endParaRPr/>
          </a:p>
        </p:txBody>
      </p:sp>
      <p:sp>
        <p:nvSpPr>
          <p:cNvPr id="219" name="TextShape 2"/>
          <p:cNvSpPr txBox="1"/>
          <p:nvPr/>
        </p:nvSpPr>
        <p:spPr>
          <a:xfrm>
            <a:off x="2403360" y="1844640"/>
            <a:ext cx="7171920" cy="4294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>
              <a:lnSpc>
                <a:spcPct val="100000"/>
              </a:lnSpc>
            </a:pPr>
            <a:r>
              <a:rPr b="1" lang="en-US" sz="2000" strike="noStrike">
                <a:latin typeface="Gisha"/>
              </a:rPr>
              <a:t>ORCID: </a:t>
            </a:r>
            <a:r>
              <a:rPr lang="en-US" sz="2000" strike="noStrike">
                <a:latin typeface="Gisha"/>
              </a:rPr>
              <a:t>identificador digital persistente by Paula Carina de Araújo is licensed under a Creative Commons Attibution 4.0 International Licence.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n-US" sz="2000" strike="noStrike">
                <a:latin typeface="Gisha"/>
              </a:rPr>
              <a:t>ARAÚJO, Paula Carina. </a:t>
            </a:r>
            <a:r>
              <a:rPr b="1" lang="en-US" sz="2000" strike="noStrike">
                <a:latin typeface="Gisha"/>
              </a:rPr>
              <a:t>ORCID: </a:t>
            </a:r>
            <a:r>
              <a:rPr lang="en-US" sz="2000" strike="noStrike">
                <a:latin typeface="Gisha"/>
              </a:rPr>
              <a:t>identificador digital persistente. Curitiba, 2019. 41 slides. </a:t>
            </a:r>
            <a:endParaRPr/>
          </a:p>
        </p:txBody>
      </p:sp>
      <p:pic>
        <p:nvPicPr>
          <p:cNvPr id="220" name="Espaço Reservado para Conteúdo 9" descr=""/>
          <p:cNvPicPr/>
          <p:nvPr/>
        </p:nvPicPr>
        <p:blipFill>
          <a:blip r:embed="rId1"/>
          <a:stretch/>
        </p:blipFill>
        <p:spPr>
          <a:xfrm>
            <a:off x="603360" y="3015360"/>
            <a:ext cx="1511640" cy="528480"/>
          </a:xfrm>
          <a:prstGeom prst="rect">
            <a:avLst/>
          </a:prstGeom>
          <a:ln>
            <a:noFill/>
          </a:ln>
        </p:spPr>
      </p:pic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Shape 1"/>
          <p:cNvSpPr txBox="1"/>
          <p:nvPr/>
        </p:nvSpPr>
        <p:spPr>
          <a:xfrm>
            <a:off x="504000" y="2077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t-BR" sz="4000" strike="noStrike">
                <a:solidFill>
                  <a:srgbClr val="003366"/>
                </a:solidFill>
                <a:latin typeface="Gisha"/>
              </a:rPr>
              <a:t>O que é o ORCID</a:t>
            </a:r>
            <a:endParaRPr/>
          </a:p>
        </p:txBody>
      </p:sp>
      <p:sp>
        <p:nvSpPr>
          <p:cNvPr id="95" name="CustomShape 2"/>
          <p:cNvSpPr/>
          <p:nvPr/>
        </p:nvSpPr>
        <p:spPr>
          <a:xfrm>
            <a:off x="504000" y="1804320"/>
            <a:ext cx="9071280" cy="4374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just">
              <a:lnSpc>
                <a:spcPct val="100000"/>
              </a:lnSpc>
            </a:pPr>
            <a:r>
              <a:rPr lang="pt-BR" sz="2800" strike="noStrike">
                <a:solidFill>
                  <a:srgbClr val="000000"/>
                </a:solidFill>
                <a:latin typeface="Gisha"/>
              </a:rPr>
              <a:t>ORCID é uma organização sem fins lucrativos. Desenvolve um trabalho aberto, transparente e não proprietário.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b="1" lang="pt-BR" sz="2800" strike="noStrike">
                <a:solidFill>
                  <a:srgbClr val="000000"/>
                </a:solidFill>
                <a:latin typeface="Gisha"/>
              </a:rPr>
              <a:t>Visão</a:t>
            </a:r>
            <a:endParaRPr/>
          </a:p>
          <a:p>
            <a:pPr algn="just">
              <a:lnSpc>
                <a:spcPct val="100000"/>
              </a:lnSpc>
            </a:pPr>
            <a:r>
              <a:rPr lang="pt-BR" sz="2800" strike="noStrike">
                <a:solidFill>
                  <a:srgbClr val="000000"/>
                </a:solidFill>
                <a:latin typeface="Gisha"/>
              </a:rPr>
              <a:t>A visão da ORCID é de um mundo onde todos que participam de pesquisas, bolsas de estudo e inovações sejam identificados de forma única e conectados a seus contribuidores e afiliações, entre disciplinas, fronteiras e tempo (ORCID, 2019).</a:t>
            </a:r>
            <a:endParaRPr/>
          </a:p>
        </p:txBody>
      </p:sp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Shape 1"/>
          <p:cNvSpPr txBox="1"/>
          <p:nvPr/>
        </p:nvSpPr>
        <p:spPr>
          <a:xfrm>
            <a:off x="504000" y="2077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t-BR" sz="4000" strike="noStrike">
                <a:solidFill>
                  <a:srgbClr val="003366"/>
                </a:solidFill>
                <a:latin typeface="Gisha"/>
              </a:rPr>
              <a:t>O que é o ORCID</a:t>
            </a:r>
            <a:endParaRPr/>
          </a:p>
        </p:txBody>
      </p:sp>
      <p:sp>
        <p:nvSpPr>
          <p:cNvPr id="97" name="CustomShape 2"/>
          <p:cNvSpPr/>
          <p:nvPr/>
        </p:nvSpPr>
        <p:spPr>
          <a:xfrm>
            <a:off x="504000" y="1982880"/>
            <a:ext cx="9071280" cy="4018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just">
              <a:lnSpc>
                <a:spcPct val="100000"/>
              </a:lnSpc>
            </a:pPr>
            <a:r>
              <a:rPr b="1" lang="pt-BR" sz="2800" strike="noStrike">
                <a:solidFill>
                  <a:srgbClr val="000000"/>
                </a:solidFill>
                <a:latin typeface="Gisha"/>
              </a:rPr>
              <a:t>Missão</a:t>
            </a:r>
            <a:endParaRPr/>
          </a:p>
          <a:p>
            <a:pPr algn="just">
              <a:lnSpc>
                <a:spcPct val="100000"/>
              </a:lnSpc>
            </a:pPr>
            <a:r>
              <a:rPr lang="pt-BR" sz="2800" strike="noStrike">
                <a:solidFill>
                  <a:srgbClr val="000000"/>
                </a:solidFill>
                <a:latin typeface="Gisha"/>
              </a:rPr>
              <a:t>A ORCID </a:t>
            </a:r>
            <a:r>
              <a:rPr b="1" lang="pt-BR" sz="2800" strike="noStrike">
                <a:solidFill>
                  <a:srgbClr val="000000"/>
                </a:solidFill>
                <a:latin typeface="Gisha"/>
              </a:rPr>
              <a:t>fornece um identificador para indivíduos </a:t>
            </a:r>
            <a:r>
              <a:rPr lang="pt-BR" sz="2800" strike="noStrike">
                <a:solidFill>
                  <a:srgbClr val="000000"/>
                </a:solidFill>
                <a:latin typeface="Gisha"/>
              </a:rPr>
              <a:t>usarem com seu nome enquanto se engajam em atividades de pesquisa, bolsas de estudos e inovação. Fornecemos ferramentas de código livre que permitem conexões transparentes e confiáveis entre pesquisadores, suas contribuições e afiliações. Fornecemos este serviço para ajudar as pessoas a encontrarem informações e para simplificar o registro e análise (ORCID, 2019).</a:t>
            </a:r>
            <a:endParaRPr/>
          </a:p>
        </p:txBody>
      </p:sp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Shape 1"/>
          <p:cNvSpPr txBox="1"/>
          <p:nvPr/>
        </p:nvSpPr>
        <p:spPr>
          <a:xfrm>
            <a:off x="504000" y="2077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t-BR" sz="4000" strike="noStrike">
                <a:solidFill>
                  <a:srgbClr val="003366"/>
                </a:solidFill>
                <a:latin typeface="Gisha"/>
              </a:rPr>
              <a:t>O que é o ORCID</a:t>
            </a:r>
            <a:endParaRPr/>
          </a:p>
        </p:txBody>
      </p:sp>
      <p:sp>
        <p:nvSpPr>
          <p:cNvPr id="99" name="CustomShape 2"/>
          <p:cNvSpPr/>
          <p:nvPr/>
        </p:nvSpPr>
        <p:spPr>
          <a:xfrm>
            <a:off x="504360" y="1828440"/>
            <a:ext cx="9071280" cy="42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/>
          <a:p>
            <a:pPr algn="just">
              <a:lnSpc>
                <a:spcPct val="100000"/>
              </a:lnSpc>
            </a:pPr>
            <a:r>
              <a:rPr b="1" lang="pt-BR" sz="2800" strike="noStrike">
                <a:solidFill>
                  <a:srgbClr val="000000"/>
                </a:solidFill>
                <a:latin typeface="Gisha"/>
              </a:rPr>
              <a:t>Interessados</a:t>
            </a:r>
            <a:endParaRPr/>
          </a:p>
        </p:txBody>
      </p:sp>
      <p:pic>
        <p:nvPicPr>
          <p:cNvPr id="100" name="Imagem 3" descr=""/>
          <p:cNvPicPr/>
          <p:nvPr/>
        </p:nvPicPr>
        <p:blipFill>
          <a:blip r:embed="rId1"/>
          <a:stretch/>
        </p:blipFill>
        <p:spPr>
          <a:xfrm>
            <a:off x="6477840" y="3118320"/>
            <a:ext cx="3272760" cy="2181600"/>
          </a:xfrm>
          <a:prstGeom prst="rect">
            <a:avLst/>
          </a:prstGeom>
          <a:ln>
            <a:noFill/>
          </a:ln>
        </p:spPr>
      </p:pic>
      <p:pic>
        <p:nvPicPr>
          <p:cNvPr id="101" name="Imagem 5" descr=""/>
          <p:cNvPicPr/>
          <p:nvPr/>
        </p:nvPicPr>
        <p:blipFill>
          <a:blip r:embed="rId2"/>
          <a:srcRect l="0" t="26614" r="0" b="0"/>
          <a:stretch/>
        </p:blipFill>
        <p:spPr>
          <a:xfrm>
            <a:off x="3379680" y="4746600"/>
            <a:ext cx="2832480" cy="1448280"/>
          </a:xfrm>
          <a:prstGeom prst="rect">
            <a:avLst/>
          </a:prstGeom>
          <a:ln>
            <a:noFill/>
          </a:ln>
        </p:spPr>
      </p:pic>
      <p:pic>
        <p:nvPicPr>
          <p:cNvPr id="102" name="Imagem 8" descr=""/>
          <p:cNvPicPr/>
          <p:nvPr/>
        </p:nvPicPr>
        <p:blipFill>
          <a:blip r:embed="rId3"/>
          <a:stretch/>
        </p:blipFill>
        <p:spPr>
          <a:xfrm>
            <a:off x="504000" y="2629440"/>
            <a:ext cx="2265840" cy="3395160"/>
          </a:xfrm>
          <a:prstGeom prst="rect">
            <a:avLst/>
          </a:prstGeom>
          <a:ln>
            <a:noFill/>
          </a:ln>
        </p:spPr>
      </p:pic>
      <p:pic>
        <p:nvPicPr>
          <p:cNvPr id="103" name="Imagem 10" descr=""/>
          <p:cNvPicPr/>
          <p:nvPr/>
        </p:nvPicPr>
        <p:blipFill>
          <a:blip r:embed="rId4"/>
          <a:stretch/>
        </p:blipFill>
        <p:spPr>
          <a:xfrm>
            <a:off x="3379680" y="2390400"/>
            <a:ext cx="2832480" cy="1888200"/>
          </a:xfrm>
          <a:prstGeom prst="rect">
            <a:avLst/>
          </a:prstGeom>
          <a:ln>
            <a:noFill/>
          </a:ln>
        </p:spPr>
      </p:pic>
      <p:sp>
        <p:nvSpPr>
          <p:cNvPr id="104" name="CustomShape 3"/>
          <p:cNvSpPr/>
          <p:nvPr/>
        </p:nvSpPr>
        <p:spPr>
          <a:xfrm>
            <a:off x="3445920" y="6241680"/>
            <a:ext cx="27003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pt-BR" strike="noStrike">
                <a:solidFill>
                  <a:srgbClr val="000000"/>
                </a:solidFill>
                <a:latin typeface="Calibri"/>
              </a:rPr>
              <a:t>Autores</a:t>
            </a:r>
            <a:endParaRPr/>
          </a:p>
        </p:txBody>
      </p:sp>
      <p:sp>
        <p:nvSpPr>
          <p:cNvPr id="105" name="CustomShape 4"/>
          <p:cNvSpPr/>
          <p:nvPr/>
        </p:nvSpPr>
        <p:spPr>
          <a:xfrm>
            <a:off x="3445920" y="4327200"/>
            <a:ext cx="27003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pt-BR" strike="noStrike">
                <a:solidFill>
                  <a:srgbClr val="000000"/>
                </a:solidFill>
                <a:latin typeface="Calibri"/>
              </a:rPr>
              <a:t>Bibliotecários</a:t>
            </a:r>
            <a:endParaRPr/>
          </a:p>
        </p:txBody>
      </p:sp>
      <p:sp>
        <p:nvSpPr>
          <p:cNvPr id="106" name="CustomShape 5"/>
          <p:cNvSpPr/>
          <p:nvPr/>
        </p:nvSpPr>
        <p:spPr>
          <a:xfrm>
            <a:off x="286560" y="6094440"/>
            <a:ext cx="27003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t-BR" strike="noStrike">
                <a:solidFill>
                  <a:srgbClr val="000000"/>
                </a:solidFill>
                <a:latin typeface="Calibri"/>
              </a:rPr>
              <a:t>Editores e equipe editorial</a:t>
            </a:r>
            <a:endParaRPr/>
          </a:p>
        </p:txBody>
      </p:sp>
      <p:sp>
        <p:nvSpPr>
          <p:cNvPr id="107" name="CustomShape 6"/>
          <p:cNvSpPr/>
          <p:nvPr/>
        </p:nvSpPr>
        <p:spPr>
          <a:xfrm>
            <a:off x="6604920" y="5361840"/>
            <a:ext cx="27003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pt-BR" strike="noStrike">
                <a:solidFill>
                  <a:srgbClr val="000000"/>
                </a:solidFill>
                <a:latin typeface="Calibri"/>
              </a:rPr>
              <a:t>Pesquisadores</a:t>
            </a:r>
            <a:endParaRPr/>
          </a:p>
        </p:txBody>
      </p:sp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extShape 1"/>
          <p:cNvSpPr txBox="1"/>
          <p:nvPr/>
        </p:nvSpPr>
        <p:spPr>
          <a:xfrm>
            <a:off x="504000" y="2077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t-BR" sz="4000" strike="noStrike">
                <a:solidFill>
                  <a:srgbClr val="003366"/>
                </a:solidFill>
                <a:latin typeface="Gisha"/>
              </a:rPr>
              <a:t>O que é o ORCID</a:t>
            </a:r>
            <a:endParaRPr/>
          </a:p>
        </p:txBody>
      </p:sp>
      <p:sp>
        <p:nvSpPr>
          <p:cNvPr id="109" name="CustomShape 2"/>
          <p:cNvSpPr/>
          <p:nvPr/>
        </p:nvSpPr>
        <p:spPr>
          <a:xfrm>
            <a:off x="504000" y="1735200"/>
            <a:ext cx="9071280" cy="451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just">
              <a:lnSpc>
                <a:spcPct val="100000"/>
              </a:lnSpc>
            </a:pPr>
            <a:r>
              <a:rPr b="1" lang="pt-BR" sz="2800" strike="noStrike">
                <a:solidFill>
                  <a:srgbClr val="000000"/>
                </a:solidFill>
                <a:latin typeface="Gisha"/>
              </a:rPr>
              <a:t>Identificador Digital Persistente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pt-BR" sz="2800" strike="noStrike">
                <a:solidFill>
                  <a:srgbClr val="000000"/>
                </a:solidFill>
                <a:latin typeface="Gisha"/>
              </a:rPr>
              <a:t>Desenvolvido em software livre;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pt-BR" sz="2800" strike="noStrike">
                <a:solidFill>
                  <a:srgbClr val="000000"/>
                </a:solidFill>
                <a:latin typeface="Gisha"/>
              </a:rPr>
              <a:t>Permanente, aberto, interoperável, claro e não ambíguo de comunicação de pesquisa;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pt-BR" sz="2800" strike="noStrike">
                <a:solidFill>
                  <a:srgbClr val="000000"/>
                </a:solidFill>
                <a:latin typeface="Gisha"/>
              </a:rPr>
              <a:t>Conecta os pesquisadores a suas contribuições de pesquisa de forma confiável (ORCID, 2019).</a:t>
            </a:r>
            <a:endParaRPr/>
          </a:p>
        </p:txBody>
      </p:sp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Shape 1"/>
          <p:cNvSpPr txBox="1"/>
          <p:nvPr/>
        </p:nvSpPr>
        <p:spPr>
          <a:xfrm>
            <a:off x="504000" y="2077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b="1" lang="pt-BR" sz="4000" strike="noStrike">
                <a:solidFill>
                  <a:srgbClr val="003366"/>
                </a:solidFill>
                <a:latin typeface="Gisha"/>
              </a:rPr>
              <a:t>O que é o ORCID</a:t>
            </a:r>
            <a:endParaRPr/>
          </a:p>
        </p:txBody>
      </p:sp>
      <p:sp>
        <p:nvSpPr>
          <p:cNvPr id="111" name="CustomShape 2"/>
          <p:cNvSpPr/>
          <p:nvPr/>
        </p:nvSpPr>
        <p:spPr>
          <a:xfrm>
            <a:off x="504000" y="1537200"/>
            <a:ext cx="9071280" cy="4909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/>
          <a:p>
            <a:pPr algn="just">
              <a:lnSpc>
                <a:spcPct val="100000"/>
              </a:lnSpc>
            </a:pPr>
            <a:r>
              <a:rPr b="1" lang="pt-BR" sz="2800" strike="noStrike">
                <a:solidFill>
                  <a:srgbClr val="000000"/>
                </a:solidFill>
                <a:latin typeface="Gisha"/>
              </a:rPr>
              <a:t>Identificador Digital Persistente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pt-BR" sz="2800" strike="noStrike">
                <a:solidFill>
                  <a:srgbClr val="000000"/>
                </a:solidFill>
                <a:latin typeface="Gisha"/>
              </a:rPr>
              <a:t>O iD ORCID é um identificador de 16 dígitos que os pesquisadores podem obter mediante inscrição e usar de forma gratuita (ORCID, 2019).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b="1" lang="pt-BR" sz="2800" strike="noStrike">
                <a:solidFill>
                  <a:srgbClr val="000000"/>
                </a:solidFill>
                <a:latin typeface="Gisha"/>
              </a:rPr>
              <a:t>Exemplo</a:t>
            </a:r>
            <a:r>
              <a:rPr lang="pt-BR" sz="2800" strike="noStrike">
                <a:solidFill>
                  <a:srgbClr val="000000"/>
                </a:solidFill>
                <a:latin typeface="Gisha"/>
              </a:rPr>
              <a:t>: </a:t>
            </a:r>
            <a:r>
              <a:rPr lang="pt-BR" sz="2800" strike="noStrike" u="sng">
                <a:solidFill>
                  <a:srgbClr val="0563c1"/>
                </a:solidFill>
                <a:latin typeface="Gisha"/>
                <a:hlinkClick r:id="rId1"/>
              </a:rPr>
              <a:t>0000-0002-3056-1285</a:t>
            </a:r>
            <a:endParaRPr/>
          </a:p>
          <a:p>
            <a:pPr algn="just">
              <a:lnSpc>
                <a:spcPct val="100000"/>
              </a:lnSpc>
            </a:pPr>
            <a:r>
              <a:rPr lang="pt-BR" sz="2800" strike="noStrike">
                <a:solidFill>
                  <a:srgbClr val="000000"/>
                </a:solidFill>
                <a:latin typeface="Gisha"/>
              </a:rPr>
              <a:t>	</a:t>
            </a:r>
            <a:r>
              <a:rPr lang="pt-BR" sz="2800" strike="noStrike">
                <a:solidFill>
                  <a:srgbClr val="000000"/>
                </a:solidFill>
                <a:latin typeface="Gisha"/>
              </a:rPr>
              <a:t>      </a:t>
            </a:r>
            <a:r>
              <a:rPr lang="pt-BR" sz="2800" strike="noStrike">
                <a:solidFill>
                  <a:srgbClr val="000000"/>
                </a:solidFill>
                <a:latin typeface="Gisha"/>
              </a:rPr>
              <a:t>Prof. Dr. Egon Bockmann Moreira</a:t>
            </a:r>
            <a:endParaRPr/>
          </a:p>
          <a:p>
            <a:pPr algn="just">
              <a:lnSpc>
                <a:spcPct val="100000"/>
              </a:lnSpc>
            </a:pPr>
            <a:r>
              <a:rPr lang="pt-BR" sz="2800" strike="noStrike">
                <a:solidFill>
                  <a:srgbClr val="000000"/>
                </a:solidFill>
                <a:latin typeface="Gisha"/>
              </a:rPr>
              <a:t>	</a:t>
            </a:r>
            <a:r>
              <a:rPr lang="pt-BR" sz="2800" strike="noStrike">
                <a:solidFill>
                  <a:srgbClr val="000000"/>
                </a:solidFill>
                <a:latin typeface="Gisha"/>
              </a:rPr>
              <a:t>      </a:t>
            </a:r>
            <a:r>
              <a:rPr lang="pt-BR" sz="2800" strike="noStrike" u="sng">
                <a:solidFill>
                  <a:srgbClr val="0563c1"/>
                </a:solidFill>
                <a:latin typeface="Gisha"/>
                <a:hlinkClick r:id="rId2"/>
              </a:rPr>
              <a:t>https://orcid.org/0000-0002-3056-1285</a:t>
            </a:r>
            <a:endParaRPr/>
          </a:p>
        </p:txBody>
      </p:sp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Application>LibreOffice/4.4.6.3$Windows_x86 LibreOffice_project/e8938fd3328e95dcf59dd64e7facd2c7d67c704d</Application>
  <Paragraphs>202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2019-07-04T13:32:36Z</dcterms:created>
  <dc:creator>paulaca</dc:creator>
  <dc:language>pt-BR</dc:language>
  <cp:lastModifiedBy>Biblioteca</cp:lastModifiedBy>
  <dcterms:modified xsi:type="dcterms:W3CDTF">2019-07-05T18:43:38Z</dcterms:modified>
  <cp:revision>6</cp:revision>
  <dc:title>Paula Carina de Araújo paulacarina@ufpr.br  Biblioteca de Ciências Agrárias (AG) Curitiba, 4 de julho de 2019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39</vt:i4>
  </property>
  <property fmtid="{D5CDD505-2E9C-101B-9397-08002B2CF9AE}" pid="8" name="PresentationFormat">
    <vt:lpwstr>Personalizar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41</vt:i4>
  </property>
</Properties>
</file>