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C825F8-282B-4B69-9F13-0688A0F43BF5}">
  <a:tblStyle styleId="{0CC825F8-282B-4B69-9F13-0688A0F43BF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7A0F77E-CC38-42CD-9924-B84C01B0096B}" styleName="Table_1">
    <a:wholeTbl>
      <a:tcTxStyle b="off" i="off">
        <a:font>
          <a:latin typeface="Calibri"/>
          <a:ea typeface="Calibri"/>
          <a:cs typeface="Calibri"/>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12700" cap="flat" cmpd="sng">
              <a:solidFill>
                <a:schemeClr val="accent3"/>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3"/>
              </a:solidFill>
              <a:prstDash val="solid"/>
              <a:round/>
              <a:headEnd type="none" w="sm" len="sm"/>
              <a:tailEnd type="none" w="sm" len="sm"/>
            </a:ln>
          </a:top>
        </a:tcBdr>
        <a:fill>
          <a:solidFill>
            <a:srgbClr val="F0F0F0"/>
          </a:solidFill>
        </a:fill>
      </a:tcStyle>
    </a:lastRow>
    <a:seCell>
      <a:tcTxStyle/>
      <a:tcStyle>
        <a:tcBdr/>
      </a:tcStyle>
    </a:seCell>
    <a:swCell>
      <a:tcTxStyle/>
      <a:tcStyle>
        <a:tcBdr/>
      </a:tcStyle>
    </a:swCell>
    <a:firstRow>
      <a:tcTxStyle b="on" i="off"/>
      <a:tcStyle>
        <a:tcBdr/>
        <a:fill>
          <a:solidFill>
            <a:srgbClr val="F0F0F0"/>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89"/>
    <p:restoredTop sz="94574"/>
  </p:normalViewPr>
  <p:slideViewPr>
    <p:cSldViewPr snapToGrid="0" snapToObjects="1">
      <p:cViewPr varScale="1">
        <p:scale>
          <a:sx n="82" d="100"/>
          <a:sy n="82" d="100"/>
        </p:scale>
        <p:origin x="4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9" name="Google Shape;989;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01" name="Google Shape;1001;p11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pt-BR"/>
              <a:t>Araújo, P. C. Estudos métricos da Informação: conceitos, pesquisadores e exemplos de Pesquisa</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1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1" name="Google Shape;1031;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1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1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43" name="Google Shape;1043;p11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pt-BR"/>
              <a:t>Araújo, P. C. Estudos métricos da Informação: conceitos, pesquisadores e exemplos de Pesquisa</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1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51" name="Google Shape;1051;p11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pt-BR"/>
              <a:t>Araújo, P. C. Estudos métricos da Informação: conceitos, pesquisadores e exemplos de Pesquisa</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1" name="Google Shape;1071;p1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72" name="Google Shape;1072;p11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pt-BR"/>
              <a:t>Araújo, P. C. Estudos métricos da Informação: conceitos, pesquisadores e exemplos de Pesquisa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1" name="Google Shape;1081;p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7" name="Google Shape;1117;p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1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1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0" name="Google Shape;1150;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1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9" name="Google Shape;1179;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1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1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p1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0" name="Google Shape;1210;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1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Cognição científico, conhecimento especializado e IA </a:t>
            </a:r>
            <a:r>
              <a:rPr lang="pt-BR" sz="1200">
                <a:solidFill>
                  <a:schemeClr val="dk1"/>
                </a:solidFill>
                <a:latin typeface="Calibri"/>
                <a:ea typeface="Calibri"/>
                <a:cs typeface="Calibri"/>
                <a:sym typeface="Calibri"/>
              </a:rPr>
              <a:t>fornecem “modelos mentais de um domínio” ou, ainda, “métodos para obter conhecimento de modo a produzir sistemas especialistas”.</a:t>
            </a:r>
            <a:endParaRPr/>
          </a:p>
          <a:p>
            <a:pPr marL="0" lvl="0" indent="0" algn="l" rtl="0">
              <a:spcBef>
                <a:spcPts val="0"/>
              </a:spcBef>
              <a:spcAft>
                <a:spcPts val="0"/>
              </a:spcAft>
              <a:buNone/>
            </a:pPr>
            <a:endParaRPr/>
          </a:p>
        </p:txBody>
      </p:sp>
      <p:sp>
        <p:nvSpPr>
          <p:cNvPr id="503" name="Google Shape;503;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Cognição científico, conhecimento especializado e IA </a:t>
            </a:r>
            <a:r>
              <a:rPr lang="pt-BR" sz="1200">
                <a:solidFill>
                  <a:schemeClr val="dk1"/>
                </a:solidFill>
                <a:latin typeface="Calibri"/>
                <a:ea typeface="Calibri"/>
                <a:cs typeface="Calibri"/>
                <a:sym typeface="Calibri"/>
              </a:rPr>
              <a:t>fornecem “modelos mentais de um domínio” ou, ainda, “métodos para obter conhecimento de modo a produzir sistemas especialistas”.</a:t>
            </a:r>
            <a:endParaRPr/>
          </a:p>
          <a:p>
            <a:pPr marL="0" lvl="0" indent="0" algn="l" rtl="0">
              <a:spcBef>
                <a:spcPts val="0"/>
              </a:spcBef>
              <a:spcAft>
                <a:spcPts val="0"/>
              </a:spcAft>
              <a:buNone/>
            </a:pPr>
            <a:endParaRPr/>
          </a:p>
        </p:txBody>
      </p:sp>
      <p:sp>
        <p:nvSpPr>
          <p:cNvPr id="512" name="Google Shape;512;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 name="Google Shape;559;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9"/>
        <p:cNvGrpSpPr/>
        <p:nvPr/>
      </p:nvGrpSpPr>
      <p:grpSpPr>
        <a:xfrm>
          <a:off x="0" y="0"/>
          <a:ext cx="0" cy="0"/>
          <a:chOff x="0" y="0"/>
          <a:chExt cx="0" cy="0"/>
        </a:xfrm>
      </p:grpSpPr>
      <p:sp>
        <p:nvSpPr>
          <p:cNvPr id="70" name="Google Shape;70;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6"/>
        <p:cNvGrpSpPr/>
        <p:nvPr/>
      </p:nvGrpSpPr>
      <p:grpSpPr>
        <a:xfrm>
          <a:off x="0" y="0"/>
          <a:ext cx="0" cy="0"/>
          <a:chOff x="0" y="0"/>
          <a:chExt cx="0" cy="0"/>
        </a:xfrm>
      </p:grpSpPr>
      <p:sp>
        <p:nvSpPr>
          <p:cNvPr id="77" name="Google Shape;7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2133"/>
              </a:spcBef>
              <a:spcAft>
                <a:spcPts val="0"/>
              </a:spcAft>
              <a:buClr>
                <a:schemeClr val="dk1"/>
              </a:buClr>
              <a:buSzPts val="1400"/>
              <a:buChar char="○"/>
              <a:defRPr/>
            </a:lvl2pPr>
            <a:lvl3pPr marL="1371600" lvl="2" indent="-317500" algn="l">
              <a:lnSpc>
                <a:spcPct val="90000"/>
              </a:lnSpc>
              <a:spcBef>
                <a:spcPts val="2133"/>
              </a:spcBef>
              <a:spcAft>
                <a:spcPts val="0"/>
              </a:spcAft>
              <a:buClr>
                <a:schemeClr val="dk1"/>
              </a:buClr>
              <a:buSzPts val="1400"/>
              <a:buChar char="■"/>
              <a:defRPr/>
            </a:lvl3pPr>
            <a:lvl4pPr marL="1828800" lvl="3" indent="-317500" algn="l">
              <a:lnSpc>
                <a:spcPct val="90000"/>
              </a:lnSpc>
              <a:spcBef>
                <a:spcPts val="2133"/>
              </a:spcBef>
              <a:spcAft>
                <a:spcPts val="0"/>
              </a:spcAft>
              <a:buClr>
                <a:schemeClr val="dk1"/>
              </a:buClr>
              <a:buSzPts val="1400"/>
              <a:buChar char="●"/>
              <a:defRPr/>
            </a:lvl4pPr>
            <a:lvl5pPr marL="2286000" lvl="4" indent="-317500" algn="l">
              <a:lnSpc>
                <a:spcPct val="90000"/>
              </a:lnSpc>
              <a:spcBef>
                <a:spcPts val="2133"/>
              </a:spcBef>
              <a:spcAft>
                <a:spcPts val="0"/>
              </a:spcAft>
              <a:buClr>
                <a:schemeClr val="dk1"/>
              </a:buClr>
              <a:buSzPts val="1400"/>
              <a:buChar char="○"/>
              <a:defRPr/>
            </a:lvl5pPr>
            <a:lvl6pPr marL="2743200" lvl="5" indent="-317500" algn="l">
              <a:lnSpc>
                <a:spcPct val="90000"/>
              </a:lnSpc>
              <a:spcBef>
                <a:spcPts val="2133"/>
              </a:spcBef>
              <a:spcAft>
                <a:spcPts val="0"/>
              </a:spcAft>
              <a:buClr>
                <a:schemeClr val="dk1"/>
              </a:buClr>
              <a:buSzPts val="1400"/>
              <a:buChar char="■"/>
              <a:defRPr/>
            </a:lvl6pPr>
            <a:lvl7pPr marL="3200400" lvl="6" indent="-317500" algn="l">
              <a:lnSpc>
                <a:spcPct val="90000"/>
              </a:lnSpc>
              <a:spcBef>
                <a:spcPts val="2133"/>
              </a:spcBef>
              <a:spcAft>
                <a:spcPts val="0"/>
              </a:spcAft>
              <a:buClr>
                <a:schemeClr val="dk1"/>
              </a:buClr>
              <a:buSzPts val="1400"/>
              <a:buChar char="●"/>
              <a:defRPr/>
            </a:lvl7pPr>
            <a:lvl8pPr marL="3657600" lvl="7" indent="-317500" algn="l">
              <a:lnSpc>
                <a:spcPct val="90000"/>
              </a:lnSpc>
              <a:spcBef>
                <a:spcPts val="2133"/>
              </a:spcBef>
              <a:spcAft>
                <a:spcPts val="0"/>
              </a:spcAft>
              <a:buClr>
                <a:schemeClr val="dk1"/>
              </a:buClr>
              <a:buSzPts val="1400"/>
              <a:buChar char="○"/>
              <a:defRPr/>
            </a:lvl8pPr>
            <a:lvl9pPr marL="4114800" lvl="8" indent="-317500" algn="l">
              <a:lnSpc>
                <a:spcPct val="90000"/>
              </a:lnSpc>
              <a:spcBef>
                <a:spcPts val="2133"/>
              </a:spcBef>
              <a:spcAft>
                <a:spcPts val="2133"/>
              </a:spcAft>
              <a:buClr>
                <a:schemeClr val="dk1"/>
              </a:buClr>
              <a:buSzPts val="1400"/>
              <a:buChar char="■"/>
              <a:defRPr/>
            </a:lvl9pPr>
          </a:lstStyle>
          <a:p>
            <a:endParaRPr/>
          </a:p>
        </p:txBody>
      </p:sp>
      <p:sp>
        <p:nvSpPr>
          <p:cNvPr id="30" name="Google Shape;30;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31"/>
        <p:cNvGrpSpPr/>
        <p:nvPr/>
      </p:nvGrpSpPr>
      <p:grpSpPr>
        <a:xfrm>
          <a:off x="0" y="0"/>
          <a:ext cx="0" cy="0"/>
          <a:chOff x="0" y="0"/>
          <a:chExt cx="0" cy="0"/>
        </a:xfrm>
      </p:grpSpPr>
      <p:sp>
        <p:nvSpPr>
          <p:cNvPr id="32" name="Google Shape;3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eduardo.silveira@ufpr.br" TargetMode="External"/><Relationship Id="rId11" Type="http://schemas.openxmlformats.org/officeDocument/2006/relationships/image" Target="../media/image6.jpg"/><Relationship Id="rId5" Type="http://schemas.openxmlformats.org/officeDocument/2006/relationships/hyperlink" Target="mailto:aulacarina@ufpr.br" TargetMode="External"/><Relationship Id="rId10" Type="http://schemas.openxmlformats.org/officeDocument/2006/relationships/image" Target="../media/image5.jpg"/><Relationship Id="rId4" Type="http://schemas.openxmlformats.org/officeDocument/2006/relationships/hyperlink" Target="mailto:paulacarina@ufpr.br" TargetMode="External"/><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02.jpg"/></Relationships>
</file>

<file path=ppt/slides/_rels/slide11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05.jpg"/><Relationship Id="rId4" Type="http://schemas.openxmlformats.org/officeDocument/2006/relationships/image" Target="../media/image104.jpg"/></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113.jpg"/><Relationship Id="rId4" Type="http://schemas.openxmlformats.org/officeDocument/2006/relationships/image" Target="../media/image112.jp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ebbc.inf.br/ebbc6/index.php/sobre"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26.xml.rels><?xml version="1.0" encoding="UTF-8" standalone="yes"?>
<Relationships xmlns="http://schemas.openxmlformats.org/package/2006/relationships"><Relationship Id="rId3" Type="http://schemas.openxmlformats.org/officeDocument/2006/relationships/hyperlink" Target="http://issi-society.org/conferences/"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hyperlink" Target="http://sti2018.cwts.nl/"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hyperlink" Target="http://enancib.marilia.unesp.br/index.php/xviiienancib/ENANCIB/paper/view/503" TargetMode="External"/><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hyperlink" Target="http://dx.doi.org/10.19132/1808-5245230.115-141" TargetMode="External"/><Relationship Id="rId4" Type="http://schemas.openxmlformats.org/officeDocument/2006/relationships/hyperlink" Target="http://dspace.c3sl.ufpr.br/dspace/bitstream/handle/1884/25877/EBETTONI_Dissertacao.pdf?sequence=1"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www.ebbc.inf.br/ebbc5/index.php/main/download/69"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hyperlink" Target="http://200.145.6.238/handle/11449/123338"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citeseerx.ist.psu.edu/viewdoc/download?doi=10.1.1.97.5311&amp;rep=rep1&amp;type=pdf"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dx.doi.org/10.1590/S1413-99362008000300009"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hyperlink" Target="http://dx.doi.org/10.9771/1981-6766rpa.v5i3.5684" TargetMode="External"/><Relationship Id="rId5" Type="http://schemas.openxmlformats.org/officeDocument/2006/relationships/hyperlink" Target="http://dx.doi.org/10.9771/rpa.v11i1.13617" TargetMode="External"/><Relationship Id="rId4" Type="http://schemas.openxmlformats.org/officeDocument/2006/relationships/hyperlink" Target="http://dx.doi.org/10.7784/rbtur.v10i1.907"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www.scielo.br/scielo.php?script=sci_arttext&amp;pid=S1413-99362011000400003&amp;lang=pt"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hyperlink" Target="https://doi.org/10.5007/1518-2924.2018v23n53p174"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hyperlink" Target="mailto:eduardo.silveira@ufpr.br" TargetMode="External"/><Relationship Id="rId4" Type="http://schemas.openxmlformats.org/officeDocument/2006/relationships/hyperlink" Target="mailto:paulacarina@ufpr.b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ebbc.inf.br/ebbc5/index.php/main/download/69"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dx.doi.org/10.9771/1981-6766rpa.v5i3.5684"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dx.doi.org/10.19132/1808-5245230.115-14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capes.gov.br/avaliacao/sobre-a-avaliacao/mestrado-profissional-o-que-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revistas.ufpr.br/direito/article/view/1793/1490"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capes.gov.br/avaliacao/sobre-a-avaliacao/mestrado-profissional-o-que-e" TargetMode="External"/><Relationship Id="rId4" Type="http://schemas.openxmlformats.org/officeDocument/2006/relationships/hyperlink" Target="http://dx.doi.org/10.5380/rfdufpr.v36i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revistas.ufpr.br/direito/article/view/6610/4729"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capes.gov.br/avaliacao/sobre-a-avaliacao/mestrado-profissional-o-que-e" TargetMode="External"/><Relationship Id="rId4" Type="http://schemas.openxmlformats.org/officeDocument/2006/relationships/hyperlink" Target="http://dx.doi.org/10.5380/rfdufpr.v5i0"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revistas.ufpr.br/direito/issue/view/212"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capes.gov.br/avaliacao/sobre-a-avaliacao/mestrado-profissional-o-que-e" TargetMode="External"/><Relationship Id="rId4" Type="http://schemas.openxmlformats.org/officeDocument/2006/relationships/hyperlink" Target="http://dx.doi.org/10.5380/rfdufpr.v38i0"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capes.gov.br/avaliacao/sobre-a-avaliacao/mestrado-profissional-o-que-e"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capes.gov.br/avaliacao/sobre-a-avaliacao/mestrado-profissional-o-que-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hyperlink" Target="http://capes.gov.br/avaliacao/sobre-a-avaliacao/mestrado-profissional-o-que-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gi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buscatextual.cnpq.br/buscatextual/visualizacv.do?id=K4891627Z3"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3" Type="http://schemas.openxmlformats.org/officeDocument/2006/relationships/hyperlink" Target="http://dx.doi.org/10.9771/rpa.v11i1.13617"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image" Target="../media/image67.jp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88.png"/><Relationship Id="rId4" Type="http://schemas.openxmlformats.org/officeDocument/2006/relationships/image" Target="../media/image7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88.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4"/>
          <p:cNvPicPr preferRelativeResize="0"/>
          <p:nvPr/>
        </p:nvPicPr>
        <p:blipFill rotWithShape="1">
          <a:blip r:embed="rId3">
            <a:alphaModFix amt="20000"/>
          </a:blip>
          <a:srcRect/>
          <a:stretch/>
        </p:blipFill>
        <p:spPr>
          <a:xfrm>
            <a:off x="1317410" y="603460"/>
            <a:ext cx="9956935" cy="5377070"/>
          </a:xfrm>
          <a:prstGeom prst="rect">
            <a:avLst/>
          </a:prstGeom>
          <a:noFill/>
          <a:ln>
            <a:noFill/>
          </a:ln>
        </p:spPr>
      </p:pic>
      <p:sp>
        <p:nvSpPr>
          <p:cNvPr id="93" name="Google Shape;93;p14"/>
          <p:cNvSpPr txBox="1">
            <a:spLocks noGrp="1"/>
          </p:cNvSpPr>
          <p:nvPr>
            <p:ph type="ctrTitle"/>
          </p:nvPr>
        </p:nvSpPr>
        <p:spPr>
          <a:xfrm>
            <a:off x="0" y="2362088"/>
            <a:ext cx="12192000" cy="1656184"/>
          </a:xfrm>
          <a:prstGeom prst="rect">
            <a:avLst/>
          </a:prstGeom>
          <a:solidFill>
            <a:srgbClr val="941100"/>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D8D8D8"/>
              </a:buClr>
              <a:buSzPts val="4800"/>
              <a:buFont typeface="Calibri"/>
              <a:buNone/>
            </a:pPr>
            <a:r>
              <a:rPr lang="pt-BR" sz="4800" b="1">
                <a:solidFill>
                  <a:srgbClr val="D8D8D8"/>
                </a:solidFill>
              </a:rPr>
              <a:t>INTRODUÇÃO AOS ESTUDOS MÉTRICOS</a:t>
            </a:r>
            <a:endParaRPr/>
          </a:p>
        </p:txBody>
      </p:sp>
      <p:sp>
        <p:nvSpPr>
          <p:cNvPr id="94" name="Google Shape;94;p14"/>
          <p:cNvSpPr txBox="1">
            <a:spLocks noGrp="1"/>
          </p:cNvSpPr>
          <p:nvPr>
            <p:ph type="subTitle" idx="1"/>
          </p:nvPr>
        </p:nvSpPr>
        <p:spPr>
          <a:xfrm>
            <a:off x="6987459" y="4663440"/>
            <a:ext cx="5204541" cy="2168459"/>
          </a:xfrm>
          <a:prstGeom prst="rect">
            <a:avLst/>
          </a:prstGeom>
          <a:noFill/>
          <a:ln>
            <a:noFill/>
          </a:ln>
        </p:spPr>
        <p:txBody>
          <a:bodyPr spcFirstLastPara="1" wrap="square" lIns="91425" tIns="45700" rIns="91425" bIns="45700" anchor="t" anchorCtr="0">
            <a:noAutofit/>
          </a:bodyPr>
          <a:lstStyle/>
          <a:p>
            <a:pPr marL="0" lvl="0" indent="0" algn="r" rtl="0">
              <a:lnSpc>
                <a:spcPct val="80000"/>
              </a:lnSpc>
              <a:spcBef>
                <a:spcPts val="0"/>
              </a:spcBef>
              <a:spcAft>
                <a:spcPts val="0"/>
              </a:spcAft>
              <a:buClr>
                <a:srgbClr val="002060"/>
              </a:buClr>
              <a:buSzPts val="1572"/>
              <a:buNone/>
            </a:pPr>
            <a:r>
              <a:rPr lang="pt-BR" sz="1572" b="1">
                <a:solidFill>
                  <a:srgbClr val="002060"/>
                </a:solidFill>
              </a:rPr>
              <a:t>Paula Carina de Araújo</a:t>
            </a:r>
            <a:endParaRPr/>
          </a:p>
          <a:p>
            <a:pPr marL="0" lvl="0" indent="0" algn="r" rtl="0">
              <a:lnSpc>
                <a:spcPct val="100000"/>
              </a:lnSpc>
              <a:spcBef>
                <a:spcPts val="0"/>
              </a:spcBef>
              <a:spcAft>
                <a:spcPts val="0"/>
              </a:spcAft>
              <a:buClr>
                <a:srgbClr val="002060"/>
              </a:buClr>
              <a:buSzPts val="1295"/>
              <a:buNone/>
            </a:pPr>
            <a:r>
              <a:rPr lang="pt-BR" sz="1295">
                <a:solidFill>
                  <a:srgbClr val="002060"/>
                </a:solidFill>
              </a:rPr>
              <a:t>Universidade Federal do Paraná (UFPR)</a:t>
            </a:r>
            <a:endParaRPr/>
          </a:p>
          <a:p>
            <a:pPr marL="0" lvl="0" indent="0" algn="r" rtl="0">
              <a:lnSpc>
                <a:spcPct val="100000"/>
              </a:lnSpc>
              <a:spcBef>
                <a:spcPts val="0"/>
              </a:spcBef>
              <a:spcAft>
                <a:spcPts val="0"/>
              </a:spcAft>
              <a:buClr>
                <a:srgbClr val="002060"/>
              </a:buClr>
              <a:buSzPts val="1295"/>
              <a:buNone/>
            </a:pPr>
            <a:r>
              <a:rPr lang="pt-BR" sz="1295">
                <a:solidFill>
                  <a:srgbClr val="002060"/>
                </a:solidFill>
              </a:rPr>
              <a:t>Universidade Estadual Paulista Júlio de Mesquita Filho (UNESP)</a:t>
            </a:r>
            <a:endParaRPr/>
          </a:p>
          <a:p>
            <a:pPr marL="0" lvl="0" indent="0" algn="r" rtl="0">
              <a:lnSpc>
                <a:spcPct val="100000"/>
              </a:lnSpc>
              <a:spcBef>
                <a:spcPts val="0"/>
              </a:spcBef>
              <a:spcAft>
                <a:spcPts val="0"/>
              </a:spcAft>
              <a:buClr>
                <a:srgbClr val="002060"/>
              </a:buClr>
              <a:buSzPts val="1295"/>
              <a:buNone/>
            </a:pPr>
            <a:r>
              <a:rPr lang="pt-BR" sz="1295" i="1">
                <a:solidFill>
                  <a:srgbClr val="002060"/>
                </a:solidFill>
              </a:rPr>
              <a:t>Fulbright</a:t>
            </a:r>
            <a:r>
              <a:rPr lang="pt-BR" sz="1295">
                <a:solidFill>
                  <a:srgbClr val="002060"/>
                </a:solidFill>
              </a:rPr>
              <a:t>/CAPES </a:t>
            </a:r>
            <a:r>
              <a:rPr lang="pt-BR" sz="1295" i="1">
                <a:solidFill>
                  <a:srgbClr val="002060"/>
                </a:solidFill>
              </a:rPr>
              <a:t>Alumni </a:t>
            </a:r>
            <a:r>
              <a:rPr lang="pt-BR" sz="1295">
                <a:solidFill>
                  <a:srgbClr val="002060"/>
                </a:solidFill>
              </a:rPr>
              <a:t>(2016-2017) na </a:t>
            </a:r>
            <a:r>
              <a:rPr lang="pt-BR" sz="1295" i="1">
                <a:solidFill>
                  <a:srgbClr val="002060"/>
                </a:solidFill>
              </a:rPr>
              <a:t>University of Washintgon</a:t>
            </a:r>
            <a:endParaRPr/>
          </a:p>
          <a:p>
            <a:pPr marL="0" lvl="0" indent="0" algn="r" rtl="0">
              <a:lnSpc>
                <a:spcPct val="100000"/>
              </a:lnSpc>
              <a:spcBef>
                <a:spcPts val="0"/>
              </a:spcBef>
              <a:spcAft>
                <a:spcPts val="0"/>
              </a:spcAft>
              <a:buClr>
                <a:srgbClr val="002060"/>
              </a:buClr>
              <a:buSzPts val="1295"/>
              <a:buNone/>
            </a:pPr>
            <a:r>
              <a:rPr lang="pt-BR" sz="1295" u="sng">
                <a:solidFill>
                  <a:schemeClr val="hlink"/>
                </a:solidFill>
                <a:hlinkClick r:id="rId4"/>
              </a:rPr>
              <a:t>p</a:t>
            </a:r>
            <a:r>
              <a:rPr lang="pt-BR" sz="1295" u="sng">
                <a:solidFill>
                  <a:schemeClr val="hlink"/>
                </a:solidFill>
                <a:hlinkClick r:id="rId5"/>
              </a:rPr>
              <a:t>aulacarina@ufpr.br</a:t>
            </a:r>
            <a:r>
              <a:rPr lang="pt-BR" sz="1295">
                <a:solidFill>
                  <a:srgbClr val="002060"/>
                </a:solidFill>
              </a:rPr>
              <a:t> </a:t>
            </a:r>
            <a:endParaRPr/>
          </a:p>
          <a:p>
            <a:pPr marL="0" lvl="0" indent="0" algn="r" rtl="0">
              <a:lnSpc>
                <a:spcPct val="100000"/>
              </a:lnSpc>
              <a:spcBef>
                <a:spcPts val="0"/>
              </a:spcBef>
              <a:spcAft>
                <a:spcPts val="0"/>
              </a:spcAft>
              <a:buClr>
                <a:schemeClr val="dk1"/>
              </a:buClr>
              <a:buSzPts val="1295"/>
              <a:buNone/>
            </a:pPr>
            <a:endParaRPr sz="1295">
              <a:solidFill>
                <a:srgbClr val="002060"/>
              </a:solidFill>
            </a:endParaRPr>
          </a:p>
          <a:p>
            <a:pPr marL="0" lvl="0" indent="0" algn="r" rtl="0">
              <a:lnSpc>
                <a:spcPct val="100000"/>
              </a:lnSpc>
              <a:spcBef>
                <a:spcPts val="0"/>
              </a:spcBef>
              <a:spcAft>
                <a:spcPts val="0"/>
              </a:spcAft>
              <a:buClr>
                <a:srgbClr val="002060"/>
              </a:buClr>
              <a:buSzPts val="1572"/>
              <a:buNone/>
            </a:pPr>
            <a:r>
              <a:rPr lang="pt-BR" sz="1572" b="1">
                <a:solidFill>
                  <a:srgbClr val="002060"/>
                </a:solidFill>
              </a:rPr>
              <a:t>Eduardo Silveira</a:t>
            </a:r>
            <a:endParaRPr/>
          </a:p>
          <a:p>
            <a:pPr marL="0" lvl="0" indent="0" algn="r" rtl="0">
              <a:lnSpc>
                <a:spcPct val="100000"/>
              </a:lnSpc>
              <a:spcBef>
                <a:spcPts val="0"/>
              </a:spcBef>
              <a:spcAft>
                <a:spcPts val="0"/>
              </a:spcAft>
              <a:buClr>
                <a:srgbClr val="002060"/>
              </a:buClr>
              <a:buSzPts val="1295"/>
              <a:buNone/>
            </a:pPr>
            <a:r>
              <a:rPr lang="pt-BR" sz="1295">
                <a:solidFill>
                  <a:srgbClr val="002060"/>
                </a:solidFill>
              </a:rPr>
              <a:t>Universidade Federal do Paraná (UFPR)</a:t>
            </a:r>
            <a:endParaRPr/>
          </a:p>
          <a:p>
            <a:pPr marL="0" lvl="0" indent="0" algn="r" rtl="0">
              <a:lnSpc>
                <a:spcPct val="100000"/>
              </a:lnSpc>
              <a:spcBef>
                <a:spcPts val="0"/>
              </a:spcBef>
              <a:spcAft>
                <a:spcPts val="0"/>
              </a:spcAft>
              <a:buClr>
                <a:srgbClr val="002060"/>
              </a:buClr>
              <a:buSzPts val="1295"/>
              <a:buNone/>
            </a:pPr>
            <a:r>
              <a:rPr lang="pt-BR" sz="1295">
                <a:solidFill>
                  <a:srgbClr val="002060"/>
                </a:solidFill>
              </a:rPr>
              <a:t>Universidade Federal de Santa Catarina (UFSC)</a:t>
            </a:r>
            <a:endParaRPr/>
          </a:p>
          <a:p>
            <a:pPr marL="0" lvl="0" indent="0" algn="r" rtl="0">
              <a:lnSpc>
                <a:spcPct val="100000"/>
              </a:lnSpc>
              <a:spcBef>
                <a:spcPts val="0"/>
              </a:spcBef>
              <a:spcAft>
                <a:spcPts val="0"/>
              </a:spcAft>
              <a:buClr>
                <a:srgbClr val="002060"/>
              </a:buClr>
              <a:buSzPts val="1295"/>
              <a:buNone/>
            </a:pPr>
            <a:r>
              <a:rPr lang="pt-BR" sz="1295" u="sng">
                <a:solidFill>
                  <a:schemeClr val="hlink"/>
                </a:solidFill>
                <a:hlinkClick r:id="rId6"/>
              </a:rPr>
              <a:t>eduardo.silveira@ufpr.br</a:t>
            </a:r>
            <a:r>
              <a:rPr lang="pt-BR" sz="1295">
                <a:solidFill>
                  <a:srgbClr val="002060"/>
                </a:solidFill>
              </a:rPr>
              <a:t> </a:t>
            </a:r>
            <a:endParaRPr/>
          </a:p>
        </p:txBody>
      </p:sp>
      <p:pic>
        <p:nvPicPr>
          <p:cNvPr id="95" name="Google Shape;95;p14"/>
          <p:cNvPicPr preferRelativeResize="0"/>
          <p:nvPr/>
        </p:nvPicPr>
        <p:blipFill rotWithShape="1">
          <a:blip r:embed="rId7">
            <a:alphaModFix/>
          </a:blip>
          <a:srcRect/>
          <a:stretch/>
        </p:blipFill>
        <p:spPr>
          <a:xfrm>
            <a:off x="11445747" y="3757084"/>
            <a:ext cx="746253" cy="261188"/>
          </a:xfrm>
          <a:prstGeom prst="rect">
            <a:avLst/>
          </a:prstGeom>
          <a:noFill/>
          <a:ln>
            <a:noFill/>
          </a:ln>
        </p:spPr>
      </p:pic>
      <p:pic>
        <p:nvPicPr>
          <p:cNvPr id="96" name="Google Shape;96;p14"/>
          <p:cNvPicPr preferRelativeResize="0"/>
          <p:nvPr/>
        </p:nvPicPr>
        <p:blipFill rotWithShape="1">
          <a:blip r:embed="rId8">
            <a:alphaModFix/>
          </a:blip>
          <a:srcRect/>
          <a:stretch/>
        </p:blipFill>
        <p:spPr>
          <a:xfrm>
            <a:off x="1793245" y="6149522"/>
            <a:ext cx="1171926" cy="564744"/>
          </a:xfrm>
          <a:prstGeom prst="rect">
            <a:avLst/>
          </a:prstGeom>
          <a:noFill/>
          <a:ln>
            <a:noFill/>
          </a:ln>
        </p:spPr>
      </p:pic>
      <p:pic>
        <p:nvPicPr>
          <p:cNvPr id="97" name="Google Shape;97;p14"/>
          <p:cNvPicPr preferRelativeResize="0"/>
          <p:nvPr/>
        </p:nvPicPr>
        <p:blipFill rotWithShape="1">
          <a:blip r:embed="rId9">
            <a:alphaModFix/>
          </a:blip>
          <a:srcRect/>
          <a:stretch/>
        </p:blipFill>
        <p:spPr>
          <a:xfrm>
            <a:off x="3146580" y="5660810"/>
            <a:ext cx="689535" cy="1053456"/>
          </a:xfrm>
          <a:prstGeom prst="rect">
            <a:avLst/>
          </a:prstGeom>
          <a:noFill/>
          <a:ln>
            <a:noFill/>
          </a:ln>
        </p:spPr>
      </p:pic>
      <p:pic>
        <p:nvPicPr>
          <p:cNvPr id="98" name="Google Shape;98;p14"/>
          <p:cNvPicPr preferRelativeResize="0"/>
          <p:nvPr/>
        </p:nvPicPr>
        <p:blipFill rotWithShape="1">
          <a:blip r:embed="rId10">
            <a:alphaModFix/>
          </a:blip>
          <a:srcRect/>
          <a:stretch/>
        </p:blipFill>
        <p:spPr>
          <a:xfrm>
            <a:off x="75382" y="6199353"/>
            <a:ext cx="1536454" cy="460936"/>
          </a:xfrm>
          <a:prstGeom prst="rect">
            <a:avLst/>
          </a:prstGeom>
          <a:noFill/>
          <a:ln>
            <a:noFill/>
          </a:ln>
        </p:spPr>
      </p:pic>
      <p:pic>
        <p:nvPicPr>
          <p:cNvPr id="99" name="Google Shape;99;p14"/>
          <p:cNvPicPr preferRelativeResize="0"/>
          <p:nvPr/>
        </p:nvPicPr>
        <p:blipFill rotWithShape="1">
          <a:blip r:embed="rId11">
            <a:alphaModFix/>
          </a:blip>
          <a:srcRect/>
          <a:stretch/>
        </p:blipFill>
        <p:spPr>
          <a:xfrm>
            <a:off x="4063176" y="5805375"/>
            <a:ext cx="689535" cy="871603"/>
          </a:xfrm>
          <a:prstGeom prst="rect">
            <a:avLst/>
          </a:prstGeom>
          <a:noFill/>
          <a:ln>
            <a:noFill/>
          </a:ln>
        </p:spPr>
      </p:pic>
      <p:sp>
        <p:nvSpPr>
          <p:cNvPr id="100" name="Google Shape;100;p14"/>
          <p:cNvSpPr txBox="1"/>
          <p:nvPr/>
        </p:nvSpPr>
        <p:spPr>
          <a:xfrm>
            <a:off x="11168544" y="65136"/>
            <a:ext cx="102345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b="0" i="0" u="none" strike="noStrike" cap="none">
                <a:solidFill>
                  <a:srgbClr val="AEABAB"/>
                </a:solidFill>
                <a:latin typeface="Calibri"/>
                <a:ea typeface="Calibri"/>
                <a:cs typeface="Calibri"/>
                <a:sym typeface="Calibri"/>
              </a:rPr>
              <a:t>30/10/2018</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94" name="Google Shape;194;p23"/>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1200"/>
              <a:buNone/>
            </a:pPr>
            <a:endParaRPr sz="1200"/>
          </a:p>
          <a:p>
            <a:pPr marL="0" lvl="0" indent="0" algn="just" rtl="0">
              <a:lnSpc>
                <a:spcPct val="90000"/>
              </a:lnSpc>
              <a:spcBef>
                <a:spcPts val="1000"/>
              </a:spcBef>
              <a:spcAft>
                <a:spcPts val="0"/>
              </a:spcAft>
              <a:buClr>
                <a:schemeClr val="dk1"/>
              </a:buClr>
              <a:buSzPts val="2400"/>
              <a:buNone/>
            </a:pPr>
            <a:r>
              <a:rPr lang="pt-BR" sz="2400" b="1"/>
              <a:t>1969</a:t>
            </a:r>
            <a:r>
              <a:rPr lang="pt-BR" sz="2400"/>
              <a:t> - Alan Pritchard popularizou o termo </a:t>
            </a:r>
            <a:r>
              <a:rPr lang="pt-BR" sz="2400" i="1"/>
              <a:t>Bibliometrics </a:t>
            </a:r>
            <a:r>
              <a:rPr lang="pt-BR" sz="2400"/>
              <a:t>= Bibliometria</a:t>
            </a:r>
            <a:endParaRPr/>
          </a:p>
          <a:p>
            <a:pPr marL="0" lvl="0" indent="0" algn="just"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r>
              <a:rPr lang="pt-BR" sz="2400"/>
              <a:t>“[...] a aplicação de métodos matemáticos e estatísticos para livros e outros meios de comunicação”. (PICHARD, 1969, p. 349, tradução nossa).</a:t>
            </a:r>
            <a:endParaRPr sz="2400"/>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b="1"/>
              <a:t>1977</a:t>
            </a:r>
            <a:r>
              <a:rPr lang="pt-BR" sz="2400"/>
              <a:t> - programa de Pós-Graduação do IBBD, atual IBICT, voltados especialmente para estudos estatísticos e matemáticos, com pouca análise qualitativa e contextual dos dado.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13"/>
          <p:cNvSpPr txBox="1">
            <a:spLocks noGrp="1"/>
          </p:cNvSpPr>
          <p:nvPr>
            <p:ph type="body" idx="1"/>
          </p:nvPr>
        </p:nvSpPr>
        <p:spPr>
          <a:xfrm>
            <a:off x="415600" y="230280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a visibilidade?</a:t>
            </a:r>
            <a:endParaRPr/>
          </a:p>
          <a:p>
            <a:pPr marL="0" lvl="0" indent="0" algn="l" rtl="0">
              <a:lnSpc>
                <a:spcPct val="90000"/>
              </a:lnSpc>
              <a:spcBef>
                <a:spcPts val="2133"/>
              </a:spcBef>
              <a:spcAft>
                <a:spcPts val="0"/>
              </a:spcAft>
              <a:buClr>
                <a:schemeClr val="dk1"/>
              </a:buClr>
              <a:buSzPts val="1100"/>
              <a:buNone/>
            </a:pPr>
            <a:r>
              <a:rPr lang="pt-BR"/>
              <a:t>Atribuir a busca a seguinte expressão:  “pucpr.br” -site:pucpr.br</a:t>
            </a:r>
            <a:endParaRPr/>
          </a:p>
          <a:p>
            <a:pPr marL="0" lvl="0" indent="0" algn="r" rtl="0">
              <a:lnSpc>
                <a:spcPct val="90000"/>
              </a:lnSpc>
              <a:spcBef>
                <a:spcPts val="2133"/>
              </a:spcBef>
              <a:spcAft>
                <a:spcPts val="2133"/>
              </a:spcAft>
              <a:buClr>
                <a:schemeClr val="dk1"/>
              </a:buClr>
              <a:buSzPts val="1800"/>
              <a:buNone/>
            </a:pPr>
            <a:endParaRPr/>
          </a:p>
        </p:txBody>
      </p:sp>
      <p:sp>
        <p:nvSpPr>
          <p:cNvPr id="906" name="Google Shape;906;p1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07" name="Google Shape;907;p113"/>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14"/>
          <p:cNvSpPr txBox="1">
            <a:spLocks noGrp="1"/>
          </p:cNvSpPr>
          <p:nvPr>
            <p:ph type="body" idx="1"/>
          </p:nvPr>
        </p:nvSpPr>
        <p:spPr>
          <a:xfrm>
            <a:off x="415600" y="1847139"/>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a visibilidade?</a:t>
            </a:r>
            <a:endParaRPr/>
          </a:p>
          <a:p>
            <a:pPr marL="0" lvl="0" indent="0" algn="l" rtl="0">
              <a:lnSpc>
                <a:spcPct val="90000"/>
              </a:lnSpc>
              <a:spcBef>
                <a:spcPts val="2133"/>
              </a:spcBef>
              <a:spcAft>
                <a:spcPts val="0"/>
              </a:spcAft>
              <a:buClr>
                <a:schemeClr val="dk1"/>
              </a:buClr>
              <a:buSzPts val="1800"/>
              <a:buNone/>
            </a:pPr>
            <a:r>
              <a:rPr lang="pt-BR"/>
              <a:t>Atribuir a busca a seguinte expressão:  “pucpr.br” -site:pucpr.br</a:t>
            </a:r>
            <a:endParaRPr/>
          </a:p>
          <a:p>
            <a:pPr marL="0" lvl="0" indent="0" algn="r" rtl="0">
              <a:lnSpc>
                <a:spcPct val="90000"/>
              </a:lnSpc>
              <a:spcBef>
                <a:spcPts val="2133"/>
              </a:spcBef>
              <a:spcAft>
                <a:spcPts val="2133"/>
              </a:spcAft>
              <a:buClr>
                <a:schemeClr val="dk1"/>
              </a:buClr>
              <a:buSzPts val="1800"/>
              <a:buNone/>
            </a:pPr>
            <a:endParaRPr/>
          </a:p>
        </p:txBody>
      </p:sp>
      <p:pic>
        <p:nvPicPr>
          <p:cNvPr id="913" name="Google Shape;913;p114"/>
          <p:cNvPicPr preferRelativeResize="0"/>
          <p:nvPr/>
        </p:nvPicPr>
        <p:blipFill rotWithShape="1">
          <a:blip r:embed="rId3">
            <a:alphaModFix/>
          </a:blip>
          <a:srcRect/>
          <a:stretch/>
        </p:blipFill>
        <p:spPr>
          <a:xfrm>
            <a:off x="3599863" y="3733280"/>
            <a:ext cx="5204108" cy="2324000"/>
          </a:xfrm>
          <a:prstGeom prst="rect">
            <a:avLst/>
          </a:prstGeom>
          <a:noFill/>
          <a:ln>
            <a:noFill/>
          </a:ln>
        </p:spPr>
      </p:pic>
      <p:sp>
        <p:nvSpPr>
          <p:cNvPr id="914" name="Google Shape;914;p1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15" name="Google Shape;915;p114"/>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15"/>
          <p:cNvSpPr txBox="1">
            <a:spLocks noGrp="1"/>
          </p:cNvSpPr>
          <p:nvPr>
            <p:ph type="body" idx="1"/>
          </p:nvPr>
        </p:nvSpPr>
        <p:spPr>
          <a:xfrm>
            <a:off x="515597" y="191893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a visibilidade?</a:t>
            </a:r>
            <a:endParaRPr/>
          </a:p>
          <a:p>
            <a:pPr marL="0" lvl="0" indent="0" algn="l" rtl="0">
              <a:lnSpc>
                <a:spcPct val="90000"/>
              </a:lnSpc>
              <a:spcBef>
                <a:spcPts val="2133"/>
              </a:spcBef>
              <a:spcAft>
                <a:spcPts val="0"/>
              </a:spcAft>
              <a:buClr>
                <a:schemeClr val="dk1"/>
              </a:buClr>
              <a:buSzPts val="1800"/>
              <a:buNone/>
            </a:pPr>
            <a:r>
              <a:rPr lang="pt-BR"/>
              <a:t>Atribuir a busca a seguinte expressão:  “pucpr.br” -site:pucpr.br</a:t>
            </a:r>
            <a:endParaRPr/>
          </a:p>
          <a:p>
            <a:pPr marL="0" lvl="0" indent="0" algn="r" rtl="0">
              <a:lnSpc>
                <a:spcPct val="90000"/>
              </a:lnSpc>
              <a:spcBef>
                <a:spcPts val="2133"/>
              </a:spcBef>
              <a:spcAft>
                <a:spcPts val="2133"/>
              </a:spcAft>
              <a:buClr>
                <a:schemeClr val="dk1"/>
              </a:buClr>
              <a:buSzPts val="1800"/>
              <a:buNone/>
            </a:pPr>
            <a:endParaRPr/>
          </a:p>
        </p:txBody>
      </p:sp>
      <p:pic>
        <p:nvPicPr>
          <p:cNvPr id="921" name="Google Shape;921;p115"/>
          <p:cNvPicPr preferRelativeResize="0"/>
          <p:nvPr/>
        </p:nvPicPr>
        <p:blipFill rotWithShape="1">
          <a:blip r:embed="rId3">
            <a:alphaModFix/>
          </a:blip>
          <a:srcRect/>
          <a:stretch/>
        </p:blipFill>
        <p:spPr>
          <a:xfrm>
            <a:off x="2130158" y="5242264"/>
            <a:ext cx="7931683" cy="1521569"/>
          </a:xfrm>
          <a:prstGeom prst="rect">
            <a:avLst/>
          </a:prstGeom>
          <a:noFill/>
          <a:ln>
            <a:noFill/>
          </a:ln>
        </p:spPr>
      </p:pic>
      <p:pic>
        <p:nvPicPr>
          <p:cNvPr id="922" name="Google Shape;922;p115"/>
          <p:cNvPicPr preferRelativeResize="0"/>
          <p:nvPr/>
        </p:nvPicPr>
        <p:blipFill rotWithShape="1">
          <a:blip r:embed="rId4">
            <a:alphaModFix/>
          </a:blip>
          <a:srcRect/>
          <a:stretch/>
        </p:blipFill>
        <p:spPr>
          <a:xfrm>
            <a:off x="4015408" y="3294691"/>
            <a:ext cx="4361179" cy="1947573"/>
          </a:xfrm>
          <a:prstGeom prst="rect">
            <a:avLst/>
          </a:prstGeom>
          <a:noFill/>
          <a:ln>
            <a:noFill/>
          </a:ln>
        </p:spPr>
      </p:pic>
      <p:sp>
        <p:nvSpPr>
          <p:cNvPr id="923" name="Google Shape;923;p1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24" name="Google Shape;924;p115"/>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16"/>
          <p:cNvSpPr txBox="1">
            <a:spLocks noGrp="1"/>
          </p:cNvSpPr>
          <p:nvPr>
            <p:ph type="body" idx="1"/>
          </p:nvPr>
        </p:nvSpPr>
        <p:spPr>
          <a:xfrm>
            <a:off x="415600" y="1937675"/>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Softwares que calculam a visibilidade:</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r>
              <a:rPr lang="pt-BR"/>
              <a:t>Ahrefs - https://ahrefs.com</a:t>
            </a:r>
            <a:endParaRPr/>
          </a:p>
          <a:p>
            <a:pPr marL="0" lvl="0" indent="0" algn="l" rtl="0">
              <a:lnSpc>
                <a:spcPct val="90000"/>
              </a:lnSpc>
              <a:spcBef>
                <a:spcPts val="2133"/>
              </a:spcBef>
              <a:spcAft>
                <a:spcPts val="0"/>
              </a:spcAft>
              <a:buClr>
                <a:schemeClr val="dk1"/>
              </a:buClr>
              <a:buSzPts val="1800"/>
              <a:buNone/>
            </a:pPr>
            <a:r>
              <a:rPr lang="pt-BR"/>
              <a:t>Alexa  -  www.alexa.com</a:t>
            </a:r>
            <a:endParaRPr/>
          </a:p>
          <a:p>
            <a:pPr marL="0" lvl="0" indent="0" algn="l" rtl="0">
              <a:lnSpc>
                <a:spcPct val="90000"/>
              </a:lnSpc>
              <a:spcBef>
                <a:spcPts val="2133"/>
              </a:spcBef>
              <a:spcAft>
                <a:spcPts val="0"/>
              </a:spcAft>
              <a:buClr>
                <a:schemeClr val="dk1"/>
              </a:buClr>
              <a:buSzPts val="1800"/>
              <a:buNone/>
            </a:pPr>
            <a:r>
              <a:rPr lang="pt-BR"/>
              <a:t>Moz – https://moz.com/</a:t>
            </a:r>
            <a:endParaRPr/>
          </a:p>
          <a:p>
            <a:pPr marL="0" lvl="0" indent="0" algn="l" rtl="0">
              <a:lnSpc>
                <a:spcPct val="90000"/>
              </a:lnSpc>
              <a:spcBef>
                <a:spcPts val="2133"/>
              </a:spcBef>
              <a:spcAft>
                <a:spcPts val="0"/>
              </a:spcAft>
              <a:buClr>
                <a:schemeClr val="dk1"/>
              </a:buClr>
              <a:buSzPts val="1800"/>
              <a:buNone/>
            </a:pPr>
            <a:r>
              <a:rPr lang="pt-BR"/>
              <a:t>Majestic - https://pt.majestic.com/</a:t>
            </a: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sp>
        <p:nvSpPr>
          <p:cNvPr id="930" name="Google Shape;930;p1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31" name="Google Shape;931;p116"/>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117"/>
          <p:cNvSpPr txBox="1">
            <a:spLocks noGrp="1"/>
          </p:cNvSpPr>
          <p:nvPr>
            <p:ph type="body" idx="1"/>
          </p:nvPr>
        </p:nvSpPr>
        <p:spPr>
          <a:xfrm>
            <a:off x="415600" y="2381459"/>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Fator de impacto na web</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100"/>
              <a:buNone/>
            </a:pPr>
            <a:r>
              <a:rPr lang="pt-BR"/>
              <a:t>Serve para medir e comparar a atratividade e influência que possam alcançar distintos espaços na web”.</a:t>
            </a: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100"/>
              <a:buNone/>
            </a:pPr>
            <a:r>
              <a:rPr lang="pt-BR"/>
              <a:t> (VANTI, 2002, p. 158).</a:t>
            </a:r>
            <a:endParaRPr/>
          </a:p>
          <a:p>
            <a:pPr marL="0" lvl="0" indent="0" algn="r" rtl="0">
              <a:lnSpc>
                <a:spcPct val="90000"/>
              </a:lnSpc>
              <a:spcBef>
                <a:spcPts val="2133"/>
              </a:spcBef>
              <a:spcAft>
                <a:spcPts val="0"/>
              </a:spcAft>
              <a:buClr>
                <a:schemeClr val="dk1"/>
              </a:buClr>
              <a:buSzPts val="1100"/>
              <a:buNone/>
            </a:pPr>
            <a:endParaRPr/>
          </a:p>
          <a:p>
            <a:pPr marL="0" lvl="0" indent="0" algn="r" rtl="0">
              <a:lnSpc>
                <a:spcPct val="90000"/>
              </a:lnSpc>
              <a:spcBef>
                <a:spcPts val="2133"/>
              </a:spcBef>
              <a:spcAft>
                <a:spcPts val="2133"/>
              </a:spcAft>
              <a:buClr>
                <a:schemeClr val="dk1"/>
              </a:buClr>
              <a:buSzPts val="1800"/>
              <a:buNone/>
            </a:pPr>
            <a:endParaRPr/>
          </a:p>
        </p:txBody>
      </p:sp>
      <p:sp>
        <p:nvSpPr>
          <p:cNvPr id="937" name="Google Shape;937;p117"/>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18"/>
          <p:cNvSpPr txBox="1">
            <a:spLocks noGrp="1"/>
          </p:cNvSpPr>
          <p:nvPr>
            <p:ph type="body" idx="1"/>
          </p:nvPr>
        </p:nvSpPr>
        <p:spPr>
          <a:xfrm>
            <a:off x="415600" y="2162798"/>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Fator de impacto na web externo</a:t>
            </a: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943" name="Google Shape;943;p118"/>
          <p:cNvPicPr preferRelativeResize="0"/>
          <p:nvPr/>
        </p:nvPicPr>
        <p:blipFill rotWithShape="1">
          <a:blip r:embed="rId3">
            <a:alphaModFix/>
          </a:blip>
          <a:srcRect/>
          <a:stretch/>
        </p:blipFill>
        <p:spPr>
          <a:xfrm>
            <a:off x="1015800" y="3814233"/>
            <a:ext cx="10160400" cy="2050200"/>
          </a:xfrm>
          <a:prstGeom prst="rect">
            <a:avLst/>
          </a:prstGeom>
          <a:noFill/>
          <a:ln>
            <a:noFill/>
          </a:ln>
        </p:spPr>
      </p:pic>
      <p:sp>
        <p:nvSpPr>
          <p:cNvPr id="944" name="Google Shape;944;p11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45" name="Google Shape;945;p118"/>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119"/>
          <p:cNvSpPr txBox="1">
            <a:spLocks noGrp="1"/>
          </p:cNvSpPr>
          <p:nvPr>
            <p:ph type="body" idx="1"/>
          </p:nvPr>
        </p:nvSpPr>
        <p:spPr>
          <a:xfrm>
            <a:off x="415600" y="230280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Luminosidade</a:t>
            </a: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r>
              <a:rPr lang="pt-BR"/>
              <a:t>Indica o número de links externos que um site emite dentro do seu domínio. </a:t>
            </a:r>
            <a:endParaRPr/>
          </a:p>
          <a:p>
            <a:pPr marL="0" lvl="0" indent="0" algn="l" rtl="0">
              <a:lnSpc>
                <a:spcPct val="90000"/>
              </a:lnSpc>
              <a:spcBef>
                <a:spcPts val="2133"/>
              </a:spcBef>
              <a:spcAft>
                <a:spcPts val="0"/>
              </a:spcAft>
              <a:buClr>
                <a:schemeClr val="dk1"/>
              </a:buClr>
              <a:buSzPts val="1100"/>
              <a:buNone/>
            </a:pPr>
            <a:r>
              <a:rPr lang="pt-BR"/>
              <a:t>Objetivo é medir o grau de conectividade dos sítios no ambiente web, já que mostra quantos outlinks externos apresentam cada um deles. </a:t>
            </a:r>
            <a:endParaRPr/>
          </a:p>
          <a:p>
            <a:pPr marL="0" lvl="0" indent="0" algn="r" rtl="0">
              <a:lnSpc>
                <a:spcPct val="90000"/>
              </a:lnSpc>
              <a:spcBef>
                <a:spcPts val="2133"/>
              </a:spcBef>
              <a:spcAft>
                <a:spcPts val="0"/>
              </a:spcAft>
              <a:buClr>
                <a:schemeClr val="dk1"/>
              </a:buClr>
              <a:buSzPts val="1100"/>
              <a:buNone/>
            </a:pPr>
            <a:endParaRPr/>
          </a:p>
          <a:p>
            <a:pPr marL="0" lvl="0" indent="0" algn="r" rtl="0">
              <a:lnSpc>
                <a:spcPct val="90000"/>
              </a:lnSpc>
              <a:spcBef>
                <a:spcPts val="2133"/>
              </a:spcBef>
              <a:spcAft>
                <a:spcPts val="0"/>
              </a:spcAft>
              <a:buClr>
                <a:schemeClr val="dk1"/>
              </a:buClr>
              <a:buSzPts val="1100"/>
              <a:buNone/>
            </a:pPr>
            <a:r>
              <a:rPr lang="pt-BR"/>
              <a:t>(VANTI, 2010)</a:t>
            </a: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sp>
        <p:nvSpPr>
          <p:cNvPr id="951" name="Google Shape;951;p1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52" name="Google Shape;952;p119"/>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20"/>
          <p:cNvSpPr txBox="1">
            <a:spLocks noGrp="1"/>
          </p:cNvSpPr>
          <p:nvPr>
            <p:ph type="body" idx="1"/>
          </p:nvPr>
        </p:nvSpPr>
        <p:spPr>
          <a:xfrm>
            <a:off x="-9501" y="2020663"/>
            <a:ext cx="3596191" cy="2506034"/>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de luminosidade</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958" name="Google Shape;958;p120"/>
          <p:cNvPicPr preferRelativeResize="0"/>
          <p:nvPr/>
        </p:nvPicPr>
        <p:blipFill rotWithShape="1">
          <a:blip r:embed="rId3">
            <a:alphaModFix/>
          </a:blip>
          <a:srcRect/>
          <a:stretch/>
        </p:blipFill>
        <p:spPr>
          <a:xfrm rot="-8342570">
            <a:off x="7615850" y="4642567"/>
            <a:ext cx="540533" cy="312933"/>
          </a:xfrm>
          <a:prstGeom prst="rect">
            <a:avLst/>
          </a:prstGeom>
          <a:noFill/>
          <a:ln>
            <a:noFill/>
          </a:ln>
        </p:spPr>
      </p:pic>
      <p:pic>
        <p:nvPicPr>
          <p:cNvPr id="959" name="Google Shape;959;p120"/>
          <p:cNvPicPr preferRelativeResize="0"/>
          <p:nvPr/>
        </p:nvPicPr>
        <p:blipFill rotWithShape="1">
          <a:blip r:embed="rId3">
            <a:alphaModFix/>
          </a:blip>
          <a:srcRect/>
          <a:stretch/>
        </p:blipFill>
        <p:spPr>
          <a:xfrm rot="-1837835">
            <a:off x="4050167" y="4642567"/>
            <a:ext cx="540533" cy="312933"/>
          </a:xfrm>
          <a:prstGeom prst="rect">
            <a:avLst/>
          </a:prstGeom>
          <a:noFill/>
          <a:ln>
            <a:noFill/>
          </a:ln>
        </p:spPr>
      </p:pic>
      <p:pic>
        <p:nvPicPr>
          <p:cNvPr id="960" name="Google Shape;960;p120"/>
          <p:cNvPicPr preferRelativeResize="0"/>
          <p:nvPr/>
        </p:nvPicPr>
        <p:blipFill rotWithShape="1">
          <a:blip r:embed="rId4">
            <a:alphaModFix/>
          </a:blip>
          <a:srcRect/>
          <a:stretch/>
        </p:blipFill>
        <p:spPr>
          <a:xfrm>
            <a:off x="3326066" y="1732430"/>
            <a:ext cx="5539868" cy="2794267"/>
          </a:xfrm>
          <a:prstGeom prst="rect">
            <a:avLst/>
          </a:prstGeom>
          <a:noFill/>
          <a:ln>
            <a:noFill/>
          </a:ln>
        </p:spPr>
      </p:pic>
      <p:pic>
        <p:nvPicPr>
          <p:cNvPr id="961" name="Google Shape;961;p120"/>
          <p:cNvPicPr preferRelativeResize="0"/>
          <p:nvPr/>
        </p:nvPicPr>
        <p:blipFill rotWithShape="1">
          <a:blip r:embed="rId5">
            <a:alphaModFix/>
          </a:blip>
          <a:srcRect/>
          <a:stretch/>
        </p:blipFill>
        <p:spPr>
          <a:xfrm>
            <a:off x="251123" y="4079501"/>
            <a:ext cx="3798488" cy="2601300"/>
          </a:xfrm>
          <a:prstGeom prst="rect">
            <a:avLst/>
          </a:prstGeom>
          <a:noFill/>
          <a:ln>
            <a:noFill/>
          </a:ln>
        </p:spPr>
      </p:pic>
      <p:pic>
        <p:nvPicPr>
          <p:cNvPr id="962" name="Google Shape;962;p120"/>
          <p:cNvPicPr preferRelativeResize="0"/>
          <p:nvPr/>
        </p:nvPicPr>
        <p:blipFill rotWithShape="1">
          <a:blip r:embed="rId6">
            <a:alphaModFix/>
          </a:blip>
          <a:srcRect/>
          <a:stretch/>
        </p:blipFill>
        <p:spPr>
          <a:xfrm>
            <a:off x="8150735" y="4125600"/>
            <a:ext cx="3772845" cy="2601299"/>
          </a:xfrm>
          <a:prstGeom prst="rect">
            <a:avLst/>
          </a:prstGeom>
          <a:noFill/>
          <a:ln>
            <a:noFill/>
          </a:ln>
        </p:spPr>
      </p:pic>
      <p:sp>
        <p:nvSpPr>
          <p:cNvPr id="963" name="Google Shape;963;p1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64" name="Google Shape;964;p120"/>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21"/>
          <p:cNvSpPr txBox="1">
            <a:spLocks noGrp="1"/>
          </p:cNvSpPr>
          <p:nvPr>
            <p:ph type="body" idx="1"/>
          </p:nvPr>
        </p:nvSpPr>
        <p:spPr>
          <a:xfrm>
            <a:off x="495113" y="230280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Menções Web</a:t>
            </a:r>
            <a:endParaRPr/>
          </a:p>
          <a:p>
            <a:pPr marL="0" lvl="0" indent="0" algn="l" rtl="0">
              <a:lnSpc>
                <a:spcPct val="90000"/>
              </a:lnSpc>
              <a:spcBef>
                <a:spcPts val="2133"/>
              </a:spcBef>
              <a:spcAft>
                <a:spcPts val="0"/>
              </a:spcAft>
              <a:buClr>
                <a:schemeClr val="dk1"/>
              </a:buClr>
              <a:buSzPts val="1100"/>
              <a:buNone/>
            </a:pPr>
            <a:r>
              <a:rPr lang="pt-BR"/>
              <a:t>De uma forma simples podemos definir as menções web como qualquer menção ou fonte apresentada na web (VAUGHAN; SHAW, 2003). </a:t>
            </a:r>
            <a:endParaRPr/>
          </a:p>
          <a:p>
            <a:pPr marL="0" lvl="0" indent="0" algn="l" rtl="0">
              <a:lnSpc>
                <a:spcPct val="90000"/>
              </a:lnSpc>
              <a:spcBef>
                <a:spcPts val="2133"/>
              </a:spcBef>
              <a:spcAft>
                <a:spcPts val="0"/>
              </a:spcAft>
              <a:buClr>
                <a:schemeClr val="dk1"/>
              </a:buClr>
              <a:buSzPts val="1100"/>
              <a:buNone/>
            </a:pPr>
            <a:r>
              <a:rPr lang="pt-BR"/>
              <a:t>Orduña-Malea e Aguillo (2014) As menções web podem ser textuais ou hipertextuais (ORDUÑA-MALEA; AGUILLO, 2014).</a:t>
            </a:r>
            <a:endParaRPr/>
          </a:p>
          <a:p>
            <a:pPr marL="0" lvl="0" indent="0" algn="l" rtl="0">
              <a:lnSpc>
                <a:spcPct val="90000"/>
              </a:lnSpc>
              <a:spcBef>
                <a:spcPts val="2133"/>
              </a:spcBef>
              <a:spcAft>
                <a:spcPts val="0"/>
              </a:spcAft>
              <a:buClr>
                <a:schemeClr val="dk1"/>
              </a:buClr>
              <a:buSzPts val="1100"/>
              <a:buNone/>
            </a:pPr>
            <a:r>
              <a:rPr lang="pt-BR"/>
              <a:t>Elas podem ser encontradas no corpo do texto (VAUGHAN; SHAW, 2003) ou em qualquer parte do documento que está na rede (ORDUÑA-MALEA; AGUILLO, 2014).</a:t>
            </a:r>
            <a:endParaRPr/>
          </a:p>
          <a:p>
            <a:pPr marL="0" lvl="0" indent="0" algn="l" rtl="0">
              <a:lnSpc>
                <a:spcPct val="90000"/>
              </a:lnSpc>
              <a:spcBef>
                <a:spcPts val="2133"/>
              </a:spcBef>
              <a:spcAft>
                <a:spcPts val="0"/>
              </a:spcAft>
              <a:buClr>
                <a:schemeClr val="dk1"/>
              </a:buClr>
              <a:buSzPts val="1100"/>
              <a:buNone/>
            </a:pPr>
            <a:endParaRPr/>
          </a:p>
          <a:p>
            <a:pPr marL="0" lvl="0" indent="0" algn="r"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l" rtl="0">
              <a:lnSpc>
                <a:spcPct val="90000"/>
              </a:lnSpc>
              <a:spcBef>
                <a:spcPts val="2133"/>
              </a:spcBef>
              <a:spcAft>
                <a:spcPts val="0"/>
              </a:spcAft>
              <a:buClr>
                <a:schemeClr val="dk1"/>
              </a:buClr>
              <a:buSzPts val="11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sp>
        <p:nvSpPr>
          <p:cNvPr id="970" name="Google Shape;970;p121"/>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22"/>
          <p:cNvSpPr txBox="1">
            <a:spLocks noGrp="1"/>
          </p:cNvSpPr>
          <p:nvPr>
            <p:ph type="body" idx="1"/>
          </p:nvPr>
        </p:nvSpPr>
        <p:spPr>
          <a:xfrm>
            <a:off x="415600" y="230280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as menções web?</a:t>
            </a:r>
            <a:endParaRPr/>
          </a:p>
          <a:p>
            <a:pPr marL="0" lvl="0" indent="0" algn="l" rtl="0">
              <a:lnSpc>
                <a:spcPct val="90000"/>
              </a:lnSpc>
              <a:spcBef>
                <a:spcPts val="2133"/>
              </a:spcBef>
              <a:spcAft>
                <a:spcPts val="0"/>
              </a:spcAft>
              <a:buClr>
                <a:schemeClr val="dk1"/>
              </a:buClr>
              <a:buSzPts val="1800"/>
              <a:buNone/>
            </a:pPr>
            <a:r>
              <a:rPr lang="pt-BR"/>
              <a:t>Atribuir a busca a seguinte expressão:  “site:pucpr.br ufpr”</a:t>
            </a: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976" name="Google Shape;976;p122"/>
          <p:cNvPicPr preferRelativeResize="0"/>
          <p:nvPr/>
        </p:nvPicPr>
        <p:blipFill rotWithShape="1">
          <a:blip r:embed="rId3">
            <a:alphaModFix/>
          </a:blip>
          <a:srcRect/>
          <a:stretch/>
        </p:blipFill>
        <p:spPr>
          <a:xfrm>
            <a:off x="2139950" y="3683000"/>
            <a:ext cx="7912100" cy="3175000"/>
          </a:xfrm>
          <a:prstGeom prst="rect">
            <a:avLst/>
          </a:prstGeom>
          <a:noFill/>
          <a:ln>
            <a:noFill/>
          </a:ln>
        </p:spPr>
      </p:pic>
      <p:sp>
        <p:nvSpPr>
          <p:cNvPr id="977" name="Google Shape;977;p1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78" name="Google Shape;978;p122"/>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200" name="Google Shape;200;p24"/>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A bibliometria surgiu como um instrumento estatístico de avaliação de acervos bibliográficos. Seu foco era, principalmente, a racionalização de recursos dentro das bibliotecas, tendo sempre o suporte papel como objeto. Buscava mensurar o espaço ocupado, custo do material e o uso da bibliografia por parte de pesquisadores quando no desenvolvimento das pesquisas (ARAÚJO, 2006; GABRIEL JUNIOR, 2014).</a:t>
            </a:r>
            <a:endParaRPr/>
          </a:p>
          <a:p>
            <a:pPr marL="0" lvl="0" indent="0" algn="l"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23"/>
          <p:cNvSpPr txBox="1">
            <a:spLocks noGrp="1"/>
          </p:cNvSpPr>
          <p:nvPr>
            <p:ph type="body" idx="1"/>
          </p:nvPr>
        </p:nvSpPr>
        <p:spPr>
          <a:xfrm>
            <a:off x="415600" y="2105557"/>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as menções web?</a:t>
            </a:r>
            <a:endParaRPr/>
          </a:p>
          <a:p>
            <a:pPr marL="0" lvl="0" indent="0" algn="l" rtl="0">
              <a:lnSpc>
                <a:spcPct val="90000"/>
              </a:lnSpc>
              <a:spcBef>
                <a:spcPts val="2133"/>
              </a:spcBef>
              <a:spcAft>
                <a:spcPts val="0"/>
              </a:spcAft>
              <a:buClr>
                <a:schemeClr val="dk1"/>
              </a:buClr>
              <a:buSzPts val="1800"/>
              <a:buNone/>
            </a:pPr>
            <a:r>
              <a:rPr lang="pt-BR"/>
              <a:t>Atribuir a busca a seguinte expressão:  “site:pucpr.br ufpr”</a:t>
            </a: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984" name="Google Shape;984;p123"/>
          <p:cNvPicPr preferRelativeResize="0"/>
          <p:nvPr/>
        </p:nvPicPr>
        <p:blipFill rotWithShape="1">
          <a:blip r:embed="rId3">
            <a:alphaModFix/>
          </a:blip>
          <a:srcRect/>
          <a:stretch/>
        </p:blipFill>
        <p:spPr>
          <a:xfrm>
            <a:off x="1902287" y="3787024"/>
            <a:ext cx="9041165" cy="2873733"/>
          </a:xfrm>
          <a:prstGeom prst="rect">
            <a:avLst/>
          </a:prstGeom>
          <a:noFill/>
          <a:ln>
            <a:noFill/>
          </a:ln>
        </p:spPr>
      </p:pic>
      <p:sp>
        <p:nvSpPr>
          <p:cNvPr id="985" name="Google Shape;985;p1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86" name="Google Shape;986;p123"/>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2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Webometria</a:t>
            </a:r>
            <a:endParaRPr sz="5400" b="1">
              <a:solidFill>
                <a:srgbClr val="BFBFBF"/>
              </a:solidFill>
            </a:endParaRPr>
          </a:p>
        </p:txBody>
      </p:sp>
      <p:sp>
        <p:nvSpPr>
          <p:cNvPr id="992" name="Google Shape;992;p124"/>
          <p:cNvSpPr txBox="1">
            <a:spLocks noGrp="1"/>
          </p:cNvSpPr>
          <p:nvPr>
            <p:ph type="body" idx="1"/>
          </p:nvPr>
        </p:nvSpPr>
        <p:spPr>
          <a:xfrm>
            <a:off x="838200" y="1825625"/>
            <a:ext cx="10515600" cy="79174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pesquisadores – Estudos de Link</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a:p>
        </p:txBody>
      </p:sp>
      <p:sp>
        <p:nvSpPr>
          <p:cNvPr id="993" name="Google Shape;993;p1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111</a:t>
            </a:fld>
            <a:endParaRPr/>
          </a:p>
        </p:txBody>
      </p:sp>
      <p:pic>
        <p:nvPicPr>
          <p:cNvPr id="994" name="Google Shape;994;p124"/>
          <p:cNvPicPr preferRelativeResize="0"/>
          <p:nvPr/>
        </p:nvPicPr>
        <p:blipFill rotWithShape="1">
          <a:blip r:embed="rId3">
            <a:alphaModFix/>
          </a:blip>
          <a:srcRect/>
          <a:stretch/>
        </p:blipFill>
        <p:spPr>
          <a:xfrm>
            <a:off x="2879233" y="3075855"/>
            <a:ext cx="2392208" cy="2389065"/>
          </a:xfrm>
          <a:prstGeom prst="rect">
            <a:avLst/>
          </a:prstGeom>
          <a:noFill/>
          <a:ln>
            <a:noFill/>
          </a:ln>
        </p:spPr>
      </p:pic>
      <p:sp>
        <p:nvSpPr>
          <p:cNvPr id="995" name="Google Shape;995;p124"/>
          <p:cNvSpPr txBox="1"/>
          <p:nvPr/>
        </p:nvSpPr>
        <p:spPr>
          <a:xfrm>
            <a:off x="2980133" y="5464903"/>
            <a:ext cx="2190400" cy="79973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Fábio Gouveia</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2400" b="1">
                <a:solidFill>
                  <a:schemeClr val="dk1"/>
                </a:solidFill>
                <a:latin typeface="Calibri"/>
                <a:ea typeface="Calibri"/>
                <a:cs typeface="Calibri"/>
                <a:sym typeface="Calibri"/>
              </a:rPr>
              <a:t>(FioCruz)</a:t>
            </a:r>
            <a:endParaRPr sz="2400" b="1">
              <a:solidFill>
                <a:schemeClr val="dk1"/>
              </a:solidFill>
              <a:latin typeface="Calibri"/>
              <a:ea typeface="Calibri"/>
              <a:cs typeface="Calibri"/>
              <a:sym typeface="Calibri"/>
            </a:endParaRPr>
          </a:p>
        </p:txBody>
      </p:sp>
      <p:sp>
        <p:nvSpPr>
          <p:cNvPr id="996" name="Google Shape;996;p124"/>
          <p:cNvSpPr txBox="1"/>
          <p:nvPr/>
        </p:nvSpPr>
        <p:spPr>
          <a:xfrm>
            <a:off x="7015800" y="5464903"/>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Nadia Vanti</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2400" b="1">
                <a:solidFill>
                  <a:schemeClr val="dk1"/>
                </a:solidFill>
                <a:latin typeface="Calibri"/>
                <a:ea typeface="Calibri"/>
                <a:cs typeface="Calibri"/>
                <a:sym typeface="Calibri"/>
              </a:rPr>
              <a:t>(UFRN)</a:t>
            </a:r>
            <a:endParaRPr sz="2400" b="1">
              <a:solidFill>
                <a:schemeClr val="dk1"/>
              </a:solidFill>
              <a:latin typeface="Calibri"/>
              <a:ea typeface="Calibri"/>
              <a:cs typeface="Calibri"/>
              <a:sym typeface="Calibri"/>
            </a:endParaRPr>
          </a:p>
        </p:txBody>
      </p:sp>
      <p:pic>
        <p:nvPicPr>
          <p:cNvPr id="997" name="Google Shape;997;p124" descr="Uma imagem contendo pessoa, interior, vestuário, parede&#10;&#10;Descrição gerada com muito alta confiança"/>
          <p:cNvPicPr preferRelativeResize="0"/>
          <p:nvPr/>
        </p:nvPicPr>
        <p:blipFill rotWithShape="1">
          <a:blip r:embed="rId4">
            <a:alphaModFix/>
          </a:blip>
          <a:srcRect/>
          <a:stretch/>
        </p:blipFill>
        <p:spPr>
          <a:xfrm>
            <a:off x="6813992" y="3075855"/>
            <a:ext cx="2392208" cy="2392208"/>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25"/>
          <p:cNvSpPr txBox="1"/>
          <p:nvPr/>
        </p:nvSpPr>
        <p:spPr>
          <a:xfrm>
            <a:off x="1046100" y="4795833"/>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Márcio Matias (PGCIN/UFSC)</a:t>
            </a:r>
            <a:endParaRPr sz="2400" b="1">
              <a:solidFill>
                <a:schemeClr val="dk1"/>
              </a:solidFill>
              <a:latin typeface="Calibri"/>
              <a:ea typeface="Calibri"/>
              <a:cs typeface="Calibri"/>
              <a:sym typeface="Calibri"/>
            </a:endParaRPr>
          </a:p>
        </p:txBody>
      </p:sp>
      <p:sp>
        <p:nvSpPr>
          <p:cNvPr id="1004" name="Google Shape;1004;p125"/>
          <p:cNvSpPr txBox="1"/>
          <p:nvPr/>
        </p:nvSpPr>
        <p:spPr>
          <a:xfrm>
            <a:off x="4502535" y="4795833"/>
            <a:ext cx="24216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Raffaela Afonso (Uniaselvi)</a:t>
            </a:r>
            <a:endParaRPr sz="2400" b="1">
              <a:solidFill>
                <a:schemeClr val="dk1"/>
              </a:solidFill>
              <a:latin typeface="Calibri"/>
              <a:ea typeface="Calibri"/>
              <a:cs typeface="Calibri"/>
              <a:sym typeface="Calibri"/>
            </a:endParaRPr>
          </a:p>
        </p:txBody>
      </p:sp>
      <p:sp>
        <p:nvSpPr>
          <p:cNvPr id="1005" name="Google Shape;1005;p125"/>
          <p:cNvSpPr txBox="1"/>
          <p:nvPr/>
        </p:nvSpPr>
        <p:spPr>
          <a:xfrm>
            <a:off x="8190067" y="4795833"/>
            <a:ext cx="24216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Eduardo Silveira (UFPR/UFSC)</a:t>
            </a:r>
            <a:endParaRPr sz="2400" b="1">
              <a:solidFill>
                <a:schemeClr val="dk1"/>
              </a:solidFill>
              <a:latin typeface="Calibri"/>
              <a:ea typeface="Calibri"/>
              <a:cs typeface="Calibri"/>
              <a:sym typeface="Calibri"/>
            </a:endParaRPr>
          </a:p>
        </p:txBody>
      </p:sp>
      <p:pic>
        <p:nvPicPr>
          <p:cNvPr id="1006" name="Google Shape;1006;p125"/>
          <p:cNvPicPr preferRelativeResize="0"/>
          <p:nvPr/>
        </p:nvPicPr>
        <p:blipFill rotWithShape="1">
          <a:blip r:embed="rId3">
            <a:alphaModFix/>
          </a:blip>
          <a:srcRect/>
          <a:stretch/>
        </p:blipFill>
        <p:spPr>
          <a:xfrm>
            <a:off x="930500" y="2543100"/>
            <a:ext cx="2421600" cy="2252728"/>
          </a:xfrm>
          <a:prstGeom prst="rect">
            <a:avLst/>
          </a:prstGeom>
          <a:noFill/>
          <a:ln>
            <a:noFill/>
          </a:ln>
        </p:spPr>
      </p:pic>
      <p:pic>
        <p:nvPicPr>
          <p:cNvPr id="1007" name="Google Shape;1007;p125"/>
          <p:cNvPicPr preferRelativeResize="0"/>
          <p:nvPr/>
        </p:nvPicPr>
        <p:blipFill rotWithShape="1">
          <a:blip r:embed="rId4">
            <a:alphaModFix/>
          </a:blip>
          <a:srcRect/>
          <a:stretch/>
        </p:blipFill>
        <p:spPr>
          <a:xfrm>
            <a:off x="4560285" y="2501601"/>
            <a:ext cx="2421601" cy="2335735"/>
          </a:xfrm>
          <a:prstGeom prst="rect">
            <a:avLst/>
          </a:prstGeom>
          <a:noFill/>
          <a:ln>
            <a:noFill/>
          </a:ln>
        </p:spPr>
      </p:pic>
      <p:sp>
        <p:nvSpPr>
          <p:cNvPr id="1008" name="Google Shape;1008;p125"/>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
        <p:nvSpPr>
          <p:cNvPr id="1009" name="Google Shape;1009;p125"/>
          <p:cNvSpPr txBox="1"/>
          <p:nvPr/>
        </p:nvSpPr>
        <p:spPr>
          <a:xfrm>
            <a:off x="838200" y="1825625"/>
            <a:ext cx="10515600" cy="612775"/>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chemeClr val="dk1"/>
              </a:buClr>
              <a:buSzPts val="1800"/>
              <a:buFont typeface="Arial"/>
              <a:buNone/>
            </a:pPr>
            <a:r>
              <a:rPr lang="pt-BR" sz="3200" b="1">
                <a:solidFill>
                  <a:schemeClr val="dk1"/>
                </a:solidFill>
                <a:latin typeface="Calibri"/>
                <a:ea typeface="Calibri"/>
                <a:cs typeface="Calibri"/>
                <a:sym typeface="Calibri"/>
              </a:rPr>
              <a:t>Principais autores brasileiros – Menções web</a:t>
            </a:r>
            <a:endParaRPr/>
          </a:p>
        </p:txBody>
      </p:sp>
      <p:sp>
        <p:nvSpPr>
          <p:cNvPr id="1010" name="Google Shape;101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pt-BR"/>
              <a:t>112</a:t>
            </a:fld>
            <a:endParaRPr/>
          </a:p>
        </p:txBody>
      </p:sp>
      <p:pic>
        <p:nvPicPr>
          <p:cNvPr id="1011" name="Google Shape;1011;p125" descr="https://lh3.googleusercontent.com/plMfquRkePkMY4pbba8Dqdolvnds3S9qJItJhcqsQpR4dcoWkBkwjfCHc4sEOYHPW1a1S5FQ9_M-VMnR9FVH9sKbe3NmED-G9CTn2jsfwH7qayjEXbTqFjotVaE9AYLjZQM_d4b4W3g"/>
          <p:cNvPicPr preferRelativeResize="0"/>
          <p:nvPr/>
        </p:nvPicPr>
        <p:blipFill rotWithShape="1">
          <a:blip r:embed="rId5">
            <a:alphaModFix/>
          </a:blip>
          <a:srcRect/>
          <a:stretch/>
        </p:blipFill>
        <p:spPr>
          <a:xfrm>
            <a:off x="8132316" y="2504498"/>
            <a:ext cx="2332838" cy="233283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26"/>
          <p:cNvSpPr txBox="1">
            <a:spLocks noGrp="1"/>
          </p:cNvSpPr>
          <p:nvPr>
            <p:ph type="body" idx="1"/>
          </p:nvPr>
        </p:nvSpPr>
        <p:spPr>
          <a:xfrm>
            <a:off x="415600" y="17094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2133"/>
              </a:spcAft>
              <a:buClr>
                <a:schemeClr val="dk1"/>
              </a:buClr>
              <a:buSzPts val="1800"/>
              <a:buNone/>
            </a:pPr>
            <a:r>
              <a:rPr lang="pt-BR" sz="1600">
                <a:solidFill>
                  <a:schemeClr val="dk1"/>
                </a:solidFill>
              </a:rPr>
              <a:t>SILVEIRA, E.; MATIAS, M. Webometria e análise das menções web dos partidos políticos com representação no Senado Federal. </a:t>
            </a:r>
            <a:r>
              <a:rPr lang="pt-BR" sz="1600" b="1">
                <a:solidFill>
                  <a:schemeClr val="dk1"/>
                </a:solidFill>
              </a:rPr>
              <a:t>Encontros Bibli: revista eletrônica de biblioteconomia e ciência da informação</a:t>
            </a:r>
            <a:r>
              <a:rPr lang="pt-BR" sz="1600">
                <a:solidFill>
                  <a:schemeClr val="dk1"/>
                </a:solidFill>
              </a:rPr>
              <a:t>, Florianópolis, v. 23, n. 53, p. 174-183, set. 2018.</a:t>
            </a:r>
            <a:endParaRPr sz="1600"/>
          </a:p>
        </p:txBody>
      </p:sp>
      <p:pic>
        <p:nvPicPr>
          <p:cNvPr id="1017" name="Google Shape;1017;p126"/>
          <p:cNvPicPr preferRelativeResize="0"/>
          <p:nvPr/>
        </p:nvPicPr>
        <p:blipFill rotWithShape="1">
          <a:blip r:embed="rId3">
            <a:alphaModFix/>
          </a:blip>
          <a:srcRect/>
          <a:stretch/>
        </p:blipFill>
        <p:spPr>
          <a:xfrm>
            <a:off x="2346301" y="2477300"/>
            <a:ext cx="7499401" cy="4380699"/>
          </a:xfrm>
          <a:prstGeom prst="rect">
            <a:avLst/>
          </a:prstGeom>
          <a:noFill/>
          <a:ln>
            <a:noFill/>
          </a:ln>
        </p:spPr>
      </p:pic>
      <p:sp>
        <p:nvSpPr>
          <p:cNvPr id="1018" name="Google Shape;1018;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1019" name="Google Shape;1019;p126"/>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2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Altmetria</a:t>
            </a:r>
            <a:endParaRPr/>
          </a:p>
        </p:txBody>
      </p:sp>
      <p:sp>
        <p:nvSpPr>
          <p:cNvPr id="1025" name="Google Shape;1025;p127"/>
          <p:cNvSpPr txBox="1">
            <a:spLocks noGrp="1"/>
          </p:cNvSpPr>
          <p:nvPr>
            <p:ph type="body" idx="1"/>
          </p:nvPr>
        </p:nvSpPr>
        <p:spPr>
          <a:xfrm>
            <a:off x="838200" y="1825625"/>
            <a:ext cx="10515600" cy="1603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r>
              <a:rPr lang="pt-BR" sz="2400"/>
              <a:t>2010 – Tweet de Jason Priem </a:t>
            </a:r>
            <a:r>
              <a:rPr lang="pt-BR" sz="2400" i="1"/>
              <a:t>(University of North Carolina-Chapel Hill)</a:t>
            </a:r>
            <a:endParaRPr/>
          </a:p>
          <a:p>
            <a:pPr marL="0" lvl="0" indent="0" algn="l" rtl="0">
              <a:lnSpc>
                <a:spcPct val="90000"/>
              </a:lnSpc>
              <a:spcBef>
                <a:spcPts val="1000"/>
              </a:spcBef>
              <a:spcAft>
                <a:spcPts val="0"/>
              </a:spcAft>
              <a:buClr>
                <a:schemeClr val="dk1"/>
              </a:buClr>
              <a:buSzPts val="2000"/>
              <a:buNone/>
            </a:pPr>
            <a:endParaRPr sz="2000"/>
          </a:p>
        </p:txBody>
      </p:sp>
      <p:pic>
        <p:nvPicPr>
          <p:cNvPr id="1026" name="Google Shape;1026;p127"/>
          <p:cNvPicPr preferRelativeResize="0"/>
          <p:nvPr/>
        </p:nvPicPr>
        <p:blipFill rotWithShape="1">
          <a:blip r:embed="rId3">
            <a:alphaModFix/>
          </a:blip>
          <a:srcRect/>
          <a:stretch/>
        </p:blipFill>
        <p:spPr>
          <a:xfrm>
            <a:off x="2998381" y="3222195"/>
            <a:ext cx="5080451" cy="2676393"/>
          </a:xfrm>
          <a:prstGeom prst="rect">
            <a:avLst/>
          </a:prstGeom>
          <a:noFill/>
          <a:ln>
            <a:noFill/>
          </a:ln>
        </p:spPr>
      </p:pic>
      <p:sp>
        <p:nvSpPr>
          <p:cNvPr id="1027" name="Google Shape;1027;p127"/>
          <p:cNvSpPr txBox="1"/>
          <p:nvPr/>
        </p:nvSpPr>
        <p:spPr>
          <a:xfrm>
            <a:off x="2998381" y="6105832"/>
            <a:ext cx="5474110" cy="61564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Figura 14: Tweet de Jason Priem</a:t>
            </a:r>
            <a:endParaRPr sz="18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Twitter</a:t>
            </a: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028" name="Google Shape;1028;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114</a:t>
            </a:fld>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2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Altmetria</a:t>
            </a:r>
            <a:endParaRPr/>
          </a:p>
        </p:txBody>
      </p:sp>
      <p:sp>
        <p:nvSpPr>
          <p:cNvPr id="1034" name="Google Shape;1034;p128"/>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r>
              <a:rPr lang="pt-BR" sz="2400"/>
              <a:t>2010 – Altmetrics: a manifesto. (Jasom Priem; Dario Taraborelli; Paul Groth; Cameron Neylon).</a:t>
            </a:r>
            <a:endParaRPr/>
          </a:p>
          <a:p>
            <a:pPr marL="0" lvl="0" indent="0" algn="l" rtl="0">
              <a:lnSpc>
                <a:spcPct val="90000"/>
              </a:lnSpc>
              <a:spcBef>
                <a:spcPts val="1000"/>
              </a:spcBef>
              <a:spcAft>
                <a:spcPts val="0"/>
              </a:spcAft>
              <a:buClr>
                <a:schemeClr val="dk1"/>
              </a:buClr>
              <a:buSzPts val="2400"/>
              <a:buNone/>
            </a:pPr>
            <a:endParaRPr sz="2400" i="1"/>
          </a:p>
          <a:p>
            <a:pPr marL="0" lvl="0" indent="0" algn="just" rtl="0">
              <a:lnSpc>
                <a:spcPct val="90000"/>
              </a:lnSpc>
              <a:spcBef>
                <a:spcPts val="1000"/>
              </a:spcBef>
              <a:spcAft>
                <a:spcPts val="0"/>
              </a:spcAft>
              <a:buClr>
                <a:schemeClr val="dk1"/>
              </a:buClr>
              <a:buSzPts val="2400"/>
              <a:buNone/>
            </a:pPr>
            <a:r>
              <a:rPr lang="pt-BR" sz="2400"/>
              <a:t>“Altmetrics ou métricas alternativas são indicadores da comunicação científica baseados na web social. Não se trata de uma medida única, mas de um conjunto de métricas muito diversos – por exemplo, quantas vezes um artigo foi compartilhado numa rede social como o Twitter, ou salvo em um gerenciador de referências como o Mendeley”. (SOUZA, 2015, p. 58).</a:t>
            </a:r>
            <a:endParaRPr/>
          </a:p>
          <a:p>
            <a:pPr marL="0" lvl="0" indent="0" algn="l" rtl="0">
              <a:lnSpc>
                <a:spcPct val="90000"/>
              </a:lnSpc>
              <a:spcBef>
                <a:spcPts val="1000"/>
              </a:spcBef>
              <a:spcAft>
                <a:spcPts val="0"/>
              </a:spcAft>
              <a:buClr>
                <a:schemeClr val="dk1"/>
              </a:buClr>
              <a:buSzPts val="2400"/>
              <a:buNone/>
            </a:pPr>
            <a:endParaRPr sz="2400" i="1"/>
          </a:p>
          <a:p>
            <a:pPr marL="0" lvl="0" indent="0" algn="l" rtl="0">
              <a:lnSpc>
                <a:spcPct val="90000"/>
              </a:lnSpc>
              <a:spcBef>
                <a:spcPts val="1000"/>
              </a:spcBef>
              <a:spcAft>
                <a:spcPts val="0"/>
              </a:spcAft>
              <a:buClr>
                <a:schemeClr val="dk1"/>
              </a:buClr>
              <a:buSzPts val="2000"/>
              <a:buNone/>
            </a:pPr>
            <a:endParaRPr sz="2000"/>
          </a:p>
        </p:txBody>
      </p:sp>
      <p:pic>
        <p:nvPicPr>
          <p:cNvPr id="1035" name="Google Shape;1035;p128"/>
          <p:cNvPicPr preferRelativeResize="0"/>
          <p:nvPr/>
        </p:nvPicPr>
        <p:blipFill rotWithShape="1">
          <a:blip r:embed="rId3">
            <a:alphaModFix/>
          </a:blip>
          <a:srcRect/>
          <a:stretch/>
        </p:blipFill>
        <p:spPr>
          <a:xfrm>
            <a:off x="1560265" y="5980720"/>
            <a:ext cx="2146300" cy="500803"/>
          </a:xfrm>
          <a:prstGeom prst="rect">
            <a:avLst/>
          </a:prstGeom>
          <a:noFill/>
          <a:ln>
            <a:noFill/>
          </a:ln>
        </p:spPr>
      </p:pic>
      <p:pic>
        <p:nvPicPr>
          <p:cNvPr id="1036" name="Google Shape;1036;p128"/>
          <p:cNvPicPr preferRelativeResize="0"/>
          <p:nvPr/>
        </p:nvPicPr>
        <p:blipFill rotWithShape="1">
          <a:blip r:embed="rId4">
            <a:alphaModFix/>
          </a:blip>
          <a:srcRect/>
          <a:stretch/>
        </p:blipFill>
        <p:spPr>
          <a:xfrm>
            <a:off x="5813301" y="5923147"/>
            <a:ext cx="1800753" cy="720301"/>
          </a:xfrm>
          <a:prstGeom prst="rect">
            <a:avLst/>
          </a:prstGeom>
          <a:noFill/>
          <a:ln>
            <a:noFill/>
          </a:ln>
        </p:spPr>
      </p:pic>
      <p:pic>
        <p:nvPicPr>
          <p:cNvPr id="1037" name="Google Shape;1037;p128"/>
          <p:cNvPicPr preferRelativeResize="0"/>
          <p:nvPr/>
        </p:nvPicPr>
        <p:blipFill rotWithShape="1">
          <a:blip r:embed="rId5">
            <a:alphaModFix/>
          </a:blip>
          <a:srcRect/>
          <a:stretch/>
        </p:blipFill>
        <p:spPr>
          <a:xfrm>
            <a:off x="8189843" y="5931251"/>
            <a:ext cx="1661794" cy="712197"/>
          </a:xfrm>
          <a:prstGeom prst="rect">
            <a:avLst/>
          </a:prstGeom>
          <a:noFill/>
          <a:ln>
            <a:noFill/>
          </a:ln>
        </p:spPr>
      </p:pic>
      <p:pic>
        <p:nvPicPr>
          <p:cNvPr id="1038" name="Google Shape;1038;p128"/>
          <p:cNvPicPr preferRelativeResize="0"/>
          <p:nvPr/>
        </p:nvPicPr>
        <p:blipFill rotWithShape="1">
          <a:blip r:embed="rId6">
            <a:alphaModFix/>
          </a:blip>
          <a:srcRect/>
          <a:stretch/>
        </p:blipFill>
        <p:spPr>
          <a:xfrm>
            <a:off x="4135578" y="5813888"/>
            <a:ext cx="1185722" cy="942863"/>
          </a:xfrm>
          <a:prstGeom prst="rect">
            <a:avLst/>
          </a:prstGeom>
          <a:noFill/>
          <a:ln>
            <a:noFill/>
          </a:ln>
        </p:spPr>
      </p:pic>
      <p:sp>
        <p:nvSpPr>
          <p:cNvPr id="1039" name="Google Shape;1039;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115</a:t>
            </a:fld>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9"/>
          <p:cNvSpPr txBox="1">
            <a:spLocks noGrp="1"/>
          </p:cNvSpPr>
          <p:nvPr>
            <p:ph type="body" idx="1"/>
          </p:nvPr>
        </p:nvSpPr>
        <p:spPr>
          <a:xfrm>
            <a:off x="415600" y="1827052"/>
            <a:ext cx="11272817" cy="4852044"/>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pt-BR" sz="3200" b="1"/>
              <a:t>Histórico e Conceito</a:t>
            </a:r>
            <a:endParaRPr/>
          </a:p>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0"/>
              </a:spcBef>
              <a:spcAft>
                <a:spcPts val="0"/>
              </a:spcAft>
              <a:buClr>
                <a:schemeClr val="dk1"/>
              </a:buClr>
              <a:buSzPts val="1800"/>
              <a:buNone/>
            </a:pPr>
            <a:r>
              <a:rPr lang="pt-BR"/>
              <a:t>Análise e avaliação de acesso de dados (Impacto de conteúdo online), como:</a:t>
            </a:r>
            <a:endParaRPr sz="2400"/>
          </a:p>
          <a:p>
            <a:pPr marL="609585" lvl="1" indent="0" algn="l" rtl="0">
              <a:lnSpc>
                <a:spcPct val="90000"/>
              </a:lnSpc>
              <a:spcBef>
                <a:spcPts val="2133"/>
              </a:spcBef>
              <a:spcAft>
                <a:spcPts val="0"/>
              </a:spcAft>
              <a:buClr>
                <a:schemeClr val="dk1"/>
              </a:buClr>
              <a:buSzPts val="1400"/>
              <a:buNone/>
            </a:pPr>
            <a:r>
              <a:rPr lang="pt-BR"/>
              <a:t>Citações em blogs;</a:t>
            </a:r>
            <a:endParaRPr/>
          </a:p>
          <a:p>
            <a:pPr marL="609585" lvl="1" indent="0" algn="l" rtl="0">
              <a:lnSpc>
                <a:spcPct val="90000"/>
              </a:lnSpc>
              <a:spcBef>
                <a:spcPts val="2133"/>
              </a:spcBef>
              <a:spcAft>
                <a:spcPts val="0"/>
              </a:spcAft>
              <a:buClr>
                <a:schemeClr val="dk1"/>
              </a:buClr>
              <a:buSzPts val="1400"/>
              <a:buNone/>
            </a:pPr>
            <a:r>
              <a:rPr lang="pt-BR"/>
              <a:t>Tweets;</a:t>
            </a:r>
            <a:endParaRPr/>
          </a:p>
          <a:p>
            <a:pPr marL="609585" lvl="1" indent="0" algn="l" rtl="0">
              <a:lnSpc>
                <a:spcPct val="90000"/>
              </a:lnSpc>
              <a:spcBef>
                <a:spcPts val="2133"/>
              </a:spcBef>
              <a:spcAft>
                <a:spcPts val="0"/>
              </a:spcAft>
              <a:buClr>
                <a:schemeClr val="dk1"/>
              </a:buClr>
              <a:buSzPts val="1400"/>
              <a:buNone/>
            </a:pPr>
            <a:r>
              <a:rPr lang="pt-BR"/>
              <a:t>Downloads;</a:t>
            </a:r>
            <a:endParaRPr/>
          </a:p>
          <a:p>
            <a:pPr marL="609585" lvl="1" indent="0" algn="l" rtl="0">
              <a:lnSpc>
                <a:spcPct val="90000"/>
              </a:lnSpc>
              <a:spcBef>
                <a:spcPts val="2133"/>
              </a:spcBef>
              <a:spcAft>
                <a:spcPts val="0"/>
              </a:spcAft>
              <a:buClr>
                <a:schemeClr val="dk1"/>
              </a:buClr>
              <a:buSzPts val="1400"/>
              <a:buNone/>
            </a:pPr>
            <a:r>
              <a:rPr lang="pt-BR"/>
              <a:t>Compartilhamentos;</a:t>
            </a:r>
            <a:endParaRPr/>
          </a:p>
          <a:p>
            <a:pPr marL="609585" lvl="1" indent="0" algn="l" rtl="0">
              <a:lnSpc>
                <a:spcPct val="90000"/>
              </a:lnSpc>
              <a:spcBef>
                <a:spcPts val="2133"/>
              </a:spcBef>
              <a:spcAft>
                <a:spcPts val="0"/>
              </a:spcAft>
              <a:buClr>
                <a:schemeClr val="dk1"/>
              </a:buClr>
              <a:buSzPts val="1400"/>
              <a:buNone/>
            </a:pPr>
            <a:r>
              <a:rPr lang="pt-BR"/>
              <a:t>Gestores de referência.</a:t>
            </a:r>
            <a:endParaRPr/>
          </a:p>
          <a:p>
            <a:pPr marL="0" lvl="0" indent="0" algn="r" rtl="0">
              <a:lnSpc>
                <a:spcPct val="90000"/>
              </a:lnSpc>
              <a:spcBef>
                <a:spcPts val="2133"/>
              </a:spcBef>
              <a:spcAft>
                <a:spcPts val="0"/>
              </a:spcAft>
              <a:buClr>
                <a:schemeClr val="dk1"/>
              </a:buClr>
              <a:buSzPts val="1800"/>
              <a:buNone/>
            </a:pPr>
            <a:r>
              <a:rPr lang="pt-BR" sz="2400"/>
              <a:t>Gouveia (2013); Gouveia e Lang, (2013)</a:t>
            </a:r>
            <a:endParaRPr/>
          </a:p>
          <a:p>
            <a:pPr marL="0" lvl="0" indent="0" algn="l" rtl="0">
              <a:lnSpc>
                <a:spcPct val="90000"/>
              </a:lnSpc>
              <a:spcBef>
                <a:spcPts val="2133"/>
              </a:spcBef>
              <a:spcAft>
                <a:spcPts val="2133"/>
              </a:spcAft>
              <a:buClr>
                <a:schemeClr val="dk1"/>
              </a:buClr>
              <a:buSzPts val="1800"/>
              <a:buNone/>
            </a:pPr>
            <a:endParaRPr/>
          </a:p>
        </p:txBody>
      </p:sp>
      <p:sp>
        <p:nvSpPr>
          <p:cNvPr id="1046" name="Google Shape;1046;p12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Altmetria</a:t>
            </a:r>
            <a:endParaRPr/>
          </a:p>
        </p:txBody>
      </p:sp>
      <p:sp>
        <p:nvSpPr>
          <p:cNvPr id="1047" name="Google Shape;1047;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pt-BR"/>
              <a:t>116</a:t>
            </a:fld>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3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Altmetria</a:t>
            </a:r>
            <a:endParaRPr/>
          </a:p>
        </p:txBody>
      </p:sp>
      <p:sp>
        <p:nvSpPr>
          <p:cNvPr id="1054" name="Google Shape;1054;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pt-BR"/>
              <a:t>117</a:t>
            </a:fld>
            <a:endParaRPr/>
          </a:p>
        </p:txBody>
      </p:sp>
      <p:pic>
        <p:nvPicPr>
          <p:cNvPr id="1055" name="Google Shape;1055;p130"/>
          <p:cNvPicPr preferRelativeResize="0"/>
          <p:nvPr/>
        </p:nvPicPr>
        <p:blipFill rotWithShape="1">
          <a:blip r:embed="rId3">
            <a:alphaModFix/>
          </a:blip>
          <a:srcRect/>
          <a:stretch/>
        </p:blipFill>
        <p:spPr>
          <a:xfrm>
            <a:off x="1282745" y="2804349"/>
            <a:ext cx="2392208" cy="2389065"/>
          </a:xfrm>
          <a:prstGeom prst="rect">
            <a:avLst/>
          </a:prstGeom>
          <a:noFill/>
          <a:ln>
            <a:noFill/>
          </a:ln>
        </p:spPr>
      </p:pic>
      <p:pic>
        <p:nvPicPr>
          <p:cNvPr id="1056" name="Google Shape;1056;p130"/>
          <p:cNvPicPr preferRelativeResize="0"/>
          <p:nvPr/>
        </p:nvPicPr>
        <p:blipFill rotWithShape="1">
          <a:blip r:embed="rId4">
            <a:alphaModFix/>
          </a:blip>
          <a:srcRect/>
          <a:stretch/>
        </p:blipFill>
        <p:spPr>
          <a:xfrm>
            <a:off x="8296379" y="2802782"/>
            <a:ext cx="2392199" cy="2392201"/>
          </a:xfrm>
          <a:prstGeom prst="rect">
            <a:avLst/>
          </a:prstGeom>
          <a:noFill/>
          <a:ln>
            <a:noFill/>
          </a:ln>
        </p:spPr>
      </p:pic>
      <p:sp>
        <p:nvSpPr>
          <p:cNvPr id="1057" name="Google Shape;1057;p130"/>
          <p:cNvSpPr txBox="1"/>
          <p:nvPr/>
        </p:nvSpPr>
        <p:spPr>
          <a:xfrm>
            <a:off x="1354212" y="5193397"/>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Fábio Gouveia</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2400" b="1">
                <a:solidFill>
                  <a:schemeClr val="dk1"/>
                </a:solidFill>
                <a:latin typeface="Calibri"/>
                <a:ea typeface="Calibri"/>
                <a:cs typeface="Calibri"/>
                <a:sym typeface="Calibri"/>
              </a:rPr>
              <a:t>(FioCruz)</a:t>
            </a: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1058" name="Google Shape;1058;p130"/>
          <p:cNvSpPr txBox="1"/>
          <p:nvPr/>
        </p:nvSpPr>
        <p:spPr>
          <a:xfrm>
            <a:off x="4843605" y="5193397"/>
            <a:ext cx="2284113"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Ronaldo Araújo (UFAL)</a:t>
            </a:r>
            <a:endParaRPr sz="2400" b="1">
              <a:solidFill>
                <a:schemeClr val="dk1"/>
              </a:solidFill>
              <a:latin typeface="Calibri"/>
              <a:ea typeface="Calibri"/>
              <a:cs typeface="Calibri"/>
              <a:sym typeface="Calibri"/>
            </a:endParaRPr>
          </a:p>
        </p:txBody>
      </p:sp>
      <p:sp>
        <p:nvSpPr>
          <p:cNvPr id="1059" name="Google Shape;1059;p130"/>
          <p:cNvSpPr txBox="1"/>
          <p:nvPr/>
        </p:nvSpPr>
        <p:spPr>
          <a:xfrm>
            <a:off x="8498179" y="5193397"/>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b="1">
                <a:solidFill>
                  <a:schemeClr val="dk1"/>
                </a:solidFill>
                <a:latin typeface="Calibri"/>
                <a:ea typeface="Calibri"/>
                <a:cs typeface="Calibri"/>
                <a:sym typeface="Calibri"/>
              </a:rPr>
              <a:t>Iara Vidal (IBICT)</a:t>
            </a:r>
            <a:endParaRPr sz="2400" b="1">
              <a:solidFill>
                <a:schemeClr val="dk1"/>
              </a:solidFill>
              <a:latin typeface="Calibri"/>
              <a:ea typeface="Calibri"/>
              <a:cs typeface="Calibri"/>
              <a:sym typeface="Calibri"/>
            </a:endParaRPr>
          </a:p>
        </p:txBody>
      </p:sp>
      <p:pic>
        <p:nvPicPr>
          <p:cNvPr id="1060" name="Google Shape;1060;p130" descr="Uma imagem contendo homem, pessoa, parede, interior&#10;&#10;Descrição gerada com muito alta confiança"/>
          <p:cNvPicPr preferRelativeResize="0"/>
          <p:nvPr/>
        </p:nvPicPr>
        <p:blipFill rotWithShape="1">
          <a:blip r:embed="rId5">
            <a:alphaModFix/>
          </a:blip>
          <a:srcRect/>
          <a:stretch/>
        </p:blipFill>
        <p:spPr>
          <a:xfrm>
            <a:off x="5126728" y="2805690"/>
            <a:ext cx="1790814" cy="2389293"/>
          </a:xfrm>
          <a:prstGeom prst="rect">
            <a:avLst/>
          </a:prstGeom>
          <a:noFill/>
          <a:ln>
            <a:noFill/>
          </a:ln>
        </p:spPr>
      </p:pic>
      <p:sp>
        <p:nvSpPr>
          <p:cNvPr id="1061" name="Google Shape;1061;p130"/>
          <p:cNvSpPr txBox="1"/>
          <p:nvPr/>
        </p:nvSpPr>
        <p:spPr>
          <a:xfrm>
            <a:off x="838200" y="1825625"/>
            <a:ext cx="8792818" cy="79174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3200" b="1">
                <a:solidFill>
                  <a:schemeClr val="dk1"/>
                </a:solidFill>
                <a:latin typeface="Calibri"/>
                <a:ea typeface="Calibri"/>
                <a:cs typeface="Calibri"/>
                <a:sym typeface="Calibri"/>
              </a:rPr>
              <a:t>Principais pesquisadores</a:t>
            </a:r>
            <a:endParaRPr/>
          </a:p>
          <a:p>
            <a:pPr marL="0" marR="0" lvl="0" indent="0" algn="l" rtl="0">
              <a:lnSpc>
                <a:spcPct val="90000"/>
              </a:lnSpc>
              <a:spcBef>
                <a:spcPts val="0"/>
              </a:spcBef>
              <a:spcAft>
                <a:spcPts val="0"/>
              </a:spcAft>
              <a:buClr>
                <a:schemeClr val="dk1"/>
              </a:buClr>
              <a:buSzPts val="1800"/>
              <a:buFont typeface="Arial"/>
              <a:buNone/>
            </a:pPr>
            <a:endParaRPr sz="2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3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Altmetria</a:t>
            </a:r>
            <a:endParaRPr/>
          </a:p>
        </p:txBody>
      </p:sp>
      <p:sp>
        <p:nvSpPr>
          <p:cNvPr id="1067" name="Google Shape;1067;p131"/>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a:t>ARAÚJO, Ronaldo F. et al. Atenção online de artigos do Portal Periódicos UFMG: análise dos dados do facebook. </a:t>
            </a:r>
            <a:r>
              <a:rPr lang="pt-BR" sz="2000" b="1"/>
              <a:t>Ciência da Informação em Revista</a:t>
            </a:r>
            <a:r>
              <a:rPr lang="pt-BR" sz="2000"/>
              <a:t>, v. 5, 2018. Disponível em: &lt;http://www.seer.ufal.br/index.php/cir/article/view/4256&gt;. Acesso em: 24 out. 2018.</a:t>
            </a:r>
            <a:endParaRPr/>
          </a:p>
          <a:p>
            <a:pPr marL="0" lvl="0" indent="0" algn="l" rtl="0">
              <a:lnSpc>
                <a:spcPct val="90000"/>
              </a:lnSpc>
              <a:spcBef>
                <a:spcPts val="3133"/>
              </a:spcBef>
              <a:spcAft>
                <a:spcPts val="0"/>
              </a:spcAft>
              <a:buClr>
                <a:schemeClr val="dk1"/>
              </a:buClr>
              <a:buSzPts val="2000"/>
              <a:buNone/>
            </a:pPr>
            <a:r>
              <a:rPr lang="pt-BR" sz="2000" b="1"/>
              <a:t>Objetivo</a:t>
            </a:r>
            <a:r>
              <a:rPr lang="pt-BR" sz="2000"/>
              <a:t>: analisa o impacto social de artigos de revistas científicas do Portal Periódicos UFMG segundo seus dados de curtidas, compartilhamentos e comentários no Facebook.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b="1"/>
              <a:t>Análise</a:t>
            </a:r>
            <a:r>
              <a:rPr lang="pt-BR" sz="2000"/>
              <a:t>: foram analisados 46 periódicos do portal com publicação no período de 2010 a 2017, os quais forneceram 6.437 artigos, sendo que apenas 543 deles possuíam dados de interação.  </a:t>
            </a:r>
            <a:endParaRPr/>
          </a:p>
          <a:p>
            <a:pPr marL="0" lvl="0" indent="0" algn="l" rtl="0">
              <a:lnSpc>
                <a:spcPct val="90000"/>
              </a:lnSpc>
              <a:spcBef>
                <a:spcPts val="1000"/>
              </a:spcBef>
              <a:spcAft>
                <a:spcPts val="0"/>
              </a:spcAft>
              <a:buClr>
                <a:schemeClr val="dk1"/>
              </a:buClr>
              <a:buSzPts val="2000"/>
              <a:buNone/>
            </a:pPr>
            <a:endParaRPr sz="2000"/>
          </a:p>
        </p:txBody>
      </p:sp>
      <p:sp>
        <p:nvSpPr>
          <p:cNvPr id="1068" name="Google Shape;1068;p1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132"/>
          <p:cNvPicPr preferRelativeResize="0"/>
          <p:nvPr/>
        </p:nvPicPr>
        <p:blipFill rotWithShape="1">
          <a:blip r:embed="rId3">
            <a:alphaModFix/>
          </a:blip>
          <a:srcRect t="8017"/>
          <a:stretch/>
        </p:blipFill>
        <p:spPr>
          <a:xfrm>
            <a:off x="1997785" y="2385391"/>
            <a:ext cx="8294020" cy="3928342"/>
          </a:xfrm>
          <a:prstGeom prst="rect">
            <a:avLst/>
          </a:prstGeom>
          <a:noFill/>
          <a:ln>
            <a:noFill/>
          </a:ln>
        </p:spPr>
      </p:pic>
      <p:sp>
        <p:nvSpPr>
          <p:cNvPr id="1075" name="Google Shape;1075;p132"/>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Altmetria</a:t>
            </a:r>
            <a:endParaRPr/>
          </a:p>
        </p:txBody>
      </p:sp>
      <p:sp>
        <p:nvSpPr>
          <p:cNvPr id="1076" name="Google Shape;1076;p132"/>
          <p:cNvSpPr txBox="1"/>
          <p:nvPr/>
        </p:nvSpPr>
        <p:spPr>
          <a:xfrm>
            <a:off x="2023368" y="2009307"/>
            <a:ext cx="8242853" cy="3760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pt-BR" sz="1600">
                <a:solidFill>
                  <a:schemeClr val="dk1"/>
                </a:solidFill>
                <a:latin typeface="Calibri"/>
                <a:ea typeface="Calibri"/>
                <a:cs typeface="Calibri"/>
                <a:sym typeface="Calibri"/>
              </a:rPr>
              <a:t>Tabela 4 – Artigos do Portal de Periódicos da UFMG que obtiveram mais atenção on-line</a:t>
            </a:r>
            <a:endParaRPr/>
          </a:p>
          <a:p>
            <a:pPr marL="0" marR="0" lvl="0" indent="0" algn="ctr" rtl="0">
              <a:lnSpc>
                <a:spcPct val="90000"/>
              </a:lnSpc>
              <a:spcBef>
                <a:spcPts val="100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p:txBody>
      </p:sp>
      <p:sp>
        <p:nvSpPr>
          <p:cNvPr id="1077" name="Google Shape;1077;p132"/>
          <p:cNvSpPr txBox="1"/>
          <p:nvPr/>
        </p:nvSpPr>
        <p:spPr>
          <a:xfrm>
            <a:off x="1997785" y="6313733"/>
            <a:ext cx="3453970" cy="3760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Araújo et al. (2018)</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1078" name="Google Shape;107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pt-BR"/>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5"/>
          <p:cNvSpPr txBox="1">
            <a:spLocks noGrp="1"/>
          </p:cNvSpPr>
          <p:nvPr>
            <p:ph type="body" idx="1"/>
          </p:nvPr>
        </p:nvSpPr>
        <p:spPr>
          <a:xfrm>
            <a:off x="838200" y="1825624"/>
            <a:ext cx="10515600" cy="4841393"/>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400"/>
              <a:buNone/>
            </a:pPr>
            <a:r>
              <a:rPr lang="pt-BR" sz="2400"/>
              <a:t>A pesquisa bibliométrica atual é destinada a três grupos-alvo principais, a saber:</a:t>
            </a:r>
            <a:endParaRPr/>
          </a:p>
          <a:p>
            <a:pPr marL="228600" lvl="0" indent="-228600" algn="just" rtl="0">
              <a:lnSpc>
                <a:spcPct val="90000"/>
              </a:lnSpc>
              <a:spcBef>
                <a:spcPts val="1000"/>
              </a:spcBef>
              <a:spcAft>
                <a:spcPts val="0"/>
              </a:spcAft>
              <a:buClr>
                <a:schemeClr val="dk1"/>
              </a:buClr>
              <a:buSzPts val="2400"/>
              <a:buNone/>
            </a:pPr>
            <a:endParaRPr sz="2400"/>
          </a:p>
          <a:p>
            <a:pPr marL="457200" lvl="1" indent="0" algn="just" rtl="0">
              <a:lnSpc>
                <a:spcPct val="90000"/>
              </a:lnSpc>
              <a:spcBef>
                <a:spcPts val="500"/>
              </a:spcBef>
              <a:spcAft>
                <a:spcPts val="0"/>
              </a:spcAft>
              <a:buClr>
                <a:schemeClr val="dk1"/>
              </a:buClr>
              <a:buSzPts val="2200"/>
              <a:buNone/>
            </a:pPr>
            <a:r>
              <a:rPr lang="pt-BR" sz="2200" b="1"/>
              <a:t>Bibliometria para profissionais da bibliometria (G1)</a:t>
            </a:r>
            <a:r>
              <a:rPr lang="pt-BR" sz="2200"/>
              <a:t>: a bibliometria como metodologia, isto é, está preocupada com o seu próprio desenvolvimento conceitual-teórico-metodológico. </a:t>
            </a:r>
            <a:endParaRPr/>
          </a:p>
          <a:p>
            <a:pPr marL="457200" lvl="1" indent="0" algn="just" rtl="0">
              <a:lnSpc>
                <a:spcPct val="90000"/>
              </a:lnSpc>
              <a:spcBef>
                <a:spcPts val="500"/>
              </a:spcBef>
              <a:spcAft>
                <a:spcPts val="0"/>
              </a:spcAft>
              <a:buClr>
                <a:schemeClr val="dk1"/>
              </a:buClr>
              <a:buSzPts val="2200"/>
              <a:buNone/>
            </a:pPr>
            <a:endParaRPr sz="2200"/>
          </a:p>
          <a:p>
            <a:pPr marL="457200" lvl="1" indent="0" algn="just" rtl="0">
              <a:lnSpc>
                <a:spcPct val="90000"/>
              </a:lnSpc>
              <a:spcBef>
                <a:spcPts val="500"/>
              </a:spcBef>
              <a:spcAft>
                <a:spcPts val="0"/>
              </a:spcAft>
              <a:buClr>
                <a:schemeClr val="dk1"/>
              </a:buClr>
              <a:buSzPts val="2200"/>
              <a:buNone/>
            </a:pPr>
            <a:r>
              <a:rPr lang="pt-BR" sz="2200" b="1"/>
              <a:t>Bibliometria aplicada às disciplinas científicas (G2)</a:t>
            </a:r>
            <a:r>
              <a:rPr lang="pt-BR" sz="2200"/>
              <a:t>: pesquisas “aplicadas” e forma o maior e mais diversificado grupo de interesse na bibliometria. </a:t>
            </a:r>
            <a:endParaRPr/>
          </a:p>
          <a:p>
            <a:pPr marL="457200" lvl="1" indent="0" algn="just" rtl="0">
              <a:lnSpc>
                <a:spcPct val="90000"/>
              </a:lnSpc>
              <a:spcBef>
                <a:spcPts val="500"/>
              </a:spcBef>
              <a:spcAft>
                <a:spcPts val="0"/>
              </a:spcAft>
              <a:buClr>
                <a:schemeClr val="dk1"/>
              </a:buClr>
              <a:buSzPts val="2200"/>
              <a:buNone/>
            </a:pPr>
            <a:endParaRPr sz="2200"/>
          </a:p>
          <a:p>
            <a:pPr marL="457200" lvl="1" indent="0" algn="just" rtl="0">
              <a:lnSpc>
                <a:spcPct val="90000"/>
              </a:lnSpc>
              <a:spcBef>
                <a:spcPts val="500"/>
              </a:spcBef>
              <a:spcAft>
                <a:spcPts val="0"/>
              </a:spcAft>
              <a:buClr>
                <a:schemeClr val="dk1"/>
              </a:buClr>
              <a:buSzPts val="2200"/>
              <a:buNone/>
            </a:pPr>
            <a:r>
              <a:rPr lang="pt-BR" sz="2200" b="1"/>
              <a:t>Bibliometria para a política científica e gestão (G3)</a:t>
            </a:r>
            <a:r>
              <a:rPr lang="pt-BR" sz="2200"/>
              <a:t>: trata da avaliação da pesquisa com fins de orientar políticas científicas. Esse grupo-alvo é considerado por Glänzel o tópico mais importante da bibliometria contemporânea.</a:t>
            </a:r>
            <a:endParaRPr/>
          </a:p>
          <a:p>
            <a:pPr marL="228600" lvl="0" indent="-228600" algn="r" rtl="0">
              <a:lnSpc>
                <a:spcPct val="90000"/>
              </a:lnSpc>
              <a:spcBef>
                <a:spcPts val="1000"/>
              </a:spcBef>
              <a:spcAft>
                <a:spcPts val="0"/>
              </a:spcAft>
              <a:buClr>
                <a:schemeClr val="dk1"/>
              </a:buClr>
              <a:buSzPts val="2400"/>
              <a:buNone/>
            </a:pPr>
            <a:r>
              <a:rPr lang="pt-BR" sz="2400"/>
              <a:t>(GLÄNZEL, 2003)</a:t>
            </a:r>
            <a:endParaRPr/>
          </a:p>
          <a:p>
            <a:pPr marL="0" lvl="0" indent="0" algn="l" rtl="0">
              <a:lnSpc>
                <a:spcPct val="90000"/>
              </a:lnSpc>
              <a:spcBef>
                <a:spcPts val="1000"/>
              </a:spcBef>
              <a:spcAft>
                <a:spcPts val="0"/>
              </a:spcAft>
              <a:buClr>
                <a:schemeClr val="dk1"/>
              </a:buClr>
              <a:buSzPts val="2800"/>
              <a:buNone/>
            </a:pPr>
            <a:endParaRPr b="1"/>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endParaRPr/>
          </a:p>
        </p:txBody>
      </p:sp>
      <p:sp>
        <p:nvSpPr>
          <p:cNvPr id="206" name="Google Shape;206;p2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084" name="Google Shape;1084;p133"/>
          <p:cNvSpPr txBox="1">
            <a:spLocks noGrp="1"/>
          </p:cNvSpPr>
          <p:nvPr>
            <p:ph type="body" idx="1"/>
          </p:nvPr>
        </p:nvSpPr>
        <p:spPr>
          <a:xfrm>
            <a:off x="838200" y="1825625"/>
            <a:ext cx="10515600" cy="24518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Ciência da Informação</a:t>
            </a:r>
            <a:endParaRPr/>
          </a:p>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a:t>É na CI que os estudos métricos se consolidam, mas, é um domínio de estudo interdisciplinar.</a:t>
            </a:r>
            <a:endParaRPr sz="1600"/>
          </a:p>
          <a:p>
            <a:pPr marL="0" lvl="0" indent="0" algn="l" rtl="0">
              <a:lnSpc>
                <a:spcPct val="90000"/>
              </a:lnSpc>
              <a:spcBef>
                <a:spcPts val="1000"/>
              </a:spcBef>
              <a:spcAft>
                <a:spcPts val="0"/>
              </a:spcAft>
              <a:buClr>
                <a:schemeClr val="dk1"/>
              </a:buClr>
              <a:buSzPts val="2000"/>
              <a:buNone/>
            </a:pPr>
            <a:r>
              <a:rPr lang="pt-BR" sz="2000"/>
              <a:t>FREITAS, Juliana L. </a:t>
            </a:r>
            <a:r>
              <a:rPr lang="pt-BR" sz="2000" b="1"/>
              <a:t>Dimensões da pesquisa brasileira no interdomínio dos estudos métricos da informação em medicina</a:t>
            </a:r>
            <a:r>
              <a:rPr lang="pt-BR" sz="2000"/>
              <a:t>. 2018. 198 p. Tese (Doutorado em Ciência da Informação)-Faculdade de Filosofia e Ciências. Universidade Estadual Paulista Júlio de Mesquita Filho, Marília, SP, 2017. Disponível em: &lt;https://repositorio.unesp.br/handle/11449/150189&gt;. Acesso em: 24 out. 2018.</a:t>
            </a:r>
            <a:endParaRPr sz="2200"/>
          </a:p>
          <a:p>
            <a:pPr marL="0" lvl="0" indent="0" algn="l" rtl="0">
              <a:lnSpc>
                <a:spcPct val="90000"/>
              </a:lnSpc>
              <a:spcBef>
                <a:spcPts val="1000"/>
              </a:spcBef>
              <a:spcAft>
                <a:spcPts val="0"/>
              </a:spcAft>
              <a:buClr>
                <a:schemeClr val="dk1"/>
              </a:buClr>
              <a:buSzPts val="2400"/>
              <a:buNone/>
            </a:pPr>
            <a:endParaRPr sz="2400"/>
          </a:p>
        </p:txBody>
      </p:sp>
      <p:grpSp>
        <p:nvGrpSpPr>
          <p:cNvPr id="1085" name="Google Shape;1085;p133"/>
          <p:cNvGrpSpPr/>
          <p:nvPr/>
        </p:nvGrpSpPr>
        <p:grpSpPr>
          <a:xfrm>
            <a:off x="6778487" y="4277519"/>
            <a:ext cx="4184374" cy="2458682"/>
            <a:chOff x="4750904" y="2564102"/>
            <a:chExt cx="5108713" cy="3001811"/>
          </a:xfrm>
        </p:grpSpPr>
        <p:pic>
          <p:nvPicPr>
            <p:cNvPr id="1086" name="Google Shape;1086;p133"/>
            <p:cNvPicPr preferRelativeResize="0"/>
            <p:nvPr/>
          </p:nvPicPr>
          <p:blipFill rotWithShape="1">
            <a:blip r:embed="rId3">
              <a:alphaModFix/>
            </a:blip>
            <a:srcRect l="6840" t="6430" r="2810" b="5603"/>
            <a:stretch/>
          </p:blipFill>
          <p:spPr>
            <a:xfrm>
              <a:off x="4750904" y="2564102"/>
              <a:ext cx="5108713" cy="3001811"/>
            </a:xfrm>
            <a:prstGeom prst="rect">
              <a:avLst/>
            </a:prstGeom>
            <a:noFill/>
            <a:ln>
              <a:noFill/>
            </a:ln>
          </p:spPr>
        </p:pic>
        <p:sp>
          <p:nvSpPr>
            <p:cNvPr id="1087" name="Google Shape;1087;p133"/>
            <p:cNvSpPr txBox="1"/>
            <p:nvPr/>
          </p:nvSpPr>
          <p:spPr>
            <a:xfrm>
              <a:off x="8037447" y="3429000"/>
              <a:ext cx="1593572" cy="86177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3F3F3F"/>
                </a:solidFill>
                <a:latin typeface="Calibri"/>
                <a:ea typeface="Calibri"/>
                <a:cs typeface="Calibri"/>
                <a:sym typeface="Calibri"/>
              </a:endParaRPr>
            </a:p>
            <a:p>
              <a:pPr marL="0" marR="0" lvl="0" indent="0" algn="l" rtl="0">
                <a:spcBef>
                  <a:spcPts val="0"/>
                </a:spcBef>
                <a:spcAft>
                  <a:spcPts val="0"/>
                </a:spcAft>
                <a:buNone/>
              </a:pPr>
              <a:r>
                <a:rPr lang="pt-BR" sz="1600">
                  <a:solidFill>
                    <a:srgbClr val="3F3F3F"/>
                  </a:solidFill>
                  <a:latin typeface="Calibri"/>
                  <a:ea typeface="Calibri"/>
                  <a:cs typeface="Calibri"/>
                  <a:sym typeface="Calibri"/>
                </a:rPr>
                <a:t>Outros domínios</a:t>
              </a:r>
              <a:endParaRPr/>
            </a:p>
            <a:p>
              <a:pPr marL="0" marR="0" lvl="0" indent="0" algn="l" rtl="0">
                <a:spcBef>
                  <a:spcPts val="0"/>
                </a:spcBef>
                <a:spcAft>
                  <a:spcPts val="0"/>
                </a:spcAft>
                <a:buNone/>
              </a:pPr>
              <a:endParaRPr sz="1600">
                <a:solidFill>
                  <a:srgbClr val="3F3F3F"/>
                </a:solidFill>
                <a:latin typeface="Calibri"/>
                <a:ea typeface="Calibri"/>
                <a:cs typeface="Calibri"/>
                <a:sym typeface="Calibri"/>
              </a:endParaRPr>
            </a:p>
          </p:txBody>
        </p:sp>
      </p:grpSp>
      <p:sp>
        <p:nvSpPr>
          <p:cNvPr id="1088" name="Google Shape;1088;p133"/>
          <p:cNvSpPr txBox="1"/>
          <p:nvPr/>
        </p:nvSpPr>
        <p:spPr>
          <a:xfrm>
            <a:off x="955763" y="4553883"/>
            <a:ext cx="5635487" cy="1938992"/>
          </a:xfrm>
          <a:prstGeom prst="rect">
            <a:avLst/>
          </a:prstGeom>
          <a:solidFill>
            <a:srgbClr val="D5DBE5"/>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pt-BR" sz="2000">
                <a:solidFill>
                  <a:schemeClr val="dk1"/>
                </a:solidFill>
                <a:latin typeface="Calibri"/>
                <a:ea typeface="Calibri"/>
                <a:cs typeface="Calibri"/>
                <a:sym typeface="Calibri"/>
              </a:rPr>
              <a:t>Considera os Estudos Métricos da Informação como um </a:t>
            </a:r>
            <a:r>
              <a:rPr lang="pt-BR" sz="2000" b="1">
                <a:solidFill>
                  <a:schemeClr val="dk1"/>
                </a:solidFill>
                <a:latin typeface="Calibri"/>
                <a:ea typeface="Calibri"/>
                <a:cs typeface="Calibri"/>
                <a:sym typeface="Calibri"/>
              </a:rPr>
              <a:t>interdomínio estabelecido entre a Ciência da  Informação (CI) e outros campos do conhecimento</a:t>
            </a:r>
            <a:r>
              <a:rPr lang="pt-BR" sz="2000">
                <a:solidFill>
                  <a:schemeClr val="dk1"/>
                </a:solidFill>
                <a:latin typeface="Calibri"/>
                <a:ea typeface="Calibri"/>
                <a:cs typeface="Calibri"/>
                <a:sym typeface="Calibri"/>
              </a:rPr>
              <a:t>, em que o conhecimento gerado depende da  amálgama dos conhecimentos oriundos de ambos os campos. (FREITAS, 2017, p. 6)</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3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094" name="Google Shape;1094;p134"/>
          <p:cNvSpPr txBox="1">
            <a:spLocks noGrp="1"/>
          </p:cNvSpPr>
          <p:nvPr>
            <p:ph type="body" idx="1"/>
          </p:nvPr>
        </p:nvSpPr>
        <p:spPr>
          <a:xfrm>
            <a:off x="838200" y="1825624"/>
            <a:ext cx="10515600" cy="4667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Finalidades</a:t>
            </a:r>
            <a:endParaRPr/>
          </a:p>
          <a:p>
            <a:pPr marL="0" lvl="0" indent="0" algn="l" rtl="0">
              <a:lnSpc>
                <a:spcPct val="90000"/>
              </a:lnSpc>
              <a:spcBef>
                <a:spcPts val="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2000"/>
              <a:buNone/>
            </a:pPr>
            <a:r>
              <a:rPr lang="pt-BR" sz="2000"/>
              <a:t>Análise da evolução qualitativa e quantitativa da literatura científica, disciplinas, campos, conceitos;</a:t>
            </a:r>
            <a:endParaRPr/>
          </a:p>
          <a:p>
            <a:pPr marL="457200" lvl="1" indent="0" algn="l" rtl="0">
              <a:lnSpc>
                <a:spcPct val="90000"/>
              </a:lnSpc>
              <a:spcBef>
                <a:spcPts val="50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2000"/>
              <a:buNone/>
            </a:pPr>
            <a:r>
              <a:rPr lang="pt-BR" sz="2000"/>
              <a:t>Ranking de publicações, autores, instituições, países, etc;</a:t>
            </a:r>
            <a:endParaRPr/>
          </a:p>
          <a:p>
            <a:pPr marL="457200" lvl="1" indent="0" algn="l" rtl="0">
              <a:lnSpc>
                <a:spcPct val="90000"/>
              </a:lnSpc>
              <a:spcBef>
                <a:spcPts val="50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2000"/>
              <a:buNone/>
            </a:pPr>
            <a:r>
              <a:rPr lang="pt-BR" sz="2000"/>
              <a:t>Estudos de citação, impacto e indicadores de produção científica em geral;</a:t>
            </a:r>
            <a:endParaRPr/>
          </a:p>
          <a:p>
            <a:pPr marL="457200" lvl="1" indent="0" algn="l" rtl="0">
              <a:lnSpc>
                <a:spcPct val="90000"/>
              </a:lnSpc>
              <a:spcBef>
                <a:spcPts val="50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2000"/>
              <a:buNone/>
            </a:pPr>
            <a:r>
              <a:rPr lang="pt-BR" sz="2000"/>
              <a:t>Estudos de colaboração científica, genealogia acadêmica, redes, etc;</a:t>
            </a:r>
            <a:endParaRPr/>
          </a:p>
          <a:p>
            <a:pPr marL="457200" lvl="1" indent="0" algn="l" rtl="0">
              <a:lnSpc>
                <a:spcPct val="90000"/>
              </a:lnSpc>
              <a:spcBef>
                <a:spcPts val="500"/>
              </a:spcBef>
              <a:spcAft>
                <a:spcPts val="0"/>
              </a:spcAft>
              <a:buClr>
                <a:schemeClr val="dk1"/>
              </a:buClr>
              <a:buSzPts val="2000"/>
              <a:buNone/>
            </a:pPr>
            <a:endParaRPr sz="2000"/>
          </a:p>
          <a:p>
            <a:pPr marL="457200" lvl="1" indent="0" algn="l" rtl="0">
              <a:lnSpc>
                <a:spcPct val="90000"/>
              </a:lnSpc>
              <a:spcBef>
                <a:spcPts val="500"/>
              </a:spcBef>
              <a:spcAft>
                <a:spcPts val="0"/>
              </a:spcAft>
              <a:buClr>
                <a:schemeClr val="dk1"/>
              </a:buClr>
              <a:buSzPts val="2000"/>
              <a:buNone/>
            </a:pPr>
            <a:r>
              <a:rPr lang="pt-BR" sz="2000"/>
              <a:t>Comportamento do uso e crescimento de acervos.</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3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100" name="Google Shape;1100;p135"/>
          <p:cNvSpPr txBox="1">
            <a:spLocks noGrp="1"/>
          </p:cNvSpPr>
          <p:nvPr>
            <p:ph type="body" idx="1"/>
          </p:nvPr>
        </p:nvSpPr>
        <p:spPr>
          <a:xfrm>
            <a:off x="838200" y="1825624"/>
            <a:ext cx="10515600" cy="4667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Interpretação dos dados métricos</a:t>
            </a:r>
            <a:endParaRPr/>
          </a:p>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a:t>A importância de conhecer o campo estudado e relacionar, como propõe H⌀jorland (2002):</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grpSp>
        <p:nvGrpSpPr>
          <p:cNvPr id="1101" name="Google Shape;1101;p135"/>
          <p:cNvGrpSpPr/>
          <p:nvPr/>
        </p:nvGrpSpPr>
        <p:grpSpPr>
          <a:xfrm>
            <a:off x="1620079" y="3719912"/>
            <a:ext cx="8647043" cy="1625276"/>
            <a:chOff x="0" y="648721"/>
            <a:chExt cx="8647043" cy="1625276"/>
          </a:xfrm>
        </p:grpSpPr>
        <p:sp>
          <p:nvSpPr>
            <p:cNvPr id="1102" name="Google Shape;1102;p135"/>
            <p:cNvSpPr/>
            <p:nvPr/>
          </p:nvSpPr>
          <p:spPr>
            <a:xfrm>
              <a:off x="0" y="652677"/>
              <a:ext cx="2702201" cy="162132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5"/>
            <p:cNvSpPr txBox="1"/>
            <p:nvPr/>
          </p:nvSpPr>
          <p:spPr>
            <a:xfrm>
              <a:off x="0" y="652677"/>
              <a:ext cx="2702201" cy="162132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pt-BR" sz="2900" b="1">
                  <a:solidFill>
                    <a:schemeClr val="lt1"/>
                  </a:solidFill>
                  <a:latin typeface="Calibri"/>
                  <a:ea typeface="Calibri"/>
                  <a:cs typeface="Calibri"/>
                  <a:sym typeface="Calibri"/>
                </a:rPr>
                <a:t>Estudos históricos</a:t>
              </a:r>
              <a:endParaRPr/>
            </a:p>
          </p:txBody>
        </p:sp>
        <p:sp>
          <p:nvSpPr>
            <p:cNvPr id="1104" name="Google Shape;1104;p135"/>
            <p:cNvSpPr/>
            <p:nvPr/>
          </p:nvSpPr>
          <p:spPr>
            <a:xfrm>
              <a:off x="2972421" y="652677"/>
              <a:ext cx="2702201" cy="1621320"/>
            </a:xfrm>
            <a:prstGeom prst="rect">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35"/>
            <p:cNvSpPr txBox="1"/>
            <p:nvPr/>
          </p:nvSpPr>
          <p:spPr>
            <a:xfrm>
              <a:off x="2972421" y="652677"/>
              <a:ext cx="2702201" cy="162132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pt-BR" sz="2900" b="1">
                  <a:solidFill>
                    <a:schemeClr val="lt1"/>
                  </a:solidFill>
                  <a:latin typeface="Calibri"/>
                  <a:ea typeface="Calibri"/>
                  <a:cs typeface="Calibri"/>
                  <a:sym typeface="Calibri"/>
                </a:rPr>
                <a:t>Estudos métricos</a:t>
              </a:r>
              <a:endParaRPr/>
            </a:p>
          </p:txBody>
        </p:sp>
        <p:sp>
          <p:nvSpPr>
            <p:cNvPr id="1106" name="Google Shape;1106;p135"/>
            <p:cNvSpPr/>
            <p:nvPr/>
          </p:nvSpPr>
          <p:spPr>
            <a:xfrm>
              <a:off x="5944842" y="648721"/>
              <a:ext cx="2702201" cy="1621320"/>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5"/>
            <p:cNvSpPr txBox="1"/>
            <p:nvPr/>
          </p:nvSpPr>
          <p:spPr>
            <a:xfrm>
              <a:off x="5944842" y="648721"/>
              <a:ext cx="2702201" cy="1621320"/>
            </a:xfrm>
            <a:prstGeom prst="rect">
              <a:avLst/>
            </a:prstGeom>
            <a:noFill/>
            <a:ln>
              <a:noFill/>
            </a:ln>
          </p:spPr>
          <p:txBody>
            <a:bodyPr spcFirstLastPara="1" wrap="square" lIns="110475" tIns="110475" rIns="110475" bIns="110475" anchor="ctr" anchorCtr="0">
              <a:noAutofit/>
            </a:bodyPr>
            <a:lstStyle/>
            <a:p>
              <a:pPr marL="0" marR="0" lvl="0" indent="0" algn="ctr" rtl="0">
                <a:lnSpc>
                  <a:spcPct val="90000"/>
                </a:lnSpc>
                <a:spcBef>
                  <a:spcPts val="0"/>
                </a:spcBef>
                <a:spcAft>
                  <a:spcPts val="0"/>
                </a:spcAft>
                <a:buClr>
                  <a:schemeClr val="lt1"/>
                </a:buClr>
                <a:buSzPts val="2900"/>
                <a:buFont typeface="Calibri"/>
                <a:buNone/>
              </a:pPr>
              <a:r>
                <a:rPr lang="pt-BR" sz="2900" b="1">
                  <a:solidFill>
                    <a:schemeClr val="lt1"/>
                  </a:solidFill>
                  <a:latin typeface="Calibri"/>
                  <a:ea typeface="Calibri"/>
                  <a:cs typeface="Calibri"/>
                  <a:sym typeface="Calibri"/>
                </a:rPr>
                <a:t>Estudos epistemológicos e críticos</a:t>
              </a:r>
              <a:endParaRPr/>
            </a:p>
          </p:txBody>
        </p:sp>
      </p:gr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3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graphicFrame>
        <p:nvGraphicFramePr>
          <p:cNvPr id="1113" name="Google Shape;1113;p136"/>
          <p:cNvGraphicFramePr/>
          <p:nvPr/>
        </p:nvGraphicFramePr>
        <p:xfrm>
          <a:off x="415636" y="1825625"/>
          <a:ext cx="11319175" cy="4252040"/>
        </p:xfrm>
        <a:graphic>
          <a:graphicData uri="http://schemas.openxmlformats.org/drawingml/2006/table">
            <a:tbl>
              <a:tblPr firstRow="1" bandRow="1">
                <a:noFill/>
                <a:tableStyleId>{C7A0F77E-CC38-42CD-9924-B84C01B0096B}</a:tableStyleId>
              </a:tblPr>
              <a:tblGrid>
                <a:gridCol w="2175175">
                  <a:extLst>
                    <a:ext uri="{9D8B030D-6E8A-4147-A177-3AD203B41FA5}">
                      <a16:colId xmlns:a16="http://schemas.microsoft.com/office/drawing/2014/main" val="20000"/>
                    </a:ext>
                  </a:extLst>
                </a:gridCol>
                <a:gridCol w="5777350">
                  <a:extLst>
                    <a:ext uri="{9D8B030D-6E8A-4147-A177-3AD203B41FA5}">
                      <a16:colId xmlns:a16="http://schemas.microsoft.com/office/drawing/2014/main" val="20001"/>
                    </a:ext>
                  </a:extLst>
                </a:gridCol>
                <a:gridCol w="3366650">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pt-BR" sz="1800" u="none" strike="noStrike" cap="none"/>
                        <a:t>ESTUDOS MÉTRICOS</a:t>
                      </a:r>
                      <a:endParaRPr/>
                    </a:p>
                  </a:txBody>
                  <a:tcPr marL="91450" marR="91450" marT="45725" marB="45725" anchor="ctr"/>
                </a:tc>
                <a:tc>
                  <a:txBody>
                    <a:bodyPr/>
                    <a:lstStyle/>
                    <a:p>
                      <a:pPr marL="0" marR="0" lvl="0" indent="0" algn="ctr" rtl="0">
                        <a:spcBef>
                          <a:spcPts val="0"/>
                        </a:spcBef>
                        <a:spcAft>
                          <a:spcPts val="0"/>
                        </a:spcAft>
                        <a:buNone/>
                      </a:pPr>
                      <a:r>
                        <a:rPr lang="pt-BR" sz="1800" u="none" strike="noStrike" cap="none"/>
                        <a:t>FINALIDADE</a:t>
                      </a:r>
                      <a:endParaRPr/>
                    </a:p>
                  </a:txBody>
                  <a:tcPr marL="91450" marR="91450" marT="45725" marB="45725"/>
                </a:tc>
                <a:tc>
                  <a:txBody>
                    <a:bodyPr/>
                    <a:lstStyle/>
                    <a:p>
                      <a:pPr marL="0" marR="0" lvl="0" indent="0" algn="ctr" rtl="0">
                        <a:spcBef>
                          <a:spcPts val="0"/>
                        </a:spcBef>
                        <a:spcAft>
                          <a:spcPts val="0"/>
                        </a:spcAft>
                        <a:buNone/>
                      </a:pPr>
                      <a:r>
                        <a:rPr lang="pt-BR" sz="1800" u="none" strike="noStrike" cap="none"/>
                        <a:t>OBJETO</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pt-BR" sz="1600" b="0" u="none" strike="noStrike" cap="none"/>
                        <a:t>Bibliometria</a:t>
                      </a:r>
                      <a:endParaRPr/>
                    </a:p>
                  </a:txBody>
                  <a:tcPr marL="91450" marR="91450" marT="45725" marB="45725" anchor="ctr"/>
                </a:tc>
                <a:tc>
                  <a:txBody>
                    <a:bodyPr/>
                    <a:lstStyle/>
                    <a:p>
                      <a:pPr marL="0" marR="0" lvl="0" indent="0" algn="l" rtl="0">
                        <a:spcBef>
                          <a:spcPts val="0"/>
                        </a:spcBef>
                        <a:spcAft>
                          <a:spcPts val="0"/>
                        </a:spcAft>
                        <a:buNone/>
                      </a:pPr>
                      <a:r>
                        <a:rPr lang="pt-BR" sz="1600" u="none" strike="noStrike" cap="none"/>
                        <a:t>Estudar aspectos quantitativos da produção, disseminação e uso da informação registrada.</a:t>
                      </a:r>
                      <a:endParaRPr/>
                    </a:p>
                  </a:txBody>
                  <a:tcPr marL="91450" marR="91450" marT="45725" marB="45725"/>
                </a:tc>
                <a:tc>
                  <a:txBody>
                    <a:bodyPr/>
                    <a:lstStyle/>
                    <a:p>
                      <a:pPr marL="0" marR="0" lvl="0" indent="0" algn="l" rtl="0">
                        <a:spcBef>
                          <a:spcPts val="0"/>
                        </a:spcBef>
                        <a:spcAft>
                          <a:spcPts val="0"/>
                        </a:spcAft>
                        <a:buNone/>
                      </a:pPr>
                      <a:r>
                        <a:rPr lang="pt-BR" sz="1600"/>
                        <a:t>Documentos (livros, artigos, teses...), autores, usuários.</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pt-BR" sz="1600" b="0"/>
                        <a:t>Cientometria</a:t>
                      </a:r>
                      <a:endParaRPr/>
                    </a:p>
                  </a:txBody>
                  <a:tcPr marL="91450" marR="91450" marT="45725" marB="45725" anchor="ctr"/>
                </a:tc>
                <a:tc>
                  <a:txBody>
                    <a:bodyPr/>
                    <a:lstStyle/>
                    <a:p>
                      <a:pPr marL="0" marR="0" lvl="0" indent="0" algn="l" rtl="0">
                        <a:spcBef>
                          <a:spcPts val="0"/>
                        </a:spcBef>
                        <a:spcAft>
                          <a:spcPts val="0"/>
                        </a:spcAft>
                        <a:buNone/>
                      </a:pPr>
                      <a:r>
                        <a:rPr lang="pt-BR" sz="1600"/>
                        <a:t>Estudar os aspectos quantitativos da ciência, a organização da ciência., fatores que diferenciam as disciplinas e identificar domínios de interesse.</a:t>
                      </a:r>
                      <a:endParaRPr/>
                    </a:p>
                  </a:txBody>
                  <a:tcPr marL="91450" marR="91450" marT="45725" marB="45725"/>
                </a:tc>
                <a:tc>
                  <a:txBody>
                    <a:bodyPr/>
                    <a:lstStyle/>
                    <a:p>
                      <a:pPr marL="0" marR="0" lvl="0" indent="0" algn="l" rtl="0">
                        <a:spcBef>
                          <a:spcPts val="0"/>
                        </a:spcBef>
                        <a:spcAft>
                          <a:spcPts val="0"/>
                        </a:spcAft>
                        <a:buNone/>
                      </a:pPr>
                      <a:r>
                        <a:rPr lang="pt-BR" sz="1600"/>
                        <a:t>Disciplinas, campos, áreas, domínios, assuntos específicos e a ciência como um todo.</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pt-BR" sz="1600" b="0"/>
                        <a:t>Informetria</a:t>
                      </a:r>
                      <a:endParaRPr/>
                    </a:p>
                  </a:txBody>
                  <a:tcPr marL="91450" marR="91450" marT="45725" marB="45725" anchor="ctr"/>
                </a:tc>
                <a:tc>
                  <a:txBody>
                    <a:bodyPr/>
                    <a:lstStyle/>
                    <a:p>
                      <a:pPr marL="0" marR="0" lvl="0" indent="0" algn="l" rtl="0">
                        <a:spcBef>
                          <a:spcPts val="0"/>
                        </a:spcBef>
                        <a:spcAft>
                          <a:spcPts val="0"/>
                        </a:spcAft>
                        <a:buNone/>
                      </a:pPr>
                      <a:r>
                        <a:rPr lang="pt-BR" sz="1600"/>
                        <a:t>Medição dos processos quantitativos da informação em geral, dos sistemas de informação e de recuperação da informação.</a:t>
                      </a:r>
                      <a:endParaRPr/>
                    </a:p>
                  </a:txBody>
                  <a:tcPr marL="91450" marR="91450" marT="45725" marB="45725"/>
                </a:tc>
                <a:tc>
                  <a:txBody>
                    <a:bodyPr/>
                    <a:lstStyle/>
                    <a:p>
                      <a:pPr marL="0" marR="0" lvl="0" indent="0" algn="l" rtl="0">
                        <a:spcBef>
                          <a:spcPts val="0"/>
                        </a:spcBef>
                        <a:spcAft>
                          <a:spcPts val="0"/>
                        </a:spcAft>
                        <a:buNone/>
                      </a:pPr>
                      <a:r>
                        <a:rPr lang="pt-BR" sz="1600"/>
                        <a:t>Palavras, documentos, bases de dados.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pt-BR" sz="1600" b="0"/>
                        <a:t>Webometria</a:t>
                      </a:r>
                      <a:endParaRPr/>
                    </a:p>
                  </a:txBody>
                  <a:tcPr marL="91450" marR="91450" marT="45725" marB="45725" anchor="ctr"/>
                </a:tc>
                <a:tc>
                  <a:txBody>
                    <a:bodyPr/>
                    <a:lstStyle/>
                    <a:p>
                      <a:pPr marL="0" marR="0" lvl="0" indent="0" algn="l" rtl="0">
                        <a:spcBef>
                          <a:spcPts val="0"/>
                        </a:spcBef>
                        <a:spcAft>
                          <a:spcPts val="0"/>
                        </a:spcAft>
                        <a:buNone/>
                      </a:pPr>
                      <a:r>
                        <a:rPr lang="pt-BR" sz="1600"/>
                        <a:t>Organização e uso de sites.</a:t>
                      </a:r>
                      <a:endParaRPr/>
                    </a:p>
                  </a:txBody>
                  <a:tcPr marL="91450" marR="91450" marT="45725" marB="45725"/>
                </a:tc>
                <a:tc>
                  <a:txBody>
                    <a:bodyPr/>
                    <a:lstStyle/>
                    <a:p>
                      <a:pPr marL="0" marR="0" lvl="0" indent="0" algn="l" rtl="0">
                        <a:spcBef>
                          <a:spcPts val="0"/>
                        </a:spcBef>
                        <a:spcAft>
                          <a:spcPts val="0"/>
                        </a:spcAft>
                        <a:buNone/>
                      </a:pPr>
                      <a:r>
                        <a:rPr lang="pt-BR" sz="1600"/>
                        <a:t>Páginas da internet.</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pt-BR" sz="1600" b="0"/>
                        <a:t>Patentometria</a:t>
                      </a:r>
                      <a:endParaRPr/>
                    </a:p>
                  </a:txBody>
                  <a:tcPr marL="91450" marR="91450" marT="45725" marB="45725" anchor="ctr"/>
                </a:tc>
                <a:tc>
                  <a:txBody>
                    <a:bodyPr/>
                    <a:lstStyle/>
                    <a:p>
                      <a:pPr marL="0" marR="0" lvl="0" indent="0" algn="l" rtl="0">
                        <a:spcBef>
                          <a:spcPts val="0"/>
                        </a:spcBef>
                        <a:spcAft>
                          <a:spcPts val="0"/>
                        </a:spcAft>
                        <a:buNone/>
                      </a:pPr>
                      <a:r>
                        <a:rPr lang="pt-BR" sz="1600"/>
                        <a:t>Conhecer atividades tecnológicas e inovadoras de países, áreas e instituições.</a:t>
                      </a:r>
                      <a:endParaRPr/>
                    </a:p>
                  </a:txBody>
                  <a:tcPr marL="91450" marR="91450" marT="45725" marB="45725"/>
                </a:tc>
                <a:tc>
                  <a:txBody>
                    <a:bodyPr/>
                    <a:lstStyle/>
                    <a:p>
                      <a:pPr marL="0" marR="0" lvl="0" indent="0" algn="l" rtl="0">
                        <a:spcBef>
                          <a:spcPts val="0"/>
                        </a:spcBef>
                        <a:spcAft>
                          <a:spcPts val="0"/>
                        </a:spcAft>
                        <a:buNone/>
                      </a:pPr>
                      <a:r>
                        <a:rPr lang="pt-BR" sz="1600"/>
                        <a:t>Patentes</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pt-BR" sz="1600" b="0"/>
                        <a:t>Arquivometria</a:t>
                      </a:r>
                      <a:endParaRPr/>
                    </a:p>
                  </a:txBody>
                  <a:tcPr marL="91450" marR="91450" marT="45725" marB="45725" anchor="ctr"/>
                </a:tc>
                <a:tc>
                  <a:txBody>
                    <a:bodyPr/>
                    <a:lstStyle/>
                    <a:p>
                      <a:pPr marL="0" marR="0" lvl="0" indent="0" algn="l" rtl="0">
                        <a:spcBef>
                          <a:spcPts val="0"/>
                        </a:spcBef>
                        <a:spcAft>
                          <a:spcPts val="0"/>
                        </a:spcAft>
                        <a:buNone/>
                      </a:pPr>
                      <a:r>
                        <a:rPr lang="pt-BR" sz="1600"/>
                        <a:t>Aplicação de métodos e modelos matemáticos e estatísticos ao comportamento dos documentos de arquivo.</a:t>
                      </a:r>
                      <a:endParaRPr/>
                    </a:p>
                  </a:txBody>
                  <a:tcPr marL="91450" marR="91450" marT="45725" marB="45725"/>
                </a:tc>
                <a:tc>
                  <a:txBody>
                    <a:bodyPr/>
                    <a:lstStyle/>
                    <a:p>
                      <a:pPr marL="0" marR="0" lvl="0" indent="0" algn="l" rtl="0">
                        <a:spcBef>
                          <a:spcPts val="0"/>
                        </a:spcBef>
                        <a:spcAft>
                          <a:spcPts val="0"/>
                        </a:spcAft>
                        <a:buNone/>
                      </a:pPr>
                      <a:r>
                        <a:rPr lang="pt-BR" sz="1600"/>
                        <a:t>Documentos de arquivos</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pt-BR" sz="1600" b="0"/>
                        <a:t>Altmetria</a:t>
                      </a:r>
                      <a:endParaRPr/>
                    </a:p>
                  </a:txBody>
                  <a:tcPr marL="91450" marR="91450" marT="45725" marB="45725" anchor="ctr"/>
                </a:tc>
                <a:tc>
                  <a:txBody>
                    <a:bodyPr/>
                    <a:lstStyle/>
                    <a:p>
                      <a:pPr marL="0" marR="0" lvl="0" indent="0" algn="l" rtl="0">
                        <a:spcBef>
                          <a:spcPts val="0"/>
                        </a:spcBef>
                        <a:spcAft>
                          <a:spcPts val="0"/>
                        </a:spcAft>
                        <a:buNone/>
                      </a:pPr>
                      <a:r>
                        <a:rPr lang="pt-BR" sz="1600"/>
                        <a:t>Indicadores da comunicação científicas baseados na web social. </a:t>
                      </a:r>
                      <a:endParaRPr/>
                    </a:p>
                  </a:txBody>
                  <a:tcPr marL="91450" marR="91450" marT="45725" marB="45725"/>
                </a:tc>
                <a:tc>
                  <a:txBody>
                    <a:bodyPr/>
                    <a:lstStyle/>
                    <a:p>
                      <a:pPr marL="0" marR="0" lvl="0" indent="0" algn="l" rtl="0">
                        <a:spcBef>
                          <a:spcPts val="0"/>
                        </a:spcBef>
                        <a:spcAft>
                          <a:spcPts val="0"/>
                        </a:spcAft>
                        <a:buNone/>
                      </a:pPr>
                      <a:r>
                        <a:rPr lang="pt-BR" sz="1600"/>
                        <a:t>Web social (Twitter, Facebook, etc.).</a:t>
                      </a:r>
                      <a:endParaRPr/>
                    </a:p>
                  </a:txBody>
                  <a:tcPr marL="91450" marR="91450" marT="45725" marB="45725"/>
                </a:tc>
                <a:extLst>
                  <a:ext uri="{0D108BD9-81ED-4DB2-BD59-A6C34878D82A}">
                    <a16:rowId xmlns:a16="http://schemas.microsoft.com/office/drawing/2014/main" val="10007"/>
                  </a:ext>
                </a:extLst>
              </a:tr>
            </a:tbl>
          </a:graphicData>
        </a:graphic>
      </p:graphicFrame>
      <p:sp>
        <p:nvSpPr>
          <p:cNvPr id="1114" name="Google Shape;1114;p136"/>
          <p:cNvSpPr txBox="1"/>
          <p:nvPr/>
        </p:nvSpPr>
        <p:spPr>
          <a:xfrm>
            <a:off x="415636" y="6116791"/>
            <a:ext cx="6647481" cy="75216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Quadro 3: Resumo dos Estudos Métricos</a:t>
            </a:r>
            <a:endParaRPr/>
          </a:p>
          <a:p>
            <a:pPr marL="0" marR="0" lvl="0" indent="0" algn="l" rtl="0">
              <a:lnSpc>
                <a:spcPct val="90000"/>
              </a:lnSpc>
              <a:spcBef>
                <a:spcPts val="100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Os autores (2018) adaptado de Macias-Chapula, 1998</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3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120" name="Google Shape;1120;p137"/>
          <p:cNvSpPr txBox="1">
            <a:spLocks noGrp="1"/>
          </p:cNvSpPr>
          <p:nvPr>
            <p:ph type="body" idx="1"/>
          </p:nvPr>
        </p:nvSpPr>
        <p:spPr>
          <a:xfrm>
            <a:off x="2529348" y="6055222"/>
            <a:ext cx="5474110" cy="7910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pt-BR" sz="1800"/>
              <a:t>Figura 14: Relação entre os diferentes estudos métricos.</a:t>
            </a:r>
            <a:endParaRPr/>
          </a:p>
          <a:p>
            <a:pPr marL="0" lvl="0" indent="0" algn="l" rtl="0">
              <a:lnSpc>
                <a:spcPct val="90000"/>
              </a:lnSpc>
              <a:spcBef>
                <a:spcPts val="1000"/>
              </a:spcBef>
              <a:spcAft>
                <a:spcPts val="0"/>
              </a:spcAft>
              <a:buClr>
                <a:schemeClr val="dk1"/>
              </a:buClr>
              <a:buSzPts val="1800"/>
              <a:buNone/>
            </a:pPr>
            <a:r>
              <a:rPr lang="pt-BR" sz="1800"/>
              <a:t>Fonte: Adaptado de Sanz-Casado, 2013; Pinto, 2011.</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p:txBody>
      </p:sp>
      <p:pic>
        <p:nvPicPr>
          <p:cNvPr id="1121" name="Google Shape;1121;p137"/>
          <p:cNvPicPr preferRelativeResize="0"/>
          <p:nvPr/>
        </p:nvPicPr>
        <p:blipFill rotWithShape="1">
          <a:blip r:embed="rId3">
            <a:alphaModFix/>
          </a:blip>
          <a:srcRect t="3587"/>
          <a:stretch/>
        </p:blipFill>
        <p:spPr>
          <a:xfrm>
            <a:off x="3060289" y="1690688"/>
            <a:ext cx="5061156" cy="4364534"/>
          </a:xfrm>
          <a:prstGeom prst="rect">
            <a:avLst/>
          </a:prstGeom>
          <a:noFill/>
          <a:ln>
            <a:noFill/>
          </a:ln>
        </p:spPr>
      </p:pic>
      <p:sp>
        <p:nvSpPr>
          <p:cNvPr id="1122" name="Google Shape;1122;p137"/>
          <p:cNvSpPr/>
          <p:nvPr/>
        </p:nvSpPr>
        <p:spPr>
          <a:xfrm>
            <a:off x="5749893" y="4295274"/>
            <a:ext cx="1793907" cy="1744076"/>
          </a:xfrm>
          <a:prstGeom prst="ellipse">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3" name="Google Shape;1123;p137"/>
          <p:cNvSpPr txBox="1"/>
          <p:nvPr/>
        </p:nvSpPr>
        <p:spPr>
          <a:xfrm>
            <a:off x="6115905" y="5264135"/>
            <a:ext cx="142789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600">
                <a:solidFill>
                  <a:schemeClr val="dk1"/>
                </a:solidFill>
                <a:latin typeface="Calibri"/>
                <a:ea typeface="Calibri"/>
                <a:cs typeface="Calibri"/>
                <a:sym typeface="Calibri"/>
              </a:rPr>
              <a:t>Arquivometria</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3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129" name="Google Shape;1129;p138"/>
          <p:cNvSpPr txBox="1">
            <a:spLocks noGrp="1"/>
          </p:cNvSpPr>
          <p:nvPr>
            <p:ph type="body" idx="1"/>
          </p:nvPr>
        </p:nvSpPr>
        <p:spPr>
          <a:xfrm>
            <a:off x="452070" y="5694880"/>
            <a:ext cx="6932704" cy="7910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pt-BR" sz="1800"/>
              <a:t>Figura 15: Logo do 6º Encontro Brasileiro de Bibliometria e Cientometria.</a:t>
            </a:r>
            <a:endParaRPr/>
          </a:p>
          <a:p>
            <a:pPr marL="0" lvl="0" indent="0" algn="l" rtl="0">
              <a:lnSpc>
                <a:spcPct val="90000"/>
              </a:lnSpc>
              <a:spcBef>
                <a:spcPts val="1000"/>
              </a:spcBef>
              <a:spcAft>
                <a:spcPts val="0"/>
              </a:spcAft>
              <a:buClr>
                <a:schemeClr val="dk1"/>
              </a:buClr>
              <a:buSzPts val="1800"/>
              <a:buNone/>
            </a:pPr>
            <a:r>
              <a:rPr lang="pt-BR" sz="1800"/>
              <a:t>Fonte: EBBC, 2018.</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p:txBody>
      </p:sp>
      <p:pic>
        <p:nvPicPr>
          <p:cNvPr id="1130" name="Google Shape;1130;p138">
            <a:hlinkClick r:id="rId3"/>
          </p:cNvPr>
          <p:cNvPicPr preferRelativeResize="0"/>
          <p:nvPr/>
        </p:nvPicPr>
        <p:blipFill rotWithShape="1">
          <a:blip r:embed="rId4">
            <a:alphaModFix/>
          </a:blip>
          <a:srcRect/>
          <a:stretch/>
        </p:blipFill>
        <p:spPr>
          <a:xfrm>
            <a:off x="299554" y="2751599"/>
            <a:ext cx="11592891" cy="2589644"/>
          </a:xfrm>
          <a:prstGeom prst="rect">
            <a:avLst/>
          </a:prstGeom>
          <a:noFill/>
          <a:ln>
            <a:noFill/>
          </a:ln>
        </p:spPr>
      </p:pic>
      <p:sp>
        <p:nvSpPr>
          <p:cNvPr id="1131" name="Google Shape;1131;p138"/>
          <p:cNvSpPr txBox="1"/>
          <p:nvPr/>
        </p:nvSpPr>
        <p:spPr>
          <a:xfrm>
            <a:off x="838200" y="1825625"/>
            <a:ext cx="10515600" cy="572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pt-BR" sz="3200" b="1">
                <a:solidFill>
                  <a:schemeClr val="dk1"/>
                </a:solidFill>
                <a:latin typeface="Calibri"/>
                <a:ea typeface="Calibri"/>
                <a:cs typeface="Calibri"/>
                <a:sym typeface="Calibri"/>
              </a:rPr>
              <a:t>Principais Eventos</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3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137" name="Google Shape;1137;p139"/>
          <p:cNvSpPr txBox="1">
            <a:spLocks noGrp="1"/>
          </p:cNvSpPr>
          <p:nvPr>
            <p:ph type="body" idx="1"/>
          </p:nvPr>
        </p:nvSpPr>
        <p:spPr>
          <a:xfrm>
            <a:off x="1441450" y="5920449"/>
            <a:ext cx="8007350" cy="7910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pt-BR" sz="1800"/>
              <a:t>Figura 16: 17th International Conference on Scientometrics &amp; Informetrics .</a:t>
            </a:r>
            <a:endParaRPr/>
          </a:p>
          <a:p>
            <a:pPr marL="0" lvl="0" indent="0" algn="l" rtl="0">
              <a:lnSpc>
                <a:spcPct val="90000"/>
              </a:lnSpc>
              <a:spcBef>
                <a:spcPts val="1000"/>
              </a:spcBef>
              <a:spcAft>
                <a:spcPts val="0"/>
              </a:spcAft>
              <a:buClr>
                <a:schemeClr val="dk1"/>
              </a:buClr>
              <a:buSzPts val="1800"/>
              <a:buNone/>
            </a:pPr>
            <a:r>
              <a:rPr lang="pt-BR" sz="1800"/>
              <a:t>Fonte: ISSI, 2018.</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p:txBody>
      </p:sp>
      <p:pic>
        <p:nvPicPr>
          <p:cNvPr id="1138" name="Google Shape;1138;p139">
            <a:hlinkClick r:id="rId3"/>
          </p:cNvPr>
          <p:cNvPicPr preferRelativeResize="0"/>
          <p:nvPr/>
        </p:nvPicPr>
        <p:blipFill rotWithShape="1">
          <a:blip r:embed="rId4">
            <a:alphaModFix/>
          </a:blip>
          <a:srcRect t="11386"/>
          <a:stretch/>
        </p:blipFill>
        <p:spPr>
          <a:xfrm>
            <a:off x="1441450" y="2464903"/>
            <a:ext cx="8832850" cy="3240817"/>
          </a:xfrm>
          <a:prstGeom prst="rect">
            <a:avLst/>
          </a:prstGeom>
          <a:noFill/>
          <a:ln>
            <a:noFill/>
          </a:ln>
        </p:spPr>
      </p:pic>
      <p:sp>
        <p:nvSpPr>
          <p:cNvPr id="1139" name="Google Shape;1139;p139"/>
          <p:cNvSpPr txBox="1"/>
          <p:nvPr/>
        </p:nvSpPr>
        <p:spPr>
          <a:xfrm>
            <a:off x="838200" y="1825625"/>
            <a:ext cx="10515600" cy="572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pt-BR" sz="3200" b="1">
                <a:solidFill>
                  <a:schemeClr val="dk1"/>
                </a:solidFill>
                <a:latin typeface="Calibri"/>
                <a:ea typeface="Calibri"/>
                <a:cs typeface="Calibri"/>
                <a:sym typeface="Calibri"/>
              </a:rPr>
              <a:t>Principais Eventos</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4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
        <p:nvSpPr>
          <p:cNvPr id="1145" name="Google Shape;1145;p140"/>
          <p:cNvSpPr txBox="1">
            <a:spLocks noGrp="1"/>
          </p:cNvSpPr>
          <p:nvPr>
            <p:ph type="body" idx="1"/>
          </p:nvPr>
        </p:nvSpPr>
        <p:spPr>
          <a:xfrm>
            <a:off x="0" y="5451101"/>
            <a:ext cx="8729330" cy="7910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pt-BR" sz="1800"/>
              <a:t>Figura 17: 23rd International Conference on Science and Technology Indicators (STI 2018) .</a:t>
            </a:r>
            <a:endParaRPr/>
          </a:p>
          <a:p>
            <a:pPr marL="0" lvl="0" indent="0" algn="l" rtl="0">
              <a:lnSpc>
                <a:spcPct val="90000"/>
              </a:lnSpc>
              <a:spcBef>
                <a:spcPts val="1000"/>
              </a:spcBef>
              <a:spcAft>
                <a:spcPts val="0"/>
              </a:spcAft>
              <a:buClr>
                <a:schemeClr val="dk1"/>
              </a:buClr>
              <a:buSzPts val="1800"/>
              <a:buNone/>
            </a:pPr>
            <a:r>
              <a:rPr lang="pt-BR" sz="1800"/>
              <a:t>Fonte: STI, 2018.</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1800"/>
              <a:buNone/>
            </a:pPr>
            <a:endParaRPr sz="1800"/>
          </a:p>
        </p:txBody>
      </p:sp>
      <p:pic>
        <p:nvPicPr>
          <p:cNvPr id="1146" name="Google Shape;1146;p140">
            <a:hlinkClick r:id="rId3"/>
          </p:cNvPr>
          <p:cNvPicPr preferRelativeResize="0"/>
          <p:nvPr/>
        </p:nvPicPr>
        <p:blipFill rotWithShape="1">
          <a:blip r:embed="rId4">
            <a:alphaModFix/>
          </a:blip>
          <a:srcRect/>
          <a:stretch/>
        </p:blipFill>
        <p:spPr>
          <a:xfrm>
            <a:off x="0" y="2783204"/>
            <a:ext cx="12192000" cy="2504166"/>
          </a:xfrm>
          <a:prstGeom prst="rect">
            <a:avLst/>
          </a:prstGeom>
          <a:noFill/>
          <a:ln>
            <a:noFill/>
          </a:ln>
        </p:spPr>
      </p:pic>
      <p:sp>
        <p:nvSpPr>
          <p:cNvPr id="1147" name="Google Shape;1147;p140"/>
          <p:cNvSpPr txBox="1"/>
          <p:nvPr/>
        </p:nvSpPr>
        <p:spPr>
          <a:xfrm>
            <a:off x="838200" y="1825625"/>
            <a:ext cx="10515600" cy="572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r>
              <a:rPr lang="pt-BR" sz="3200" b="1">
                <a:solidFill>
                  <a:schemeClr val="dk1"/>
                </a:solidFill>
                <a:latin typeface="Calibri"/>
                <a:ea typeface="Calibri"/>
                <a:cs typeface="Calibri"/>
                <a:sym typeface="Calibri"/>
              </a:rPr>
              <a:t>Principais Eventos</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1"/>
        <p:cNvGrpSpPr/>
        <p:nvPr/>
      </p:nvGrpSpPr>
      <p:grpSpPr>
        <a:xfrm>
          <a:off x="0" y="0"/>
          <a:ext cx="0" cy="0"/>
          <a:chOff x="0" y="0"/>
          <a:chExt cx="0" cy="0"/>
        </a:xfrm>
      </p:grpSpPr>
      <p:pic>
        <p:nvPicPr>
          <p:cNvPr id="1152" name="Google Shape;1152;p141"/>
          <p:cNvPicPr preferRelativeResize="0"/>
          <p:nvPr/>
        </p:nvPicPr>
        <p:blipFill rotWithShape="1">
          <a:blip r:embed="rId3">
            <a:alphaModFix/>
          </a:blip>
          <a:srcRect t="12490" b="12510"/>
          <a:stretch/>
        </p:blipFill>
        <p:spPr>
          <a:xfrm>
            <a:off x="20" y="10"/>
            <a:ext cx="12191980" cy="685799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42"/>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158" name="Google Shape;1158;p14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59" name="Google Shape;1159;p142"/>
          <p:cNvSpPr/>
          <p:nvPr/>
        </p:nvSpPr>
        <p:spPr>
          <a:xfrm>
            <a:off x="253409" y="1951027"/>
            <a:ext cx="11685182" cy="489364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ALMIND, T. C.; INGWERSEN, P. Informetric analyses on the world wide web: methodological approaches to ‘webometrics’. </a:t>
            </a:r>
            <a:r>
              <a:rPr lang="pt-BR" sz="1200" b="1">
                <a:solidFill>
                  <a:schemeClr val="dk1"/>
                </a:solidFill>
                <a:latin typeface="Calibri"/>
                <a:ea typeface="Calibri"/>
                <a:cs typeface="Calibri"/>
                <a:sym typeface="Calibri"/>
              </a:rPr>
              <a:t>Journal of Documentation</a:t>
            </a:r>
            <a:r>
              <a:rPr lang="pt-BR" sz="1200">
                <a:solidFill>
                  <a:schemeClr val="dk1"/>
                </a:solidFill>
                <a:latin typeface="Calibri"/>
                <a:ea typeface="Calibri"/>
                <a:cs typeface="Calibri"/>
                <a:sym typeface="Calibri"/>
              </a:rPr>
              <a:t>, v. 53, n. 4, p. 404–426, out. 1997. DOI: &lt;https://doi.org/10.1108/EUM0000000007205&gt;.</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ARAUJO, C.A. Bibliometria: evolução histórica e questões atuais</a:t>
            </a:r>
            <a:r>
              <a:rPr lang="pt-BR" sz="1200" b="1">
                <a:solidFill>
                  <a:schemeClr val="dk1"/>
                </a:solidFill>
                <a:latin typeface="Calibri"/>
                <a:ea typeface="Calibri"/>
                <a:cs typeface="Calibri"/>
                <a:sym typeface="Calibri"/>
              </a:rPr>
              <a:t>. </a:t>
            </a:r>
            <a:r>
              <a:rPr lang="pt-BR" sz="1200" i="1">
                <a:solidFill>
                  <a:schemeClr val="dk1"/>
                </a:solidFill>
                <a:latin typeface="Calibri"/>
                <a:ea typeface="Calibri"/>
                <a:cs typeface="Calibri"/>
                <a:sym typeface="Calibri"/>
              </a:rPr>
              <a:t>Em Questão</a:t>
            </a:r>
            <a:r>
              <a:rPr lang="pt-BR" sz="1200">
                <a:solidFill>
                  <a:schemeClr val="dk1"/>
                </a:solidFill>
                <a:latin typeface="Calibri"/>
                <a:ea typeface="Calibri"/>
                <a:cs typeface="Calibri"/>
                <a:sym typeface="Calibri"/>
              </a:rPr>
              <a:t>. Porto Alegre, v. 12, n.1, jan/jun, p. 11-32, 2006.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ARAÚJO, Paula Carina de; GUIMARÃES, José Augusto Chaves. Análise de citação da produção científica do domínio de epistemologia da organização do conhecimento. In: ENCONTRO NACIONAL DE PESQUISA EM CIÊNCIA DA INFORMAÇÃO, 18., 2017. </a:t>
            </a:r>
            <a:r>
              <a:rPr lang="pt-BR" sz="1200" b="1">
                <a:solidFill>
                  <a:schemeClr val="dk1"/>
                </a:solidFill>
                <a:latin typeface="Calibri"/>
                <a:ea typeface="Calibri"/>
                <a:cs typeface="Calibri"/>
                <a:sym typeface="Calibri"/>
              </a:rPr>
              <a:t>Anais...</a:t>
            </a:r>
            <a:r>
              <a:rPr lang="pt-BR" sz="1200">
                <a:solidFill>
                  <a:schemeClr val="dk1"/>
                </a:solidFill>
                <a:latin typeface="Calibri"/>
                <a:ea typeface="Calibri"/>
                <a:cs typeface="Calibri"/>
                <a:sym typeface="Calibri"/>
              </a:rPr>
              <a:t> Marília, SP: UNESP, 2018. Disponível em: </a:t>
            </a:r>
            <a:r>
              <a:rPr lang="pt-BR" sz="1200" u="sng">
                <a:solidFill>
                  <a:schemeClr val="hlink"/>
                </a:solidFill>
                <a:latin typeface="Calibri"/>
                <a:ea typeface="Calibri"/>
                <a:cs typeface="Calibri"/>
                <a:sym typeface="Calibri"/>
                <a:hlinkClick r:id="rId3"/>
              </a:rPr>
              <a:t>http://enancib.marilia.unesp.br/index.php/xviiienancib/ENANCIB/paper/view/503</a:t>
            </a:r>
            <a:r>
              <a:rPr lang="pt-BR" sz="1200">
                <a:solidFill>
                  <a:schemeClr val="dk1"/>
                </a:solidFill>
                <a:latin typeface="Calibri"/>
                <a:ea typeface="Calibri"/>
                <a:cs typeface="Calibri"/>
                <a:sym typeface="Calibri"/>
              </a:rPr>
              <a:t> Acesso em: 22 maio 2018.</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ARAÚJO, Ronaldo F. et al. Atenção online de artigos do Portal Periódicos UFMG: análise dos dados do facebook. </a:t>
            </a:r>
            <a:r>
              <a:rPr lang="pt-BR" sz="1200" b="1">
                <a:solidFill>
                  <a:schemeClr val="dk1"/>
                </a:solidFill>
                <a:latin typeface="Calibri"/>
                <a:ea typeface="Calibri"/>
                <a:cs typeface="Calibri"/>
                <a:sym typeface="Calibri"/>
              </a:rPr>
              <a:t>Ciência da Informação em Revista</a:t>
            </a:r>
            <a:r>
              <a:rPr lang="pt-BR" sz="1200">
                <a:solidFill>
                  <a:schemeClr val="dk1"/>
                </a:solidFill>
                <a:latin typeface="Calibri"/>
                <a:ea typeface="Calibri"/>
                <a:cs typeface="Calibri"/>
                <a:sym typeface="Calibri"/>
              </a:rPr>
              <a:t>, v. 5, 2018. Disponível em: &lt;http://www.seer.ufal.br/index.php/cir/article/view/4256&gt;. Acesso em: 24 out. 2018.</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BETTONI, E. M. </a:t>
            </a:r>
            <a:r>
              <a:rPr lang="pt-BR" sz="1200" b="1">
                <a:solidFill>
                  <a:schemeClr val="dk1"/>
                </a:solidFill>
                <a:latin typeface="Calibri"/>
                <a:ea typeface="Calibri"/>
                <a:cs typeface="Calibri"/>
                <a:sym typeface="Calibri"/>
              </a:rPr>
              <a:t>A contribuição da web no uso de indicadores da produção científica na área de ciências humanas e sociais aplicadas. </a:t>
            </a:r>
            <a:r>
              <a:rPr lang="pt-BR" sz="1200">
                <a:solidFill>
                  <a:schemeClr val="dk1"/>
                </a:solidFill>
                <a:latin typeface="Calibri"/>
                <a:ea typeface="Calibri"/>
                <a:cs typeface="Calibri"/>
                <a:sym typeface="Calibri"/>
              </a:rPr>
              <a:t>2001. 146 f. Dissertação (Mestrado em Ciência, Gestão e Tecnologia da Informação)- Universidade Federal do Paraná, Curitiba, 2011. Disponível em: </a:t>
            </a:r>
            <a:r>
              <a:rPr lang="pt-BR" sz="1200" u="sng">
                <a:solidFill>
                  <a:schemeClr val="hlink"/>
                </a:solidFill>
                <a:latin typeface="Calibri"/>
                <a:ea typeface="Calibri"/>
                <a:cs typeface="Calibri"/>
                <a:sym typeface="Calibri"/>
                <a:hlinkClick r:id="rId4"/>
              </a:rPr>
              <a:t>http://dspace.c3sl.ufpr.br/dspace/bitstream/handle/1884/25877/EBETTONI_Dissertacao.pdf?sequence=1</a:t>
            </a:r>
            <a:r>
              <a:rPr lang="pt-BR" sz="1200">
                <a:solidFill>
                  <a:schemeClr val="dk1"/>
                </a:solidFill>
                <a:latin typeface="Calibri"/>
                <a:ea typeface="Calibri"/>
                <a:cs typeface="Calibri"/>
                <a:sym typeface="Calibri"/>
              </a:rPr>
              <a:t>  Acesso em: 23 out. 2012.</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BJÖRNEBORN, L; INGWERSEN, P. Toward a basic framework for webometrics. </a:t>
            </a:r>
            <a:r>
              <a:rPr lang="pt-BR" sz="1200" b="1">
                <a:solidFill>
                  <a:schemeClr val="dk1"/>
                </a:solidFill>
                <a:latin typeface="Calibri"/>
                <a:ea typeface="Calibri"/>
                <a:cs typeface="Calibri"/>
                <a:sym typeface="Calibri"/>
              </a:rPr>
              <a:t>Journal of the American Society for Information Science and Technology</a:t>
            </a:r>
            <a:r>
              <a:rPr lang="pt-BR" sz="1200">
                <a:solidFill>
                  <a:schemeClr val="dk1"/>
                </a:solidFill>
                <a:latin typeface="Calibri"/>
                <a:ea typeface="Calibri"/>
                <a:cs typeface="Calibri"/>
                <a:sym typeface="Calibri"/>
              </a:rPr>
              <a:t>, v. 55, n. 14, p. 1216-1227, 2004.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BJÖRNEBORN, L. </a:t>
            </a:r>
            <a:r>
              <a:rPr lang="pt-BR" sz="1200" b="1">
                <a:solidFill>
                  <a:schemeClr val="dk1"/>
                </a:solidFill>
                <a:latin typeface="Calibri"/>
                <a:ea typeface="Calibri"/>
                <a:cs typeface="Calibri"/>
                <a:sym typeface="Calibri"/>
              </a:rPr>
              <a:t>Small-world links structures across an academic web space</a:t>
            </a:r>
            <a:r>
              <a:rPr lang="pt-BR" sz="1200">
                <a:solidFill>
                  <a:schemeClr val="dk1"/>
                </a:solidFill>
                <a:latin typeface="Calibri"/>
                <a:ea typeface="Calibri"/>
                <a:cs typeface="Calibri"/>
                <a:sym typeface="Calibri"/>
              </a:rPr>
              <a:t>: a library and information science approach. 2004. 399 f. Tese (Doutorado – Departamento em Ciência da Informação). -Royal School of Library and Information Science, Dinamarca, 2004.</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BRADFORD, S. C. Sources of information on specific subject. </a:t>
            </a:r>
            <a:r>
              <a:rPr lang="pt-BR" sz="1200" b="1">
                <a:solidFill>
                  <a:schemeClr val="dk1"/>
                </a:solidFill>
                <a:latin typeface="Calibri"/>
                <a:ea typeface="Calibri"/>
                <a:cs typeface="Calibri"/>
                <a:sym typeface="Calibri"/>
              </a:rPr>
              <a:t>Engineering</a:t>
            </a:r>
            <a:r>
              <a:rPr lang="pt-BR" sz="1200">
                <a:solidFill>
                  <a:schemeClr val="dk1"/>
                </a:solidFill>
                <a:latin typeface="Calibri"/>
                <a:ea typeface="Calibri"/>
                <a:cs typeface="Calibri"/>
                <a:sym typeface="Calibri"/>
              </a:rPr>
              <a:t>: an illustrated weekly journal, Kent, n. 137, p. 85-86, 1934.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BUFREM, L. S.; SILVA, F. M. E.; SOBRAL, N. V. Análise das influências intelectuais na produção científica da área de ciência da informação: um estudo sobre os bolsistas de produtividade em pesquisa (PQ-CNPq). </a:t>
            </a:r>
            <a:r>
              <a:rPr lang="pt-BR" sz="1200" b="1">
                <a:solidFill>
                  <a:schemeClr val="dk1"/>
                </a:solidFill>
                <a:latin typeface="Calibri"/>
                <a:ea typeface="Calibri"/>
                <a:cs typeface="Calibri"/>
                <a:sym typeface="Calibri"/>
              </a:rPr>
              <a:t>Em Questão</a:t>
            </a:r>
            <a:r>
              <a:rPr lang="pt-BR" sz="1200">
                <a:solidFill>
                  <a:schemeClr val="dk1"/>
                </a:solidFill>
                <a:latin typeface="Calibri"/>
                <a:ea typeface="Calibri"/>
                <a:cs typeface="Calibri"/>
                <a:sym typeface="Calibri"/>
              </a:rPr>
              <a:t>, v. 23, p. 115-141, 2017. DOI: </a:t>
            </a:r>
            <a:r>
              <a:rPr lang="pt-BR" sz="1200" u="sng">
                <a:solidFill>
                  <a:schemeClr val="hlink"/>
                </a:solidFill>
                <a:latin typeface="Calibri"/>
                <a:ea typeface="Calibri"/>
                <a:cs typeface="Calibri"/>
                <a:sym typeface="Calibri"/>
                <a:hlinkClick r:id="rId5"/>
              </a:rPr>
              <a:t>10.19132/1808-5245230.115-141</a:t>
            </a:r>
            <a:endParaRPr sz="1200">
              <a:solidFill>
                <a:schemeClr val="dk1"/>
              </a:solidFill>
              <a:latin typeface="Arial"/>
              <a:ea typeface="Arial"/>
              <a:cs typeface="Arial"/>
              <a:sym typeface="Arial"/>
            </a:endParaRPr>
          </a:p>
        </p:txBody>
      </p:sp>
      <p:sp>
        <p:nvSpPr>
          <p:cNvPr id="1160" name="Google Shape;1160;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129</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212" name="Google Shape;212;p26"/>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960"/>
              <a:buNone/>
            </a:pPr>
            <a:r>
              <a:rPr lang="pt-BR" sz="2960" b="1"/>
              <a:t>Exemplos de pesquisa</a:t>
            </a:r>
            <a:endParaRPr/>
          </a:p>
          <a:p>
            <a:pPr marL="0" lvl="0" indent="0" algn="l" rtl="0">
              <a:lnSpc>
                <a:spcPct val="90000"/>
              </a:lnSpc>
              <a:spcBef>
                <a:spcPts val="1000"/>
              </a:spcBef>
              <a:spcAft>
                <a:spcPts val="0"/>
              </a:spcAft>
              <a:buClr>
                <a:schemeClr val="dk1"/>
              </a:buClr>
              <a:buSzPts val="1942"/>
              <a:buNone/>
            </a:pPr>
            <a:r>
              <a:rPr lang="pt-BR" sz="1942"/>
              <a:t>HILÁRIO, Carla Mara; CASTANHA, Renata Cristina Gutierres. Análise de cocitação na temática Análise de Redes Sociais: um estudo bibliométrico nos anais do ENANCIB. In: ENCONTRO BRASILEIRO DE BIBLIOMETRIA E CIENTOMETRIA, 3. 2012. </a:t>
            </a:r>
            <a:r>
              <a:rPr lang="pt-BR" sz="1942" b="1"/>
              <a:t>Anais... </a:t>
            </a:r>
            <a:r>
              <a:rPr lang="pt-BR" sz="1942"/>
              <a:t>Gramado, RS: UFRGS, 2012. Disponível em: &lt;http://www.brapci.inf.br/index.php/res/download/55878&gt;. Acesso em 24 out. 2018.  </a:t>
            </a:r>
            <a:endParaRPr/>
          </a:p>
          <a:p>
            <a:pPr marL="0" lvl="0" indent="0" algn="l" rtl="0">
              <a:lnSpc>
                <a:spcPct val="90000"/>
              </a:lnSpc>
              <a:spcBef>
                <a:spcPts val="1000"/>
              </a:spcBef>
              <a:spcAft>
                <a:spcPts val="0"/>
              </a:spcAft>
              <a:buClr>
                <a:schemeClr val="dk1"/>
              </a:buClr>
              <a:buSzPts val="1942"/>
              <a:buNone/>
            </a:pPr>
            <a:endParaRPr sz="1942"/>
          </a:p>
          <a:p>
            <a:pPr marL="0" lvl="0" indent="0" algn="just" rtl="0">
              <a:lnSpc>
                <a:spcPct val="90000"/>
              </a:lnSpc>
              <a:spcBef>
                <a:spcPts val="1000"/>
              </a:spcBef>
              <a:spcAft>
                <a:spcPts val="0"/>
              </a:spcAft>
              <a:buClr>
                <a:schemeClr val="dk1"/>
              </a:buClr>
              <a:buSzPts val="1942"/>
              <a:buNone/>
            </a:pPr>
            <a:r>
              <a:rPr lang="pt-BR" sz="1942" b="1"/>
              <a:t>Objetivo</a:t>
            </a:r>
            <a:r>
              <a:rPr lang="pt-BR" sz="1942"/>
              <a:t>: analisar a produção científica sobre “Análise de Redes Sociais”, apresentada nos grupos de trabalhos GTs nos Encontros Nacionais de Pesquisa da Associação Nacional de Pesquisa e Pós-Graduação em Ciência da Informação – ENANCIB.</a:t>
            </a:r>
            <a:endParaRPr/>
          </a:p>
          <a:p>
            <a:pPr marL="0" lvl="0" indent="0" algn="just" rtl="0">
              <a:lnSpc>
                <a:spcPct val="90000"/>
              </a:lnSpc>
              <a:spcBef>
                <a:spcPts val="1000"/>
              </a:spcBef>
              <a:spcAft>
                <a:spcPts val="0"/>
              </a:spcAft>
              <a:buClr>
                <a:schemeClr val="dk1"/>
              </a:buClr>
              <a:buSzPts val="1942"/>
              <a:buNone/>
            </a:pPr>
            <a:r>
              <a:rPr lang="pt-BR" sz="1942" b="1"/>
              <a:t>Recorte</a:t>
            </a:r>
            <a:r>
              <a:rPr lang="pt-BR" sz="1942"/>
              <a:t>: 2009-2010</a:t>
            </a:r>
            <a:endParaRPr/>
          </a:p>
          <a:p>
            <a:pPr marL="0" lvl="0" indent="0" algn="just" rtl="0">
              <a:lnSpc>
                <a:spcPct val="90000"/>
              </a:lnSpc>
              <a:spcBef>
                <a:spcPts val="1000"/>
              </a:spcBef>
              <a:spcAft>
                <a:spcPts val="0"/>
              </a:spcAft>
              <a:buClr>
                <a:schemeClr val="dk1"/>
              </a:buClr>
              <a:buSzPts val="1942"/>
              <a:buNone/>
            </a:pPr>
            <a:r>
              <a:rPr lang="pt-BR" sz="1942"/>
              <a:t>Busca evidenciar seus principais personagens científicos. </a:t>
            </a:r>
            <a:endParaRPr/>
          </a:p>
          <a:p>
            <a:pPr marL="0" lvl="0" indent="0" algn="just" rtl="0">
              <a:lnSpc>
                <a:spcPct val="90000"/>
              </a:lnSpc>
              <a:spcBef>
                <a:spcPts val="1000"/>
              </a:spcBef>
              <a:spcAft>
                <a:spcPts val="0"/>
              </a:spcAft>
              <a:buClr>
                <a:schemeClr val="dk1"/>
              </a:buClr>
              <a:buSzPts val="1942"/>
              <a:buNone/>
            </a:pPr>
            <a:r>
              <a:rPr lang="pt-BR" sz="1942" b="1"/>
              <a:t>Resultados</a:t>
            </a:r>
            <a:r>
              <a:rPr lang="pt-BR" sz="1942"/>
              <a:t>: pesquisadores mais citados a fim de indicar os autores de maior inserção e impacto na temática abordada. Rede de colaboração científica, e calculada a centralidade de grau dos principais pesquisadores da rede, a fim de uma análise qualitativa do papel destes pesquisadores.</a:t>
            </a:r>
            <a:endParaRPr sz="1942"/>
          </a:p>
          <a:p>
            <a:pPr marL="228600" lvl="0" indent="-228600" algn="just" rtl="0">
              <a:lnSpc>
                <a:spcPct val="90000"/>
              </a:lnSpc>
              <a:spcBef>
                <a:spcPts val="1000"/>
              </a:spcBef>
              <a:spcAft>
                <a:spcPts val="0"/>
              </a:spcAft>
              <a:buClr>
                <a:schemeClr val="dk1"/>
              </a:buClr>
              <a:buSzPts val="2220"/>
              <a:buNone/>
            </a:pPr>
            <a:endParaRPr sz="2220"/>
          </a:p>
          <a:p>
            <a:pPr marL="0" lvl="0" indent="0" algn="l" rtl="0">
              <a:lnSpc>
                <a:spcPct val="90000"/>
              </a:lnSpc>
              <a:spcBef>
                <a:spcPts val="1000"/>
              </a:spcBef>
              <a:spcAft>
                <a:spcPts val="0"/>
              </a:spcAft>
              <a:buClr>
                <a:schemeClr val="dk1"/>
              </a:buClr>
              <a:buSzPts val="2590"/>
              <a:buNone/>
            </a:pPr>
            <a:endParaRPr sz="2590" b="1"/>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43"/>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166" name="Google Shape;1166;p14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67" name="Google Shape;1167;p143"/>
          <p:cNvSpPr/>
          <p:nvPr/>
        </p:nvSpPr>
        <p:spPr>
          <a:xfrm>
            <a:off x="361507" y="1746291"/>
            <a:ext cx="11568224"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CATIVELLI, Adriana Stefani. </a:t>
            </a:r>
            <a:r>
              <a:rPr lang="pt-BR" sz="1200" b="1">
                <a:solidFill>
                  <a:schemeClr val="dk1"/>
                </a:solidFill>
                <a:latin typeface="Calibri"/>
                <a:ea typeface="Calibri"/>
                <a:cs typeface="Calibri"/>
                <a:sym typeface="Calibri"/>
              </a:rPr>
              <a:t>Patentes das universidades públicas brasileiras</a:t>
            </a:r>
            <a:r>
              <a:rPr lang="pt-BR" sz="1200">
                <a:solidFill>
                  <a:schemeClr val="dk1"/>
                </a:solidFill>
                <a:latin typeface="Calibri"/>
                <a:ea typeface="Calibri"/>
                <a:cs typeface="Calibri"/>
                <a:sym typeface="Calibri"/>
              </a:rPr>
              <a:t>: análise das concessões. 2016. 173 f. Dissertação (Mestrado) - Universidade do Estado de Santa Catarina, Centro de Ciências Humanas e da Educação, Mestrado em Gestão de Unidades de Informação, Florianópolis, 2016. Disponível em: &lt;http://sistemabu.udesc.br/pergamumweb/vinculos/000017/000017a8.pdf&gt;. Acesso em: 24 out. 2018.</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COLE, F. J.; EALES, N. B. The history of comparative anatomy: a statistical analysis of the literature. </a:t>
            </a:r>
            <a:r>
              <a:rPr lang="pt-BR" sz="1200" b="1">
                <a:solidFill>
                  <a:schemeClr val="dk1"/>
                </a:solidFill>
                <a:latin typeface="Calibri"/>
                <a:ea typeface="Calibri"/>
                <a:cs typeface="Calibri"/>
                <a:sym typeface="Calibri"/>
              </a:rPr>
              <a:t>Science Progress</a:t>
            </a:r>
            <a:r>
              <a:rPr lang="pt-BR" sz="1200">
                <a:solidFill>
                  <a:schemeClr val="dk1"/>
                </a:solidFill>
                <a:latin typeface="Calibri"/>
                <a:ea typeface="Calibri"/>
                <a:cs typeface="Calibri"/>
                <a:sym typeface="Calibri"/>
              </a:rPr>
              <a:t>, n. 11, p. 578-596, 1917.</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DANUELLO, J. C.; OLIVEIRA, E. F. T. Análise cientométrica: produção científica e redes colaborativas a partir das publicações dos docentes dos programas de pós-graduação em fonoaudiologia no brasil. </a:t>
            </a:r>
            <a:r>
              <a:rPr lang="pt-BR" sz="1200" b="1">
                <a:solidFill>
                  <a:schemeClr val="dk1"/>
                </a:solidFill>
                <a:latin typeface="Calibri"/>
                <a:ea typeface="Calibri"/>
                <a:cs typeface="Calibri"/>
                <a:sym typeface="Calibri"/>
              </a:rPr>
              <a:t>Em Questão</a:t>
            </a:r>
            <a:r>
              <a:rPr lang="pt-BR" sz="1200">
                <a:solidFill>
                  <a:schemeClr val="dk1"/>
                </a:solidFill>
                <a:latin typeface="Calibri"/>
                <a:ea typeface="Calibri"/>
                <a:cs typeface="Calibri"/>
                <a:sym typeface="Calibri"/>
              </a:rPr>
              <a:t>, v. 18, n. 3, p. 65-79, 2012.</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EGGHE, L. Expansion of the field of Informetrics: origins and consequences. </a:t>
            </a:r>
            <a:r>
              <a:rPr lang="pt-BR" sz="1200" b="1">
                <a:solidFill>
                  <a:schemeClr val="dk1"/>
                </a:solidFill>
                <a:latin typeface="Calibri"/>
                <a:ea typeface="Calibri"/>
                <a:cs typeface="Calibri"/>
                <a:sym typeface="Calibri"/>
              </a:rPr>
              <a:t>Information Processing and Management</a:t>
            </a:r>
            <a:r>
              <a:rPr lang="pt-BR" sz="1200">
                <a:solidFill>
                  <a:schemeClr val="dk1"/>
                </a:solidFill>
                <a:latin typeface="Calibri"/>
                <a:ea typeface="Calibri"/>
                <a:cs typeface="Calibri"/>
                <a:sym typeface="Calibri"/>
              </a:rPr>
              <a:t>, v. 41, p. 1311–1316, 2005.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ELIAS, E. D.; PINTO, A. L.  </a:t>
            </a:r>
            <a:r>
              <a:rPr lang="pt-BR" sz="1200" b="1">
                <a:solidFill>
                  <a:schemeClr val="dk1"/>
                </a:solidFill>
                <a:latin typeface="Calibri"/>
                <a:ea typeface="Calibri"/>
                <a:cs typeface="Calibri"/>
                <a:sym typeface="Calibri"/>
              </a:rPr>
              <a:t>Métricas em arquivo universitário</a:t>
            </a:r>
            <a:r>
              <a:rPr lang="pt-BR" sz="1200">
                <a:solidFill>
                  <a:schemeClr val="dk1"/>
                </a:solidFill>
                <a:latin typeface="Calibri"/>
                <a:ea typeface="Calibri"/>
                <a:cs typeface="Calibri"/>
                <a:sym typeface="Calibri"/>
              </a:rPr>
              <a:t>. Florianópolis: Imprensa Universitária, 2016.</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ELIAS, Ezmir Dippe; SOARES, Ana Paula Alves; PINTO, Adilson Luiz. Aplicação da arquivometria no Arquivo Central da Universidade Federal de Santa Catarina. </a:t>
            </a:r>
            <a:r>
              <a:rPr lang="pt-BR" sz="1200" b="1">
                <a:solidFill>
                  <a:schemeClr val="dk1"/>
                </a:solidFill>
                <a:latin typeface="Calibri"/>
                <a:ea typeface="Calibri"/>
                <a:cs typeface="Calibri"/>
                <a:sym typeface="Calibri"/>
              </a:rPr>
              <a:t>Ágora</a:t>
            </a:r>
            <a:r>
              <a:rPr lang="pt-BR" sz="1200">
                <a:solidFill>
                  <a:schemeClr val="dk1"/>
                </a:solidFill>
                <a:latin typeface="Calibri"/>
                <a:ea typeface="Calibri"/>
                <a:cs typeface="Calibri"/>
                <a:sym typeface="Calibri"/>
              </a:rPr>
              <a:t>: Revista do Curso de Arquivologia da UFSC, Florianópolis, v. 25, n. 51, p. 234-254, out. 2015.</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FREITAS, Juliana L. </a:t>
            </a:r>
            <a:r>
              <a:rPr lang="pt-BR" sz="1200" b="1">
                <a:solidFill>
                  <a:schemeClr val="dk1"/>
                </a:solidFill>
                <a:latin typeface="Calibri"/>
                <a:ea typeface="Calibri"/>
                <a:cs typeface="Calibri"/>
                <a:sym typeface="Calibri"/>
              </a:rPr>
              <a:t>Dimensões da pesquisa brasileira no interdomínio dos estudos métricos da informação em medicina</a:t>
            </a:r>
            <a:r>
              <a:rPr lang="pt-BR" sz="1200">
                <a:solidFill>
                  <a:schemeClr val="dk1"/>
                </a:solidFill>
                <a:latin typeface="Calibri"/>
                <a:ea typeface="Calibri"/>
                <a:cs typeface="Calibri"/>
                <a:sym typeface="Calibri"/>
              </a:rPr>
              <a:t>. 2018. 198 p. Tese (Doutorado em Ciência da Informação)-Faculdade de Filosofia e Ciências. Universidade Estadual Paulista Júlio de Mesquita Filho, Marília, SP, 2017. Disponível em: &lt;https://repositorio.unesp.br/handle/11449/150189&gt;. Acesso em: 24 out. 2018.</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FÜHR, Fabiane; ARAÚJO, Paula Carina de; PEREIRA, Suzana Zulpo. Rede de colaboração na produção intelectual dos serviores do Sistema de Bibliotecas (SiBi) da Universidade Federal do Paraná (UFPR). ENCONTRO BRASILEIRO DE BIBLIOMETRIA E CIENTOMETRIA, 5., 2016. </a:t>
            </a:r>
            <a:r>
              <a:rPr lang="pt-BR" sz="1200" b="1">
                <a:solidFill>
                  <a:schemeClr val="dk1"/>
                </a:solidFill>
                <a:latin typeface="Calibri"/>
                <a:ea typeface="Calibri"/>
                <a:cs typeface="Calibri"/>
                <a:sym typeface="Calibri"/>
              </a:rPr>
              <a:t>Anais...</a:t>
            </a:r>
            <a:r>
              <a:rPr lang="pt-BR" sz="1200">
                <a:solidFill>
                  <a:schemeClr val="dk1"/>
                </a:solidFill>
                <a:latin typeface="Calibri"/>
                <a:ea typeface="Calibri"/>
                <a:cs typeface="Calibri"/>
                <a:sym typeface="Calibri"/>
              </a:rPr>
              <a:t> São Paulo: USP, 2016.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Disponível em: </a:t>
            </a:r>
            <a:r>
              <a:rPr lang="pt-BR" sz="1200" u="sng">
                <a:solidFill>
                  <a:schemeClr val="hlink"/>
                </a:solidFill>
                <a:latin typeface="Calibri"/>
                <a:ea typeface="Calibri"/>
                <a:cs typeface="Calibri"/>
                <a:sym typeface="Calibri"/>
                <a:hlinkClick r:id="rId3"/>
              </a:rPr>
              <a:t>http://www.ebbc.inf.br/ebbc5/index.php/main/download/69</a:t>
            </a:r>
            <a:r>
              <a:rPr lang="pt-BR" sz="1200">
                <a:solidFill>
                  <a:schemeClr val="dk1"/>
                </a:solidFill>
                <a:latin typeface="Calibri"/>
                <a:ea typeface="Calibri"/>
                <a:cs typeface="Calibri"/>
                <a:sym typeface="Calibri"/>
              </a:rPr>
              <a:t> Acesso em: 22 maio 2018.</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Arial"/>
              <a:ea typeface="Arial"/>
              <a:cs typeface="Arial"/>
              <a:sym typeface="Arial"/>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GABRIEL JUNIOR, R. F. </a:t>
            </a:r>
            <a:r>
              <a:rPr lang="pt-BR" sz="1200" b="1">
                <a:solidFill>
                  <a:schemeClr val="dk1"/>
                </a:solidFill>
                <a:latin typeface="Calibri"/>
                <a:ea typeface="Calibri"/>
                <a:cs typeface="Calibri"/>
                <a:sym typeface="Calibri"/>
              </a:rPr>
              <a:t>Geração de indicadores de produção e citação científica em revistas de Ciência da Informação</a:t>
            </a:r>
            <a:r>
              <a:rPr lang="pt-BR" sz="1200">
                <a:solidFill>
                  <a:schemeClr val="dk1"/>
                </a:solidFill>
                <a:latin typeface="Calibri"/>
                <a:ea typeface="Calibri"/>
                <a:cs typeface="Calibri"/>
                <a:sym typeface="Calibri"/>
              </a:rPr>
              <a:t>: estudo aplicado à base de dados BRAPCI. 148 f. Tese (Doutorado em Ciência da Informação). Marília, SP: Universidade Estadual Paulista Júlio de Mesquita Filho, 2014. Disponível em: </a:t>
            </a:r>
            <a:r>
              <a:rPr lang="pt-BR" sz="1200" u="sng">
                <a:solidFill>
                  <a:schemeClr val="hlink"/>
                </a:solidFill>
                <a:latin typeface="Calibri"/>
                <a:ea typeface="Calibri"/>
                <a:cs typeface="Calibri"/>
                <a:sym typeface="Calibri"/>
                <a:hlinkClick r:id="rId4"/>
              </a:rPr>
              <a:t>http://200.145.6.238/handle/11449/123338</a:t>
            </a:r>
            <a:r>
              <a:rPr lang="pt-BR" sz="1200">
                <a:solidFill>
                  <a:schemeClr val="dk1"/>
                </a:solidFill>
                <a:latin typeface="Calibri"/>
                <a:ea typeface="Calibri"/>
                <a:cs typeface="Calibri"/>
                <a:sym typeface="Calibri"/>
              </a:rPr>
              <a:t> Acesso em: 19 maio 2018.</a:t>
            </a:r>
            <a:endParaRPr sz="1200">
              <a:solidFill>
                <a:schemeClr val="dk1"/>
              </a:solidFill>
              <a:latin typeface="Arial"/>
              <a:ea typeface="Arial"/>
              <a:cs typeface="Arial"/>
              <a:sym typeface="Arial"/>
            </a:endParaRPr>
          </a:p>
        </p:txBody>
      </p:sp>
      <p:sp>
        <p:nvSpPr>
          <p:cNvPr id="1168" name="Google Shape;1168;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130</a:t>
            </a:fld>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44"/>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174" name="Google Shape;1174;p14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75" name="Google Shape;1175;p144"/>
          <p:cNvSpPr/>
          <p:nvPr/>
        </p:nvSpPr>
        <p:spPr>
          <a:xfrm>
            <a:off x="258725" y="1825624"/>
            <a:ext cx="11674549"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GARFIELD, Eugene. Citation indexes for science: a new dimension in documentation through association of ideas. </a:t>
            </a:r>
            <a:r>
              <a:rPr lang="pt-BR" sz="1200" b="1">
                <a:solidFill>
                  <a:schemeClr val="dk1"/>
                </a:solidFill>
                <a:latin typeface="Calibri"/>
                <a:ea typeface="Calibri"/>
                <a:cs typeface="Calibri"/>
                <a:sym typeface="Calibri"/>
              </a:rPr>
              <a:t>Science</a:t>
            </a:r>
            <a:r>
              <a:rPr lang="pt-BR" sz="1200">
                <a:solidFill>
                  <a:schemeClr val="dk1"/>
                </a:solidFill>
                <a:latin typeface="Calibri"/>
                <a:ea typeface="Calibri"/>
                <a:cs typeface="Calibri"/>
                <a:sym typeface="Calibri"/>
              </a:rPr>
              <a:t>, v. 122, p. 108-111, 1955.</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GLÄNZEL, W. </a:t>
            </a:r>
            <a:r>
              <a:rPr lang="pt-BR" sz="1200" i="1">
                <a:solidFill>
                  <a:schemeClr val="dk1"/>
                </a:solidFill>
                <a:latin typeface="Calibri"/>
                <a:ea typeface="Calibri"/>
                <a:cs typeface="Calibri"/>
                <a:sym typeface="Calibri"/>
              </a:rPr>
              <a:t>Bibliometrics as a research field</a:t>
            </a:r>
            <a:r>
              <a:rPr lang="pt-BR" sz="1200">
                <a:solidFill>
                  <a:schemeClr val="dk1"/>
                </a:solidFill>
                <a:latin typeface="Calibri"/>
                <a:ea typeface="Calibri"/>
                <a:cs typeface="Calibri"/>
                <a:sym typeface="Calibri"/>
              </a:rPr>
              <a:t>: a course on theory and application of bibliometric indicators. Bélgica, 2003. Disponível em: &lt;</a:t>
            </a:r>
            <a:r>
              <a:rPr lang="pt-BR" sz="1200" u="sng">
                <a:solidFill>
                  <a:schemeClr val="hlink"/>
                </a:solidFill>
                <a:latin typeface="Calibri"/>
                <a:ea typeface="Calibri"/>
                <a:cs typeface="Calibri"/>
                <a:sym typeface="Calibri"/>
                <a:hlinkClick r:id="rId3"/>
              </a:rPr>
              <a:t>http://citeseerx.ist.psu.edu/viewdoc/download?doi=10.1.1.97.5311&amp;rep=rep1&amp;type=pdf</a:t>
            </a:r>
            <a:r>
              <a:rPr lang="pt-BR" sz="1200">
                <a:solidFill>
                  <a:schemeClr val="dk1"/>
                </a:solidFill>
                <a:latin typeface="Calibri"/>
                <a:ea typeface="Calibri"/>
                <a:cs typeface="Calibri"/>
                <a:sym typeface="Calibri"/>
              </a:rPr>
              <a:t>• Acesso em: 9 de janeiro de  2011.</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GLÄNZEL, W.; THIJS, B.; CHI, P.-S. The challenges to expand bibliometric studies from periodical literature to monographic literature with a new data source: the book citation index. </a:t>
            </a:r>
            <a:r>
              <a:rPr lang="pt-BR" sz="1200" b="1">
                <a:solidFill>
                  <a:schemeClr val="dk1"/>
                </a:solidFill>
                <a:latin typeface="Calibri"/>
                <a:ea typeface="Calibri"/>
                <a:cs typeface="Calibri"/>
                <a:sym typeface="Calibri"/>
              </a:rPr>
              <a:t>Scientometrics</a:t>
            </a:r>
            <a:r>
              <a:rPr lang="pt-BR" sz="1200">
                <a:solidFill>
                  <a:schemeClr val="dk1"/>
                </a:solidFill>
                <a:latin typeface="Calibri"/>
                <a:ea typeface="Calibri"/>
                <a:cs typeface="Calibri"/>
                <a:sym typeface="Calibri"/>
              </a:rPr>
              <a:t>, v. 109, n. 3, p. 2165–2179, 2016.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GORBEA PORTAL, S. Principios teóricos y metodológicos de los estudios métricos de la información. </a:t>
            </a:r>
            <a:r>
              <a:rPr lang="pt-BR" sz="1200" b="1">
                <a:solidFill>
                  <a:schemeClr val="dk1"/>
                </a:solidFill>
                <a:latin typeface="Calibri"/>
                <a:ea typeface="Calibri"/>
                <a:cs typeface="Calibri"/>
                <a:sym typeface="Calibri"/>
              </a:rPr>
              <a:t>Investigación Bibliotecológica</a:t>
            </a:r>
            <a:r>
              <a:rPr lang="pt-BR" sz="1200">
                <a:solidFill>
                  <a:schemeClr val="dk1"/>
                </a:solidFill>
                <a:latin typeface="Calibri"/>
                <a:ea typeface="Calibri"/>
                <a:cs typeface="Calibri"/>
                <a:sym typeface="Calibri"/>
              </a:rPr>
              <a:t>, México, v. 9, n. 17, p. 23-32, jul./dic.1994.</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GOUVEIA, F. C.; LANG, P. Da webometria à altmetria: uma jornada por uma ciência emergente. ALBAGLI, Sarita (Org.). In: </a:t>
            </a:r>
            <a:r>
              <a:rPr lang="pt-BR" sz="1200" b="1">
                <a:solidFill>
                  <a:schemeClr val="dk1"/>
                </a:solidFill>
                <a:latin typeface="Calibri"/>
                <a:ea typeface="Calibri"/>
                <a:cs typeface="Calibri"/>
                <a:sym typeface="Calibri"/>
              </a:rPr>
              <a:t>Fronteiras da Ciência da Informação</a:t>
            </a:r>
            <a:r>
              <a:rPr lang="pt-BR" sz="1200">
                <a:solidFill>
                  <a:schemeClr val="dk1"/>
                </a:solidFill>
                <a:latin typeface="Calibri"/>
                <a:ea typeface="Calibri"/>
                <a:cs typeface="Calibri"/>
                <a:sym typeface="Calibri"/>
              </a:rPr>
              <a:t>. Brasília: IBICT, 2013. p. 172-195.</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GOUVEIA, Fábio Castro. Altmetria: métricas de produção científica para além das citações? Altmetrics: scientific production metrics beyond citations. </a:t>
            </a:r>
            <a:r>
              <a:rPr lang="pt-BR" sz="1200" b="1">
                <a:solidFill>
                  <a:schemeClr val="dk1"/>
                </a:solidFill>
                <a:latin typeface="Calibri"/>
                <a:ea typeface="Calibri"/>
                <a:cs typeface="Calibri"/>
                <a:sym typeface="Calibri"/>
              </a:rPr>
              <a:t>Liinc em revista</a:t>
            </a:r>
            <a:r>
              <a:rPr lang="pt-BR" sz="1200">
                <a:solidFill>
                  <a:schemeClr val="dk1"/>
                </a:solidFill>
                <a:latin typeface="Calibri"/>
                <a:ea typeface="Calibri"/>
                <a:cs typeface="Calibri"/>
                <a:sym typeface="Calibri"/>
              </a:rPr>
              <a:t>, Rio de Janeiro, v. 9, n. 1, 2013.</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GRÁCIO, Maria Claudia Cabrini. </a:t>
            </a:r>
            <a:r>
              <a:rPr lang="pt-BR" sz="1200" b="1">
                <a:solidFill>
                  <a:schemeClr val="dk1"/>
                </a:solidFill>
                <a:latin typeface="Calibri"/>
                <a:ea typeface="Calibri"/>
                <a:cs typeface="Calibri"/>
                <a:sym typeface="Calibri"/>
              </a:rPr>
              <a:t>Análises relacionais de citação para a identificação de domínios científicos</a:t>
            </a:r>
            <a:r>
              <a:rPr lang="pt-BR" sz="1200">
                <a:solidFill>
                  <a:schemeClr val="dk1"/>
                </a:solidFill>
                <a:latin typeface="Calibri"/>
                <a:ea typeface="Calibri"/>
                <a:cs typeface="Calibri"/>
                <a:sym typeface="Calibri"/>
              </a:rPr>
              <a:t>: uma aplicação no campo dos Estudos Métricos da Informação no Brasil. 2018. 189 f. Tese (Livre Docência em Estudos Métricos da Informação) – Faculdade de Filosofia e Ciências. Universidade Estadual Paulista Júlio de Mesquita Filho, Marília, SP, 2018.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GROSS, P. L. K.; GROSS, E. M. College libraries and chemical education. </a:t>
            </a:r>
            <a:r>
              <a:rPr lang="pt-BR" sz="1200" b="1">
                <a:solidFill>
                  <a:schemeClr val="dk1"/>
                </a:solidFill>
                <a:latin typeface="Calibri"/>
                <a:ea typeface="Calibri"/>
                <a:cs typeface="Calibri"/>
                <a:sym typeface="Calibri"/>
              </a:rPr>
              <a:t>Science</a:t>
            </a:r>
            <a:r>
              <a:rPr lang="pt-BR" sz="1200">
                <a:solidFill>
                  <a:schemeClr val="dk1"/>
                </a:solidFill>
                <a:latin typeface="Calibri"/>
                <a:ea typeface="Calibri"/>
                <a:cs typeface="Calibri"/>
                <a:sym typeface="Calibri"/>
              </a:rPr>
              <a:t>, p. 385-389, Oct. 1927.</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HILÁRIO, Carla Mara; CASTANHA, Renata Cristina Gutierres. Análise de cocitação na temática Análise de Redes Sociais: um estudo bibliométrico nos anais do ENANCIB. In: ENCONTRO BRASILEIRO DE BIBLIOMETRIA E CIENTOMETRIA, 3. 2012. </a:t>
            </a:r>
            <a:r>
              <a:rPr lang="pt-BR" sz="1200" b="1">
                <a:solidFill>
                  <a:schemeClr val="dk1"/>
                </a:solidFill>
                <a:latin typeface="Calibri"/>
                <a:ea typeface="Calibri"/>
                <a:cs typeface="Calibri"/>
                <a:sym typeface="Calibri"/>
              </a:rPr>
              <a:t>Anais... </a:t>
            </a:r>
            <a:r>
              <a:rPr lang="pt-BR" sz="1200">
                <a:solidFill>
                  <a:schemeClr val="dk1"/>
                </a:solidFill>
                <a:latin typeface="Calibri"/>
                <a:ea typeface="Calibri"/>
                <a:cs typeface="Calibri"/>
                <a:sym typeface="Calibri"/>
              </a:rPr>
              <a:t>Gramado, RS: UFRGS, 2012. Disponível em: &lt;http://www.brapci.inf.br/index.php/res/download/55878&gt;. Acesso em 24 out. 2018.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176" name="Google Shape;1176;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14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82" name="Google Shape;1182;p145"/>
          <p:cNvSpPr/>
          <p:nvPr/>
        </p:nvSpPr>
        <p:spPr>
          <a:xfrm>
            <a:off x="382079" y="1690688"/>
            <a:ext cx="11270511" cy="5447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HIRSCH, J. E. An index to quantify an individual’s scientific research output. </a:t>
            </a:r>
            <a:r>
              <a:rPr lang="pt-BR" sz="1200" b="1">
                <a:solidFill>
                  <a:schemeClr val="dk1"/>
                </a:solidFill>
                <a:latin typeface="Calibri"/>
                <a:ea typeface="Calibri"/>
                <a:cs typeface="Calibri"/>
                <a:sym typeface="Calibri"/>
              </a:rPr>
              <a:t>Proceedings of the National Academy of Sciences of the United States of America</a:t>
            </a:r>
            <a:r>
              <a:rPr lang="pt-BR" sz="1200">
                <a:solidFill>
                  <a:schemeClr val="dk1"/>
                </a:solidFill>
                <a:latin typeface="Calibri"/>
                <a:ea typeface="Calibri"/>
                <a:cs typeface="Calibri"/>
                <a:sym typeface="Calibri"/>
              </a:rPr>
              <a:t>, v. 102, n. 46, p.16569-16572 , nov. 2005.</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HJØRLAND, B. Domain analysis in information science: eleven approaches: traditional as well as innovative. </a:t>
            </a:r>
            <a:r>
              <a:rPr lang="pt-BR" sz="1200" b="1">
                <a:solidFill>
                  <a:schemeClr val="dk1"/>
                </a:solidFill>
                <a:latin typeface="Calibri"/>
                <a:ea typeface="Calibri"/>
                <a:cs typeface="Calibri"/>
                <a:sym typeface="Calibri"/>
              </a:rPr>
              <a:t>Journal of Documentation</a:t>
            </a:r>
            <a:r>
              <a:rPr lang="pt-BR" sz="1200">
                <a:solidFill>
                  <a:schemeClr val="dk1"/>
                </a:solidFill>
                <a:latin typeface="Calibri"/>
                <a:ea typeface="Calibri"/>
                <a:cs typeface="Calibri"/>
                <a:sym typeface="Calibri"/>
              </a:rPr>
              <a:t>, v. 58, n. 4, p. 422–462, ago. 2002.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INPI. INSTITUTO NACIONAL DE PROPRIEDADE INTELECTUAL. </a:t>
            </a:r>
            <a:r>
              <a:rPr lang="pt-BR" sz="1200" b="1">
                <a:solidFill>
                  <a:schemeClr val="dk1"/>
                </a:solidFill>
                <a:latin typeface="Calibri"/>
                <a:ea typeface="Calibri"/>
                <a:cs typeface="Calibri"/>
                <a:sym typeface="Calibri"/>
              </a:rPr>
              <a:t>Guia de depósito de patentes</a:t>
            </a:r>
            <a:r>
              <a:rPr lang="pt-BR" sz="1200">
                <a:solidFill>
                  <a:schemeClr val="dk1"/>
                </a:solidFill>
                <a:latin typeface="Calibri"/>
                <a:ea typeface="Calibri"/>
                <a:cs typeface="Calibri"/>
                <a:sym typeface="Calibri"/>
              </a:rPr>
              <a:t>. 2008. 36 p. Disponível em: &lt;http://www.redeinovacao.org.br/LeiturasRecomendadas/Guia%20de%20Deposito%20de%20Patentes%20INPI.pdf&gt;. Acesso em: 24 out. 2018.</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LANG, Pamela Barreto; GOUVEIA, Fábio Castro; LETA, Jacqueline. Relações intra-institucionais na Internet: um estudo exploratório com base em metodologias webométricas.</a:t>
            </a:r>
            <a:r>
              <a:rPr lang="pt-BR" sz="1200" b="1">
                <a:solidFill>
                  <a:schemeClr val="dk1"/>
                </a:solidFill>
                <a:latin typeface="Calibri"/>
                <a:ea typeface="Calibri"/>
                <a:cs typeface="Calibri"/>
                <a:sym typeface="Calibri"/>
              </a:rPr>
              <a:t> Perspectivas em Ciência da  Informação</a:t>
            </a:r>
            <a:r>
              <a:rPr lang="pt-BR" sz="1200">
                <a:solidFill>
                  <a:schemeClr val="dk1"/>
                </a:solidFill>
                <a:latin typeface="Calibri"/>
                <a:ea typeface="Calibri"/>
                <a:cs typeface="Calibri"/>
                <a:sym typeface="Calibri"/>
              </a:rPr>
              <a:t>,  Belo Horizonte ,  v. 13, n. 3, p. 137-150,  Dec.  2008 .   DOI: </a:t>
            </a:r>
            <a:r>
              <a:rPr lang="pt-BR" sz="1200" u="sng">
                <a:solidFill>
                  <a:schemeClr val="hlink"/>
                </a:solidFill>
                <a:latin typeface="Calibri"/>
                <a:ea typeface="Calibri"/>
                <a:cs typeface="Calibri"/>
                <a:sym typeface="Calibri"/>
                <a:hlinkClick r:id="rId3"/>
              </a:rPr>
              <a:t>http://dx.doi.org/10.1590/S1413-99362008000300009</a:t>
            </a:r>
            <a:r>
              <a:rPr lang="pt-BR"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LOTKA, A. J. The frequency of distribuition of scientific productivity. </a:t>
            </a:r>
            <a:r>
              <a:rPr lang="pt-BR" sz="1200" b="1">
                <a:solidFill>
                  <a:schemeClr val="dk1"/>
                </a:solidFill>
                <a:latin typeface="Calibri"/>
                <a:ea typeface="Calibri"/>
                <a:cs typeface="Calibri"/>
                <a:sym typeface="Calibri"/>
              </a:rPr>
              <a:t>Journal of the Washington Academy of Sciences</a:t>
            </a:r>
            <a:r>
              <a:rPr lang="pt-BR" sz="1200">
                <a:solidFill>
                  <a:schemeClr val="dk1"/>
                </a:solidFill>
                <a:latin typeface="Calibri"/>
                <a:ea typeface="Calibri"/>
                <a:cs typeface="Calibri"/>
                <a:sym typeface="Calibri"/>
              </a:rPr>
              <a:t>, v. 16, n.12, p. 317-323, 1926.</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LUCAS, E. DE O.; GARCIA-ZORITA, J. C.; SANZ-CASADO, E. Evolução histórica de investigação em informetria: ponto de vista espanhol. </a:t>
            </a:r>
            <a:r>
              <a:rPr lang="pt-BR" sz="1200" b="1">
                <a:solidFill>
                  <a:schemeClr val="dk1"/>
                </a:solidFill>
                <a:latin typeface="Calibri"/>
                <a:ea typeface="Calibri"/>
                <a:cs typeface="Calibri"/>
                <a:sym typeface="Calibri"/>
              </a:rPr>
              <a:t>Liinc em Revista</a:t>
            </a:r>
            <a:r>
              <a:rPr lang="pt-BR" sz="1200">
                <a:solidFill>
                  <a:schemeClr val="dk1"/>
                </a:solidFill>
                <a:latin typeface="Calibri"/>
                <a:ea typeface="Calibri"/>
                <a:cs typeface="Calibri"/>
                <a:sym typeface="Calibri"/>
              </a:rPr>
              <a:t>, v. 9, n. 1, 24 maio 2013. Disponível em: &lt; http://revista.ibict.br/liinc/article/view/3385&gt;. Acesso em 20 out. 2018.</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LUCAS, Elaine Oliveira; GARCIA ZORITA, José Carlos</a:t>
            </a:r>
            <a:r>
              <a:rPr lang="pt-BR" sz="1200" b="1">
                <a:solidFill>
                  <a:schemeClr val="dk1"/>
                </a:solidFill>
                <a:latin typeface="Calibri"/>
                <a:ea typeface="Calibri"/>
                <a:cs typeface="Calibri"/>
                <a:sym typeface="Calibri"/>
              </a:rPr>
              <a:t> </a:t>
            </a:r>
            <a:r>
              <a:rPr lang="pt-BR" sz="1200">
                <a:solidFill>
                  <a:schemeClr val="dk1"/>
                </a:solidFill>
                <a:latin typeface="Calibri"/>
                <a:ea typeface="Calibri"/>
                <a:cs typeface="Calibri"/>
                <a:sym typeface="Calibri"/>
              </a:rPr>
              <a:t>Produção científica sobre capital social: estudo por acoplamento bibliográfico. </a:t>
            </a:r>
            <a:r>
              <a:rPr lang="pt-BR" sz="1200" b="1">
                <a:solidFill>
                  <a:schemeClr val="dk1"/>
                </a:solidFill>
                <a:latin typeface="Calibri"/>
                <a:ea typeface="Calibri"/>
                <a:cs typeface="Calibri"/>
                <a:sym typeface="Calibri"/>
              </a:rPr>
              <a:t>Em questão</a:t>
            </a:r>
            <a:r>
              <a:rPr lang="pt-BR" sz="1200">
                <a:solidFill>
                  <a:schemeClr val="dk1"/>
                </a:solidFill>
                <a:latin typeface="Calibri"/>
                <a:ea typeface="Calibri"/>
                <a:cs typeface="Calibri"/>
                <a:sym typeface="Calibri"/>
              </a:rPr>
              <a:t>, v.20, n3, p. 27-42, 2014.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MACIAS-CHAPULA, C. A.  O papel da informetria e da cienciometria e sua perspectiva nacional e internacional. </a:t>
            </a:r>
            <a:r>
              <a:rPr lang="pt-BR" sz="1200" b="1">
                <a:solidFill>
                  <a:schemeClr val="dk1"/>
                </a:solidFill>
                <a:latin typeface="Calibri"/>
                <a:ea typeface="Calibri"/>
                <a:cs typeface="Calibri"/>
                <a:sym typeface="Calibri"/>
              </a:rPr>
              <a:t>Ciência da Informação</a:t>
            </a:r>
            <a:r>
              <a:rPr lang="pt-BR" sz="1200">
                <a:solidFill>
                  <a:schemeClr val="dk1"/>
                </a:solidFill>
                <a:latin typeface="Calibri"/>
                <a:ea typeface="Calibri"/>
                <a:cs typeface="Calibri"/>
                <a:sym typeface="Calibri"/>
              </a:rPr>
              <a:t>, v. 27, n. 2, 1998.</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MARTINS, Cristina; FIATES, Gabriela Gonçalves Silveira; PINTO, Adilson Luiz. A relação entre os clusters de turismo e tecnologia e seus impactos para o desenvolvimento local: um estudo bibliométrico da produção científica.</a:t>
            </a:r>
            <a:r>
              <a:rPr lang="pt-BR" sz="1200" b="1">
                <a:solidFill>
                  <a:schemeClr val="dk1"/>
                </a:solidFill>
                <a:latin typeface="Calibri"/>
                <a:ea typeface="Calibri"/>
                <a:cs typeface="Calibri"/>
                <a:sym typeface="Calibri"/>
              </a:rPr>
              <a:t> Rev. Bras. Pesq. Tur.</a:t>
            </a:r>
            <a:r>
              <a:rPr lang="pt-BR" sz="1200">
                <a:solidFill>
                  <a:schemeClr val="dk1"/>
                </a:solidFill>
                <a:latin typeface="Calibri"/>
                <a:ea typeface="Calibri"/>
                <a:cs typeface="Calibri"/>
                <a:sym typeface="Calibri"/>
              </a:rPr>
              <a:t>,  São Paulo ,  v. 10, n. 1, p. 65-88,  Apr.  2016 .   DOI:  </a:t>
            </a:r>
            <a:r>
              <a:rPr lang="pt-BR" sz="1200" u="sng">
                <a:solidFill>
                  <a:schemeClr val="hlink"/>
                </a:solidFill>
                <a:latin typeface="Calibri"/>
                <a:ea typeface="Calibri"/>
                <a:cs typeface="Calibri"/>
                <a:sym typeface="Calibri"/>
                <a:hlinkClick r:id="rId4"/>
              </a:rPr>
              <a:t>http://dx.doi.org/10.7784/rbtur.v10i1.907</a:t>
            </a:r>
            <a:r>
              <a:rPr lang="pt-BR" sz="1200">
                <a:solidFill>
                  <a:schemeClr val="dk1"/>
                </a:solidFill>
                <a:latin typeface="Calibri"/>
                <a:ea typeface="Calibri"/>
                <a:cs typeface="Calibri"/>
                <a:sym typeface="Calibri"/>
              </a:rPr>
              <a:t>.</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MOURA, A. M. M.; SCARTASSINI, V. B. Depósito de patentes no estado do rio grande do sul: uma abordagem patentométrica. </a:t>
            </a:r>
            <a:r>
              <a:rPr lang="pt-BR" sz="1200" b="1">
                <a:solidFill>
                  <a:schemeClr val="dk1"/>
                </a:solidFill>
                <a:latin typeface="Calibri"/>
                <a:ea typeface="Calibri"/>
                <a:cs typeface="Calibri"/>
                <a:sym typeface="Calibri"/>
              </a:rPr>
              <a:t>Ponto de Acesso</a:t>
            </a:r>
            <a:r>
              <a:rPr lang="pt-BR" sz="1200">
                <a:solidFill>
                  <a:schemeClr val="dk1"/>
                </a:solidFill>
                <a:latin typeface="Calibri"/>
                <a:ea typeface="Calibri"/>
                <a:cs typeface="Calibri"/>
                <a:sym typeface="Calibri"/>
              </a:rPr>
              <a:t>, v. 11, n. 1, p. 42-59, 2017. DOI: </a:t>
            </a:r>
            <a:r>
              <a:rPr lang="pt-BR" sz="1200" u="sng">
                <a:solidFill>
                  <a:schemeClr val="hlink"/>
                </a:solidFill>
                <a:latin typeface="Calibri"/>
                <a:ea typeface="Calibri"/>
                <a:cs typeface="Calibri"/>
                <a:sym typeface="Calibri"/>
                <a:hlinkClick r:id="rId5"/>
              </a:rPr>
              <a:t>10.9771/rpa.v11i1.13617</a:t>
            </a:r>
            <a:r>
              <a:rPr lang="pt-BR" sz="1200">
                <a:solidFill>
                  <a:srgbClr val="FF0000"/>
                </a:solidFill>
                <a:latin typeface="Calibri"/>
                <a:ea typeface="Calibri"/>
                <a:cs typeface="Calibri"/>
                <a:sym typeface="Calibri"/>
              </a:rPr>
              <a:t> </a:t>
            </a:r>
            <a:endParaRPr/>
          </a:p>
          <a:p>
            <a:pPr marL="0" marR="0" lvl="0" indent="0" algn="l" rtl="0">
              <a:spcBef>
                <a:spcPts val="0"/>
              </a:spcBef>
              <a:spcAft>
                <a:spcPts val="0"/>
              </a:spcAft>
              <a:buNone/>
            </a:pPr>
            <a:endParaRPr sz="1200">
              <a:solidFill>
                <a:srgbClr val="FF0000"/>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MUGNAINI, R.; LEITE, P.; LETA, J. Fontes de informação para análise de internacionalização da produção científica brasileira. </a:t>
            </a:r>
            <a:r>
              <a:rPr lang="pt-BR" sz="1200" b="1">
                <a:solidFill>
                  <a:schemeClr val="dk1"/>
                </a:solidFill>
                <a:latin typeface="Calibri"/>
                <a:ea typeface="Calibri"/>
                <a:cs typeface="Calibri"/>
                <a:sym typeface="Calibri"/>
              </a:rPr>
              <a:t>Ponto de Acesso</a:t>
            </a:r>
            <a:r>
              <a:rPr lang="pt-BR" sz="1200">
                <a:solidFill>
                  <a:schemeClr val="dk1"/>
                </a:solidFill>
                <a:latin typeface="Calibri"/>
                <a:ea typeface="Calibri"/>
                <a:cs typeface="Calibri"/>
                <a:sym typeface="Calibri"/>
              </a:rPr>
              <a:t>, v. 5, n. 3, p. 87-102, 2011. DOI: </a:t>
            </a:r>
            <a:r>
              <a:rPr lang="pt-BR" sz="1200" u="sng">
                <a:solidFill>
                  <a:schemeClr val="hlink"/>
                </a:solidFill>
                <a:latin typeface="Calibri"/>
                <a:ea typeface="Calibri"/>
                <a:cs typeface="Calibri"/>
                <a:sym typeface="Calibri"/>
                <a:hlinkClick r:id="rId6"/>
              </a:rPr>
              <a:t>10.9771/1981-6766rpa.v5i3.5684</a:t>
            </a:r>
            <a:endParaRPr sz="1200">
              <a:solidFill>
                <a:schemeClr val="dk1"/>
              </a:solidFill>
              <a:latin typeface="Calibri"/>
              <a:ea typeface="Calibri"/>
              <a:cs typeface="Calibri"/>
              <a:sym typeface="Calibri"/>
            </a:endParaRPr>
          </a:p>
        </p:txBody>
      </p:sp>
      <p:sp>
        <p:nvSpPr>
          <p:cNvPr id="1183" name="Google Shape;1183;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46"/>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189" name="Google Shape;1189;p14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90" name="Google Shape;1190;p146"/>
          <p:cNvSpPr/>
          <p:nvPr/>
        </p:nvSpPr>
        <p:spPr>
          <a:xfrm>
            <a:off x="318977" y="1703960"/>
            <a:ext cx="11369749" cy="52629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NALIMOV, V. V.; MULCHENKO. Z. M. </a:t>
            </a:r>
            <a:r>
              <a:rPr lang="pt-BR" sz="1200" b="1">
                <a:solidFill>
                  <a:schemeClr val="dk1"/>
                </a:solidFill>
                <a:latin typeface="Calibri"/>
                <a:ea typeface="Calibri"/>
                <a:cs typeface="Calibri"/>
                <a:sym typeface="Calibri"/>
              </a:rPr>
              <a:t>Naukometriia</a:t>
            </a:r>
            <a:r>
              <a:rPr lang="pt-BR" sz="1200">
                <a:solidFill>
                  <a:schemeClr val="dk1"/>
                </a:solidFill>
                <a:latin typeface="Calibri"/>
                <a:ea typeface="Calibri"/>
                <a:cs typeface="Calibri"/>
                <a:sym typeface="Calibri"/>
              </a:rPr>
              <a:t>: izuchenie razvitiia nauki kak informatsionnogo protsessa = Measurement of science</a:t>
            </a:r>
            <a:r>
              <a:rPr lang="pt-BR" sz="1200" i="1">
                <a:solidFill>
                  <a:schemeClr val="dk1"/>
                </a:solidFill>
                <a:latin typeface="Calibri"/>
                <a:ea typeface="Calibri"/>
                <a:cs typeface="Calibri"/>
                <a:sym typeface="Calibri"/>
              </a:rPr>
              <a:t>: </a:t>
            </a:r>
            <a:r>
              <a:rPr lang="pt-BR" sz="1200">
                <a:solidFill>
                  <a:schemeClr val="dk1"/>
                </a:solidFill>
                <a:latin typeface="Calibri"/>
                <a:ea typeface="Calibri"/>
                <a:cs typeface="Calibri"/>
                <a:sym typeface="Calibri"/>
              </a:rPr>
              <a:t>study of the development of science as an information process). Moscow: USSR, 1969. p. 196.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NACKE, O. Informetrie: ein neuer name für eine neue disziplin. </a:t>
            </a:r>
            <a:r>
              <a:rPr lang="pt-BR" sz="1200" i="1">
                <a:solidFill>
                  <a:schemeClr val="dk1"/>
                </a:solidFill>
                <a:latin typeface="Calibri"/>
                <a:ea typeface="Calibri"/>
                <a:cs typeface="Calibri"/>
                <a:sym typeface="Calibri"/>
              </a:rPr>
              <a:t>Nachrichten für Dokumentation, </a:t>
            </a:r>
            <a:r>
              <a:rPr lang="pt-BR" sz="1200">
                <a:solidFill>
                  <a:schemeClr val="dk1"/>
                </a:solidFill>
                <a:latin typeface="Calibri"/>
                <a:ea typeface="Calibri"/>
                <a:cs typeface="Calibri"/>
                <a:sym typeface="Calibri"/>
              </a:rPr>
              <a:t>v. 30, n. 6, p. 219‐226, 1979.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PRICE, Derek J. de S. </a:t>
            </a:r>
            <a:r>
              <a:rPr lang="pt-BR" sz="1200" b="1">
                <a:solidFill>
                  <a:schemeClr val="dk1"/>
                </a:solidFill>
                <a:latin typeface="Calibri"/>
                <a:ea typeface="Calibri"/>
                <a:cs typeface="Calibri"/>
                <a:sym typeface="Calibri"/>
              </a:rPr>
              <a:t>Little science, big science</a:t>
            </a:r>
            <a:r>
              <a:rPr lang="pt-BR" sz="1200">
                <a:solidFill>
                  <a:schemeClr val="dk1"/>
                </a:solidFill>
                <a:latin typeface="Calibri"/>
                <a:ea typeface="Calibri"/>
                <a:cs typeface="Calibri"/>
                <a:sym typeface="Calibri"/>
              </a:rPr>
              <a:t>. New York: Columbia University Press, 1963.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Priem, J et al. </a:t>
            </a:r>
            <a:r>
              <a:rPr lang="pt-BR" sz="1200" b="1">
                <a:solidFill>
                  <a:schemeClr val="dk1"/>
                </a:solidFill>
                <a:latin typeface="Calibri"/>
                <a:ea typeface="Calibri"/>
                <a:cs typeface="Calibri"/>
                <a:sym typeface="Calibri"/>
              </a:rPr>
              <a:t>Altmetrics</a:t>
            </a:r>
            <a:r>
              <a:rPr lang="pt-BR" sz="1200">
                <a:solidFill>
                  <a:schemeClr val="dk1"/>
                </a:solidFill>
                <a:latin typeface="Calibri"/>
                <a:ea typeface="Calibri"/>
                <a:cs typeface="Calibri"/>
                <a:sym typeface="Calibri"/>
              </a:rPr>
              <a:t>: a manifesto, 26 October 2010. Disponível em: &lt;http://altmetrics.org/manifesto&gt;. Acesso em:  24 out. 2018.</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OLIVEIRA, E. F. T.; GRACIO, M. C. C. Indicadores bibliométricos em ciência da informação: análise dos pesquisadores mais produtivos no tema estudos métricos na base Scopus. </a:t>
            </a:r>
            <a:r>
              <a:rPr lang="pt-BR" sz="1200" b="1">
                <a:solidFill>
                  <a:schemeClr val="dk1"/>
                </a:solidFill>
                <a:latin typeface="Calibri"/>
                <a:ea typeface="Calibri"/>
                <a:cs typeface="Calibri"/>
                <a:sym typeface="Calibri"/>
              </a:rPr>
              <a:t>Perspectivas em Ciência da Informação</a:t>
            </a:r>
            <a:r>
              <a:rPr lang="pt-BR" sz="1200">
                <a:solidFill>
                  <a:schemeClr val="dk1"/>
                </a:solidFill>
                <a:latin typeface="Calibri"/>
                <a:ea typeface="Calibri"/>
                <a:cs typeface="Calibri"/>
                <a:sym typeface="Calibri"/>
              </a:rPr>
              <a:t>, v. 16, n. 4, dez. 2011. Disponível em: </a:t>
            </a:r>
            <a:r>
              <a:rPr lang="pt-BR" sz="1200" u="sng">
                <a:solidFill>
                  <a:schemeClr val="hlink"/>
                </a:solidFill>
                <a:latin typeface="Calibri"/>
                <a:ea typeface="Calibri"/>
                <a:cs typeface="Calibri"/>
                <a:sym typeface="Calibri"/>
                <a:hlinkClick r:id="rId3"/>
              </a:rPr>
              <a:t>http://www.scielo.br/scielo.php?script=sci_arttext&amp;pid=S1413-99362011000400003&amp;lang=pt</a:t>
            </a:r>
            <a:r>
              <a:rPr lang="pt-BR" sz="1200">
                <a:solidFill>
                  <a:schemeClr val="dk1"/>
                </a:solidFill>
                <a:latin typeface="Calibri"/>
                <a:ea typeface="Calibri"/>
                <a:cs typeface="Calibri"/>
                <a:sym typeface="Calibri"/>
              </a:rPr>
              <a:t> Acesso em: 15 maio 2018.</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OLIVEIRA, E. F. T.; GRACIO, M. C. C. </a:t>
            </a:r>
            <a:r>
              <a:rPr lang="pt-BR" sz="1200" b="1">
                <a:solidFill>
                  <a:schemeClr val="dk1"/>
                </a:solidFill>
                <a:latin typeface="Calibri"/>
                <a:ea typeface="Calibri"/>
                <a:cs typeface="Calibri"/>
                <a:sym typeface="Calibri"/>
              </a:rPr>
              <a:t>Questões métricas em organização da informação.</a:t>
            </a:r>
            <a:r>
              <a:rPr lang="pt-BR" sz="1200">
                <a:solidFill>
                  <a:schemeClr val="dk1"/>
                </a:solidFill>
                <a:latin typeface="Calibri"/>
                <a:ea typeface="Calibri"/>
                <a:cs typeface="Calibri"/>
                <a:sym typeface="Calibri"/>
              </a:rPr>
              <a:t> Marília, SP: PPGCI/UNESP, 2016.</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ORDUÑA-MALEA, E; AGUILLO, I. F. Cibermetría: midiendo el espacio red. Barcelona: Editora UOC, 2014.</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OTLET, Paul. </a:t>
            </a:r>
            <a:r>
              <a:rPr lang="pt-BR" sz="1200" b="1">
                <a:solidFill>
                  <a:schemeClr val="dk1"/>
                </a:solidFill>
                <a:latin typeface="Calibri"/>
                <a:ea typeface="Calibri"/>
                <a:cs typeface="Calibri"/>
                <a:sym typeface="Calibri"/>
              </a:rPr>
              <a:t>Traité de documentation</a:t>
            </a:r>
            <a:r>
              <a:rPr lang="pt-BR" sz="1200">
                <a:solidFill>
                  <a:schemeClr val="dk1"/>
                </a:solidFill>
                <a:latin typeface="Calibri"/>
                <a:ea typeface="Calibri"/>
                <a:cs typeface="Calibri"/>
                <a:sym typeface="Calibri"/>
              </a:rPr>
              <a:t>: le livre sur le livre: théorie et pratique. Bruxelles: Editiones Mundaneum; Palais Mondial; Imp. Van Keerberghen &amp; fils, 1934. 431 p.</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OTLET, Paul. </a:t>
            </a:r>
            <a:r>
              <a:rPr lang="pt-BR" sz="1200" b="1">
                <a:solidFill>
                  <a:schemeClr val="dk1"/>
                </a:solidFill>
                <a:latin typeface="Calibri"/>
                <a:ea typeface="Calibri"/>
                <a:cs typeface="Calibri"/>
                <a:sym typeface="Calibri"/>
              </a:rPr>
              <a:t>Tratado de documentação: </a:t>
            </a:r>
            <a:r>
              <a:rPr lang="pt-BR" sz="1200">
                <a:solidFill>
                  <a:schemeClr val="dk1"/>
                </a:solidFill>
                <a:latin typeface="Calibri"/>
                <a:ea typeface="Calibri"/>
                <a:cs typeface="Calibri"/>
                <a:sym typeface="Calibri"/>
              </a:rPr>
              <a:t>o livro sobre o livro: teoria e prática. Organização: Antonio Agenor Briquet de Lemos. Tradução de Taiguara Villela Aldabalde et. al.  Brasília: Briquet de Lemos Livros, 2018. Disponível em: &lt;http://www.cfb.org.br/wp-content/uploads/2018/09/otlet_tratado_de_documenta%C3%A7%C3%A3o.pronto.pdf&gt;. Acesso em: 25 out. 2018.</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PAVANELLI, Maria Aparecida. </a:t>
            </a:r>
            <a:r>
              <a:rPr lang="pt-BR" sz="1200" b="1">
                <a:solidFill>
                  <a:schemeClr val="dk1"/>
                </a:solidFill>
                <a:latin typeface="Calibri"/>
                <a:ea typeface="Calibri"/>
                <a:cs typeface="Calibri"/>
                <a:sym typeface="Calibri"/>
              </a:rPr>
              <a:t>A internacionalização das patentes das universidades brasileiras</a:t>
            </a:r>
            <a:r>
              <a:rPr lang="pt-BR" sz="1200">
                <a:solidFill>
                  <a:schemeClr val="dk1"/>
                </a:solidFill>
                <a:latin typeface="Calibri"/>
                <a:ea typeface="Calibri"/>
                <a:cs typeface="Calibri"/>
                <a:sym typeface="Calibri"/>
              </a:rPr>
              <a:t>: um estudo de impacto a partir da base de dados Derwent. 2018. 308 f. Tese (Doutorado em Ciência da Informação) – Universidade Estadual Paulista Júlio de Mesquita Filho, Marília, SP, 2018. Disponível em: &lt;https://repositorio.unesp.br/handle/11449/153646&gt;. Acesso em: 24 out. 2018.</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191" name="Google Shape;1191;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133</a:t>
            </a:f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47"/>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197" name="Google Shape;1197;p14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198" name="Google Shape;1198;p147"/>
          <p:cNvSpPr/>
          <p:nvPr/>
        </p:nvSpPr>
        <p:spPr>
          <a:xfrm>
            <a:off x="258726" y="1690688"/>
            <a:ext cx="11674548" cy="5447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PINTO, A. L. Arquivometria. </a:t>
            </a:r>
            <a:r>
              <a:rPr lang="pt-BR" sz="1200" b="1">
                <a:solidFill>
                  <a:schemeClr val="dk1"/>
                </a:solidFill>
                <a:latin typeface="Calibri"/>
                <a:ea typeface="Calibri"/>
                <a:cs typeface="Calibri"/>
                <a:sym typeface="Calibri"/>
              </a:rPr>
              <a:t>Ágora</a:t>
            </a:r>
            <a:r>
              <a:rPr lang="pt-BR" sz="1200">
                <a:solidFill>
                  <a:schemeClr val="dk1"/>
                </a:solidFill>
                <a:latin typeface="Calibri"/>
                <a:ea typeface="Calibri"/>
                <a:cs typeface="Calibri"/>
                <a:sym typeface="Calibri"/>
              </a:rPr>
              <a:t>, Florianópolis, v. 21, n. 42, p. 59-69, jan./jun. 2011.</a:t>
            </a:r>
            <a:endParaRPr/>
          </a:p>
          <a:p>
            <a:pPr marL="0" marR="0" lvl="0" indent="0" algn="l" rtl="0">
              <a:spcBef>
                <a:spcPts val="0"/>
              </a:spcBef>
              <a:spcAft>
                <a:spcPts val="0"/>
              </a:spcAft>
              <a:buNone/>
            </a:pPr>
            <a:r>
              <a:rPr lang="pt-BR" sz="1200">
                <a:solidFill>
                  <a:srgbClr val="FF0000"/>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PRICE, D. J. de Solla. </a:t>
            </a:r>
            <a:r>
              <a:rPr lang="pt-BR" sz="1200" b="1">
                <a:solidFill>
                  <a:schemeClr val="dk1"/>
                </a:solidFill>
                <a:latin typeface="Calibri"/>
                <a:ea typeface="Calibri"/>
                <a:cs typeface="Calibri"/>
                <a:sym typeface="Calibri"/>
              </a:rPr>
              <a:t>Science since babylon</a:t>
            </a:r>
            <a:r>
              <a:rPr lang="pt-BR" sz="1200">
                <a:solidFill>
                  <a:schemeClr val="dk1"/>
                </a:solidFill>
                <a:latin typeface="Calibri"/>
                <a:ea typeface="Calibri"/>
                <a:cs typeface="Calibri"/>
                <a:sym typeface="Calibri"/>
              </a:rPr>
              <a:t>. New Haven: Yale University Press, 1961.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PRICE, D. J. de Solla. The structures of publication in science and technology. In: GRUBER, H.; MARQUIS, D. G. (Org). </a:t>
            </a:r>
            <a:r>
              <a:rPr lang="pt-BR" sz="1200" b="1">
                <a:solidFill>
                  <a:schemeClr val="dk1"/>
                </a:solidFill>
                <a:latin typeface="Calibri"/>
                <a:ea typeface="Calibri"/>
                <a:cs typeface="Calibri"/>
                <a:sym typeface="Calibri"/>
              </a:rPr>
              <a:t>Factors in the transfer of technology</a:t>
            </a:r>
            <a:r>
              <a:rPr lang="pt-BR" sz="1200">
                <a:solidFill>
                  <a:schemeClr val="dk1"/>
                </a:solidFill>
                <a:latin typeface="Calibri"/>
                <a:ea typeface="Calibri"/>
                <a:cs typeface="Calibri"/>
                <a:sym typeface="Calibri"/>
              </a:rPr>
              <a:t>. Cambridge, Mass.: MIT Press, 1969. p. 91-104.</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PRICE, Derek J. de S. </a:t>
            </a:r>
            <a:r>
              <a:rPr lang="pt-BR" sz="1200" b="1">
                <a:solidFill>
                  <a:schemeClr val="dk1"/>
                </a:solidFill>
                <a:latin typeface="Calibri"/>
                <a:ea typeface="Calibri"/>
                <a:cs typeface="Calibri"/>
                <a:sym typeface="Calibri"/>
              </a:rPr>
              <a:t>Little science, big science</a:t>
            </a:r>
            <a:r>
              <a:rPr lang="pt-BR" sz="1200">
                <a:solidFill>
                  <a:schemeClr val="dk1"/>
                </a:solidFill>
                <a:latin typeface="Calibri"/>
                <a:ea typeface="Calibri"/>
                <a:cs typeface="Calibri"/>
                <a:sym typeface="Calibri"/>
              </a:rPr>
              <a:t>. New York: Columbia University Press, 1963.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Priem, J et al. </a:t>
            </a:r>
            <a:r>
              <a:rPr lang="pt-BR" sz="1200" b="1">
                <a:solidFill>
                  <a:schemeClr val="dk1"/>
                </a:solidFill>
                <a:latin typeface="Calibri"/>
                <a:ea typeface="Calibri"/>
                <a:cs typeface="Calibri"/>
                <a:sym typeface="Calibri"/>
              </a:rPr>
              <a:t>Altmetrics</a:t>
            </a:r>
            <a:r>
              <a:rPr lang="pt-BR" sz="1200">
                <a:solidFill>
                  <a:schemeClr val="dk1"/>
                </a:solidFill>
                <a:latin typeface="Calibri"/>
                <a:ea typeface="Calibri"/>
                <a:cs typeface="Calibri"/>
                <a:sym typeface="Calibri"/>
              </a:rPr>
              <a:t>: a manifesto, 26 October 2010. Disponível em: &lt;http://altmetrics.org/manifesto&gt;. Acesso em:  24 out. 2018.</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PRITCHARD, A. Statistical bibliography or bibliometrics?. </a:t>
            </a:r>
            <a:r>
              <a:rPr lang="pt-BR" sz="1200" b="1">
                <a:solidFill>
                  <a:schemeClr val="dk1"/>
                </a:solidFill>
                <a:latin typeface="Calibri"/>
                <a:ea typeface="Calibri"/>
                <a:cs typeface="Calibri"/>
                <a:sym typeface="Calibri"/>
              </a:rPr>
              <a:t>Journal of Documentation</a:t>
            </a:r>
            <a:r>
              <a:rPr lang="pt-BR" sz="1200">
                <a:solidFill>
                  <a:schemeClr val="dk1"/>
                </a:solidFill>
                <a:latin typeface="Calibri"/>
                <a:ea typeface="Calibri"/>
                <a:cs typeface="Calibri"/>
                <a:sym typeface="Calibri"/>
              </a:rPr>
              <a:t>, v. 25, n. 4, p. 348‐349, 1969.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SILVA, I.C.O da. </a:t>
            </a:r>
            <a:r>
              <a:rPr lang="pt-BR" sz="1200" b="1">
                <a:solidFill>
                  <a:schemeClr val="dk1"/>
                </a:solidFill>
                <a:latin typeface="Calibri"/>
                <a:ea typeface="Calibri"/>
                <a:cs typeface="Calibri"/>
                <a:sym typeface="Calibri"/>
              </a:rPr>
              <a:t>Aplicação de indicadores webométricos nos programas de pós-graduação das engenharias recomendados pela Capes</a:t>
            </a:r>
            <a:r>
              <a:rPr lang="pt-BR" sz="1200">
                <a:solidFill>
                  <a:schemeClr val="dk1"/>
                </a:solidFill>
                <a:latin typeface="Calibri"/>
                <a:ea typeface="Calibri"/>
                <a:cs typeface="Calibri"/>
                <a:sym typeface="Calibri"/>
              </a:rPr>
              <a:t>. 131 p. Dissertação (Mestrado) - Universidade Federal do Rio Grande do Norte, Mestrado em Engenharia de Produção, Natal, 2011.</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SILVEIRA, E.; MATIAS, M. Webometria e análise das menções web dos partidos políticos com representação no Senado Federal. </a:t>
            </a:r>
            <a:r>
              <a:rPr lang="pt-BR" sz="1200" b="1">
                <a:solidFill>
                  <a:schemeClr val="dk1"/>
                </a:solidFill>
                <a:latin typeface="Calibri"/>
                <a:ea typeface="Calibri"/>
                <a:cs typeface="Calibri"/>
                <a:sym typeface="Calibri"/>
              </a:rPr>
              <a:t>Encontros Bibli</a:t>
            </a:r>
            <a:r>
              <a:rPr lang="pt-BR" sz="1200">
                <a:solidFill>
                  <a:schemeClr val="dk1"/>
                </a:solidFill>
                <a:latin typeface="Calibri"/>
                <a:ea typeface="Calibri"/>
                <a:cs typeface="Calibri"/>
                <a:sym typeface="Calibri"/>
              </a:rPr>
              <a:t>: revista eletrônica de biblioteconomia e ciência da informação, Florianópolis, v. 23, n. 53, p. 174-183, set. 2018. DOI: </a:t>
            </a:r>
            <a:r>
              <a:rPr lang="pt-BR" sz="1200" u="sng">
                <a:solidFill>
                  <a:schemeClr val="hlink"/>
                </a:solidFill>
                <a:latin typeface="Calibri"/>
                <a:ea typeface="Calibri"/>
                <a:cs typeface="Calibri"/>
                <a:sym typeface="Calibri"/>
                <a:hlinkClick r:id="rId3"/>
              </a:rPr>
              <a:t>https://doi.org/10.5007/1518-2924.2018v23n53p174</a:t>
            </a: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SMALL, H. Cocitation in the scientific literature: A new measure of the relationship between two documents</a:t>
            </a:r>
            <a:r>
              <a:rPr lang="pt-BR" sz="1200" i="1">
                <a:solidFill>
                  <a:schemeClr val="dk1"/>
                </a:solidFill>
                <a:latin typeface="Calibri"/>
                <a:ea typeface="Calibri"/>
                <a:cs typeface="Calibri"/>
                <a:sym typeface="Calibri"/>
              </a:rPr>
              <a:t>. </a:t>
            </a:r>
            <a:r>
              <a:rPr lang="pt-BR" sz="1200" b="1">
                <a:solidFill>
                  <a:schemeClr val="dk1"/>
                </a:solidFill>
                <a:latin typeface="Calibri"/>
                <a:ea typeface="Calibri"/>
                <a:cs typeface="Calibri"/>
                <a:sym typeface="Calibri"/>
              </a:rPr>
              <a:t>Journal of the American Society for Information Science</a:t>
            </a:r>
            <a:r>
              <a:rPr lang="pt-BR" sz="1200">
                <a:solidFill>
                  <a:schemeClr val="dk1"/>
                </a:solidFill>
                <a:latin typeface="Calibri"/>
                <a:ea typeface="Calibri"/>
                <a:cs typeface="Calibri"/>
                <a:sym typeface="Calibri"/>
              </a:rPr>
              <a:t>, v. 24, n. 4, p. 265–269, 1973.</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SOUZA, Iara Vidal P. Altmetria ou métricas alternativas: conceitos e principais características. </a:t>
            </a:r>
            <a:r>
              <a:rPr lang="pt-BR" sz="1200" b="1">
                <a:solidFill>
                  <a:schemeClr val="dk1"/>
                </a:solidFill>
                <a:latin typeface="Calibri"/>
                <a:ea typeface="Calibri"/>
                <a:cs typeface="Calibri"/>
                <a:sym typeface="Calibri"/>
              </a:rPr>
              <a:t>AtoZ</a:t>
            </a:r>
            <a:r>
              <a:rPr lang="pt-BR" sz="1200">
                <a:solidFill>
                  <a:schemeClr val="dk1"/>
                </a:solidFill>
                <a:latin typeface="Calibri"/>
                <a:ea typeface="Calibri"/>
                <a:cs typeface="Calibri"/>
                <a:sym typeface="Calibri"/>
              </a:rPr>
              <a:t>: novas práticas em informação e conhecimento, v. 4, n. 2, p. 58-60, 2015.</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SPINAK, E. </a:t>
            </a:r>
            <a:r>
              <a:rPr lang="pt-BR" sz="1200" b="1">
                <a:solidFill>
                  <a:schemeClr val="dk1"/>
                </a:solidFill>
                <a:latin typeface="Calibri"/>
                <a:ea typeface="Calibri"/>
                <a:cs typeface="Calibri"/>
                <a:sym typeface="Calibri"/>
              </a:rPr>
              <a:t>Diccionario enciclopédico de bibliometria, cienciometría e informetria</a:t>
            </a:r>
            <a:r>
              <a:rPr lang="pt-BR" sz="1200">
                <a:solidFill>
                  <a:schemeClr val="dk1"/>
                </a:solidFill>
                <a:latin typeface="Calibri"/>
                <a:ea typeface="Calibri"/>
                <a:cs typeface="Calibri"/>
                <a:sym typeface="Calibri"/>
              </a:rPr>
              <a:t>. Caracas: UNESCO, 1996.</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SPINAK, E. Indicadores cienciométricos. </a:t>
            </a:r>
            <a:r>
              <a:rPr lang="pt-BR" sz="1200" b="1">
                <a:solidFill>
                  <a:schemeClr val="dk1"/>
                </a:solidFill>
                <a:latin typeface="Calibri"/>
                <a:ea typeface="Calibri"/>
                <a:cs typeface="Calibri"/>
                <a:sym typeface="Calibri"/>
              </a:rPr>
              <a:t>Ciência da Informação</a:t>
            </a:r>
            <a:r>
              <a:rPr lang="pt-BR" sz="1200">
                <a:solidFill>
                  <a:schemeClr val="dk1"/>
                </a:solidFill>
                <a:latin typeface="Calibri"/>
                <a:ea typeface="Calibri"/>
                <a:cs typeface="Calibri"/>
                <a:sym typeface="Calibri"/>
              </a:rPr>
              <a:t>, Brasília, v. 27, n. 2, p. 141-48, maio/ago.1998.</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p:txBody>
      </p:sp>
      <p:sp>
        <p:nvSpPr>
          <p:cNvPr id="1199" name="Google Shape;1199;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48"/>
          <p:cNvSpPr txBox="1">
            <a:spLocks noGrp="1"/>
          </p:cNvSpPr>
          <p:nvPr>
            <p:ph type="body" idx="1"/>
          </p:nvPr>
        </p:nvSpPr>
        <p:spPr>
          <a:xfrm>
            <a:off x="838200" y="1825624"/>
            <a:ext cx="10515600" cy="5032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endParaRPr sz="2400"/>
          </a:p>
        </p:txBody>
      </p:sp>
      <p:sp>
        <p:nvSpPr>
          <p:cNvPr id="1205" name="Google Shape;1205;p14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
        <p:nvSpPr>
          <p:cNvPr id="1206" name="Google Shape;1206;p148"/>
          <p:cNvSpPr/>
          <p:nvPr/>
        </p:nvSpPr>
        <p:spPr>
          <a:xfrm>
            <a:off x="258726" y="1724826"/>
            <a:ext cx="11674548" cy="28623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TAGUE-SUTCLIFFE, J. An introduction to informetrics. </a:t>
            </a:r>
            <a:r>
              <a:rPr lang="pt-BR" sz="1200" b="1">
                <a:solidFill>
                  <a:schemeClr val="dk1"/>
                </a:solidFill>
                <a:latin typeface="Calibri"/>
                <a:ea typeface="Calibri"/>
                <a:cs typeface="Calibri"/>
                <a:sym typeface="Calibri"/>
              </a:rPr>
              <a:t>Information Processing and Management</a:t>
            </a:r>
            <a:r>
              <a:rPr lang="pt-BR" sz="1200" i="1">
                <a:solidFill>
                  <a:schemeClr val="dk1"/>
                </a:solidFill>
                <a:latin typeface="Calibri"/>
                <a:ea typeface="Calibri"/>
                <a:cs typeface="Calibri"/>
                <a:sym typeface="Calibri"/>
              </a:rPr>
              <a:t>, </a:t>
            </a:r>
            <a:r>
              <a:rPr lang="pt-BR" sz="1200">
                <a:solidFill>
                  <a:schemeClr val="dk1"/>
                </a:solidFill>
                <a:latin typeface="Calibri"/>
                <a:ea typeface="Calibri"/>
                <a:cs typeface="Calibri"/>
                <a:sym typeface="Calibri"/>
              </a:rPr>
              <a:t>v. 28, n. 1, p. 1-3, 1992.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VANTI, N. Mapeamento das Instituições Federais de Ensino Superior da Região Nordeste do Brasil na Web. </a:t>
            </a:r>
            <a:r>
              <a:rPr lang="pt-BR" sz="1200" b="1">
                <a:solidFill>
                  <a:schemeClr val="dk1"/>
                </a:solidFill>
                <a:latin typeface="Calibri"/>
                <a:ea typeface="Calibri"/>
                <a:cs typeface="Calibri"/>
                <a:sym typeface="Calibri"/>
              </a:rPr>
              <a:t>Informação &amp; Informação</a:t>
            </a:r>
            <a:r>
              <a:rPr lang="pt-BR" sz="1200">
                <a:solidFill>
                  <a:schemeClr val="dk1"/>
                </a:solidFill>
                <a:latin typeface="Calibri"/>
                <a:ea typeface="Calibri"/>
                <a:cs typeface="Calibri"/>
                <a:sym typeface="Calibri"/>
              </a:rPr>
              <a:t>, Londrina, v. 15, n. 1, p. 55-67, jan./jun. 2010.</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VAUGHAN, L.; SHAW, D. Bibliographic and Web citations: What is the difference? </a:t>
            </a:r>
            <a:r>
              <a:rPr lang="pt-BR" sz="1200" b="1">
                <a:solidFill>
                  <a:schemeClr val="dk1"/>
                </a:solidFill>
                <a:latin typeface="Calibri"/>
                <a:ea typeface="Calibri"/>
                <a:cs typeface="Calibri"/>
                <a:sym typeface="Calibri"/>
              </a:rPr>
              <a:t>Journal of the American Society for Information Science and Technology</a:t>
            </a:r>
            <a:r>
              <a:rPr lang="pt-BR" sz="1200">
                <a:solidFill>
                  <a:schemeClr val="dk1"/>
                </a:solidFill>
                <a:latin typeface="Calibri"/>
                <a:ea typeface="Calibri"/>
                <a:cs typeface="Calibri"/>
                <a:sym typeface="Calibri"/>
              </a:rPr>
              <a:t>, v. 54, n. 14, p.1313-1322, dez. 2003.</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VITULLO, N. A. V. </a:t>
            </a:r>
            <a:r>
              <a:rPr lang="pt-BR" sz="1200" b="1">
                <a:solidFill>
                  <a:schemeClr val="dk1"/>
                </a:solidFill>
                <a:latin typeface="Calibri"/>
                <a:ea typeface="Calibri"/>
                <a:cs typeface="Calibri"/>
                <a:sym typeface="Calibri"/>
              </a:rPr>
              <a:t>Links hipertextuais na comunicação científica</a:t>
            </a:r>
            <a:r>
              <a:rPr lang="pt-BR" sz="1200">
                <a:solidFill>
                  <a:schemeClr val="dk1"/>
                </a:solidFill>
                <a:latin typeface="Calibri"/>
                <a:ea typeface="Calibri"/>
                <a:cs typeface="Calibri"/>
                <a:sym typeface="Calibri"/>
              </a:rPr>
              <a:t>: análise webométrica dos sítios acadêmicos latino-americanos em Ciências Sociais. 2007. 292 f. Tese (Doutorado em Comunicação e Informação). Universidade Federal do Rio Grande do Sul, Porto Alegre, 2007.</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WORMELL, I. Informetric analysis of the international impact of scientific journals: How “international” are the international journals? </a:t>
            </a:r>
            <a:r>
              <a:rPr lang="pt-BR" sz="1200" b="1">
                <a:solidFill>
                  <a:schemeClr val="dk1"/>
                </a:solidFill>
                <a:latin typeface="Calibri"/>
                <a:ea typeface="Calibri"/>
                <a:cs typeface="Calibri"/>
                <a:sym typeface="Calibri"/>
              </a:rPr>
              <a:t>Journal of Documentation</a:t>
            </a:r>
            <a:r>
              <a:rPr lang="pt-BR" sz="1200">
                <a:solidFill>
                  <a:schemeClr val="dk1"/>
                </a:solidFill>
                <a:latin typeface="Calibri"/>
                <a:ea typeface="Calibri"/>
                <a:cs typeface="Calibri"/>
                <a:sym typeface="Calibri"/>
              </a:rPr>
              <a:t>, v. 54, n. 5, p. 584–605, 1998.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pt-BR" sz="1200">
                <a:solidFill>
                  <a:schemeClr val="dk1"/>
                </a:solidFill>
                <a:latin typeface="Calibri"/>
                <a:ea typeface="Calibri"/>
                <a:cs typeface="Calibri"/>
                <a:sym typeface="Calibri"/>
              </a:rPr>
              <a:t>ZIPF, George Kingsley. </a:t>
            </a:r>
            <a:r>
              <a:rPr lang="pt-BR" sz="1200" b="1">
                <a:solidFill>
                  <a:schemeClr val="dk1"/>
                </a:solidFill>
                <a:latin typeface="Calibri"/>
                <a:ea typeface="Calibri"/>
                <a:cs typeface="Calibri"/>
                <a:sym typeface="Calibri"/>
              </a:rPr>
              <a:t>Human behavior and the principle of least effort: </a:t>
            </a:r>
            <a:r>
              <a:rPr lang="pt-BR" sz="1200">
                <a:solidFill>
                  <a:schemeClr val="dk1"/>
                </a:solidFill>
                <a:latin typeface="Calibri"/>
                <a:ea typeface="Calibri"/>
                <a:cs typeface="Calibri"/>
                <a:sym typeface="Calibri"/>
              </a:rPr>
              <a:t>an introduction to human ecology. Cambridge, Mass. : Addison-Wesley Press, 1949.</a:t>
            </a:r>
            <a:endParaRPr sz="1200">
              <a:solidFill>
                <a:schemeClr val="dk1"/>
              </a:solidFill>
              <a:latin typeface="Calibri"/>
              <a:ea typeface="Calibri"/>
              <a:cs typeface="Calibri"/>
              <a:sym typeface="Calibri"/>
            </a:endParaRPr>
          </a:p>
        </p:txBody>
      </p:sp>
      <p:sp>
        <p:nvSpPr>
          <p:cNvPr id="1207" name="Google Shape;1207;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49"/>
          <p:cNvSpPr txBox="1"/>
          <p:nvPr/>
        </p:nvSpPr>
        <p:spPr>
          <a:xfrm>
            <a:off x="377563" y="2709843"/>
            <a:ext cx="1122140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2400">
                <a:solidFill>
                  <a:schemeClr val="dk1"/>
                </a:solidFill>
                <a:latin typeface="Calibri"/>
                <a:ea typeface="Calibri"/>
                <a:cs typeface="Calibri"/>
                <a:sym typeface="Calibri"/>
              </a:rPr>
              <a:t>ARAÚJO, PAULA Carina de; SILVEIRA, Eduardo. </a:t>
            </a:r>
            <a:r>
              <a:rPr lang="pt-BR" sz="2400" b="1">
                <a:solidFill>
                  <a:schemeClr val="dk1"/>
                </a:solidFill>
                <a:latin typeface="Calibri"/>
                <a:ea typeface="Calibri"/>
                <a:cs typeface="Calibri"/>
                <a:sym typeface="Calibri"/>
              </a:rPr>
              <a:t>Introdução aos estudos métricos da informação</a:t>
            </a:r>
            <a:r>
              <a:rPr lang="pt-BR" sz="2400">
                <a:solidFill>
                  <a:schemeClr val="dk1"/>
                </a:solidFill>
                <a:latin typeface="Calibri"/>
                <a:ea typeface="Calibri"/>
                <a:cs typeface="Calibri"/>
                <a:sym typeface="Calibri"/>
              </a:rPr>
              <a:t>, 2018. 137 slides.</a:t>
            </a:r>
            <a:endParaRPr/>
          </a:p>
        </p:txBody>
      </p:sp>
      <p:sp>
        <p:nvSpPr>
          <p:cNvPr id="1213" name="Google Shape;1213;p14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Referências</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7"/>
        <p:cNvGrpSpPr/>
        <p:nvPr/>
      </p:nvGrpSpPr>
      <p:grpSpPr>
        <a:xfrm>
          <a:off x="0" y="0"/>
          <a:ext cx="0" cy="0"/>
          <a:chOff x="0" y="0"/>
          <a:chExt cx="0" cy="0"/>
        </a:xfrm>
      </p:grpSpPr>
      <p:pic>
        <p:nvPicPr>
          <p:cNvPr id="1218" name="Google Shape;1218;p150"/>
          <p:cNvPicPr preferRelativeResize="0"/>
          <p:nvPr/>
        </p:nvPicPr>
        <p:blipFill rotWithShape="1">
          <a:blip r:embed="rId3">
            <a:alphaModFix/>
          </a:blip>
          <a:srcRect t="10376" b="14624"/>
          <a:stretch/>
        </p:blipFill>
        <p:spPr>
          <a:xfrm>
            <a:off x="20" y="0"/>
            <a:ext cx="12191980" cy="6857990"/>
          </a:xfrm>
          <a:prstGeom prst="rect">
            <a:avLst/>
          </a:prstGeom>
          <a:noFill/>
          <a:ln>
            <a:noFill/>
          </a:ln>
        </p:spPr>
      </p:pic>
      <p:sp>
        <p:nvSpPr>
          <p:cNvPr id="1219" name="Google Shape;1219;p150"/>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Calibri"/>
              <a:ea typeface="Calibri"/>
              <a:cs typeface="Calibri"/>
              <a:sym typeface="Calibri"/>
            </a:endParaRPr>
          </a:p>
        </p:txBody>
      </p:sp>
      <p:cxnSp>
        <p:nvCxnSpPr>
          <p:cNvPr id="1220" name="Google Shape;1220;p150"/>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
        <p:nvSpPr>
          <p:cNvPr id="1221" name="Google Shape;1221;p150"/>
          <p:cNvSpPr txBox="1">
            <a:spLocks noGrp="1"/>
          </p:cNvSpPr>
          <p:nvPr>
            <p:ph type="ctrTitle"/>
          </p:nvPr>
        </p:nvSpPr>
        <p:spPr>
          <a:xfrm>
            <a:off x="7782910" y="3079450"/>
            <a:ext cx="4330261" cy="183405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3600"/>
              <a:buFont typeface="Calibri"/>
              <a:buNone/>
            </a:pPr>
            <a:r>
              <a:rPr lang="pt-BR" sz="3600" b="1"/>
              <a:t>Paula Carina de Araújo</a:t>
            </a:r>
            <a:br>
              <a:rPr lang="pt-BR" sz="3600" b="1"/>
            </a:br>
            <a:r>
              <a:rPr lang="pt-BR" sz="3600" b="1"/>
              <a:t>Eduardo Silveira</a:t>
            </a:r>
            <a:endParaRPr/>
          </a:p>
        </p:txBody>
      </p:sp>
      <p:sp>
        <p:nvSpPr>
          <p:cNvPr id="1222" name="Google Shape;1222;p150"/>
          <p:cNvSpPr txBox="1">
            <a:spLocks noGrp="1"/>
          </p:cNvSpPr>
          <p:nvPr>
            <p:ph type="subTitle" idx="1"/>
          </p:nvPr>
        </p:nvSpPr>
        <p:spPr>
          <a:xfrm>
            <a:off x="7782910" y="5242675"/>
            <a:ext cx="4330262" cy="683284"/>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dk1"/>
              </a:buClr>
              <a:buSzPts val="1850"/>
              <a:buNone/>
            </a:pPr>
            <a:r>
              <a:rPr lang="pt-BR" sz="1850" u="sng">
                <a:solidFill>
                  <a:schemeClr val="hlink"/>
                </a:solidFill>
                <a:hlinkClick r:id="rId4"/>
              </a:rPr>
              <a:t>paulacarina@ufpr.br</a:t>
            </a:r>
            <a:endParaRPr sz="1850" u="sng"/>
          </a:p>
          <a:p>
            <a:pPr marL="0" lvl="0" indent="0" algn="ctr" rtl="0">
              <a:lnSpc>
                <a:spcPct val="70000"/>
              </a:lnSpc>
              <a:spcBef>
                <a:spcPts val="1000"/>
              </a:spcBef>
              <a:spcAft>
                <a:spcPts val="0"/>
              </a:spcAft>
              <a:buClr>
                <a:schemeClr val="dk1"/>
              </a:buClr>
              <a:buSzPts val="1850"/>
              <a:buNone/>
            </a:pPr>
            <a:r>
              <a:rPr lang="pt-BR" sz="1850" u="sng">
                <a:solidFill>
                  <a:schemeClr val="hlink"/>
                </a:solidFill>
                <a:hlinkClick r:id="rId5"/>
              </a:rPr>
              <a:t>eduardo.silveira@ufpr.br</a:t>
            </a:r>
            <a:r>
              <a:rPr lang="pt-BR" sz="1850" u="sng"/>
              <a:t> </a:t>
            </a:r>
            <a:endParaRPr/>
          </a:p>
        </p:txBody>
      </p:sp>
      <p:sp>
        <p:nvSpPr>
          <p:cNvPr id="1223" name="Google Shape;1223;p150"/>
          <p:cNvSpPr txBox="1"/>
          <p:nvPr/>
        </p:nvSpPr>
        <p:spPr>
          <a:xfrm>
            <a:off x="7861186" y="6099592"/>
            <a:ext cx="4330814"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600" b="1" i="1">
                <a:solidFill>
                  <a:schemeClr val="dk1"/>
                </a:solidFill>
                <a:latin typeface="Calibri"/>
                <a:ea typeface="Calibri"/>
                <a:cs typeface="Calibri"/>
                <a:sym typeface="Calibri"/>
              </a:rPr>
              <a:t>Suzzallo Library – University of Washington Seattle, WA.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pic>
        <p:nvPicPr>
          <p:cNvPr id="218" name="Google Shape;218;p27"/>
          <p:cNvPicPr preferRelativeResize="0"/>
          <p:nvPr/>
        </p:nvPicPr>
        <p:blipFill rotWithShape="1">
          <a:blip r:embed="rId3">
            <a:alphaModFix/>
          </a:blip>
          <a:srcRect/>
          <a:stretch/>
        </p:blipFill>
        <p:spPr>
          <a:xfrm>
            <a:off x="2199503" y="1785051"/>
            <a:ext cx="7607643" cy="4231287"/>
          </a:xfrm>
          <a:prstGeom prst="rect">
            <a:avLst/>
          </a:prstGeom>
          <a:noFill/>
          <a:ln>
            <a:noFill/>
          </a:ln>
        </p:spPr>
      </p:pic>
      <p:sp>
        <p:nvSpPr>
          <p:cNvPr id="219" name="Google Shape;219;p27"/>
          <p:cNvSpPr txBox="1"/>
          <p:nvPr/>
        </p:nvSpPr>
        <p:spPr>
          <a:xfrm>
            <a:off x="2199503" y="6169709"/>
            <a:ext cx="5798439"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Calibri"/>
                <a:ea typeface="Calibri"/>
                <a:cs typeface="Calibri"/>
                <a:sym typeface="Calibri"/>
              </a:rPr>
              <a:t>Figura 3: Rede de cocitação dos 26 autores mais citados</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t-BR" sz="1400">
                <a:solidFill>
                  <a:schemeClr val="dk1"/>
                </a:solidFill>
                <a:latin typeface="Calibri"/>
                <a:ea typeface="Calibri"/>
                <a:cs typeface="Calibri"/>
                <a:sym typeface="Calibri"/>
              </a:rPr>
              <a:t>Fonte: HILÁRIO;  CASTANHA, 2012.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225" name="Google Shape;225;p28"/>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200"/>
              <a:buNone/>
            </a:pPr>
            <a:r>
              <a:rPr lang="pt-BR" sz="2200"/>
              <a:t>FÜHR, Fabiane; ARAÚJO, Paula Carina de; PEREIRA, Suzana Zulpo. Rede de colaboração na produção intelectual dos serviores do Sistema de Bibliotecas (SiBi) da Universidade Federal do Paraná (UFPR). ENCONTRO BRASILEIRO DE BIBLIOMETRIA E CIENTOMETRIA, 5., 2016. </a:t>
            </a:r>
            <a:r>
              <a:rPr lang="pt-BR" sz="2200" b="1"/>
              <a:t>Anais...</a:t>
            </a:r>
            <a:r>
              <a:rPr lang="pt-BR" sz="2200"/>
              <a:t> São Paulo: USP, 2016. Disponível em: </a:t>
            </a:r>
            <a:r>
              <a:rPr lang="pt-BR" sz="2200" u="sng">
                <a:solidFill>
                  <a:schemeClr val="hlink"/>
                </a:solidFill>
                <a:hlinkClick r:id="rId3"/>
              </a:rPr>
              <a:t>http://www.ebbc.inf.br/ebbc5/index.php/main/download/69</a:t>
            </a:r>
            <a:r>
              <a:rPr lang="pt-BR" sz="2200"/>
              <a:t> Acesso em: 22 maio 2018.</a:t>
            </a:r>
            <a:endParaRPr sz="2200"/>
          </a:p>
          <a:p>
            <a:pPr marL="0" lvl="0" indent="0" algn="l" rtl="0">
              <a:lnSpc>
                <a:spcPct val="90000"/>
              </a:lnSpc>
              <a:spcBef>
                <a:spcPts val="1000"/>
              </a:spcBef>
              <a:spcAft>
                <a:spcPts val="0"/>
              </a:spcAft>
              <a:buClr>
                <a:schemeClr val="dk1"/>
              </a:buClr>
              <a:buSzPts val="2200"/>
              <a:buNone/>
            </a:pPr>
            <a:endParaRPr sz="2200"/>
          </a:p>
          <a:p>
            <a:pPr marL="0" lvl="0" indent="0" algn="l" rtl="0">
              <a:lnSpc>
                <a:spcPct val="90000"/>
              </a:lnSpc>
              <a:spcBef>
                <a:spcPts val="1000"/>
              </a:spcBef>
              <a:spcAft>
                <a:spcPts val="0"/>
              </a:spcAft>
              <a:buClr>
                <a:schemeClr val="dk1"/>
              </a:buClr>
              <a:buSzPts val="2200"/>
              <a:buNone/>
            </a:pPr>
            <a:r>
              <a:rPr lang="pt-BR" sz="2200" b="1"/>
              <a:t>Objetivo</a:t>
            </a:r>
            <a:r>
              <a:rPr lang="pt-BR" sz="2200"/>
              <a:t>: reconhecer as relações de coautoria entre os servidores do Sistema de Bibliotecas da Universidade Federal do Paraná por meio de sua produção intelectual em todas as edições do Seminário Nacional de Bibliotecas Universitárias.</a:t>
            </a:r>
            <a:endParaRPr/>
          </a:p>
          <a:p>
            <a:pPr marL="0" lvl="0" indent="0" algn="just" rtl="0">
              <a:lnSpc>
                <a:spcPct val="90000"/>
              </a:lnSpc>
              <a:spcBef>
                <a:spcPts val="1000"/>
              </a:spcBef>
              <a:spcAft>
                <a:spcPts val="0"/>
              </a:spcAft>
              <a:buClr>
                <a:schemeClr val="dk1"/>
              </a:buClr>
              <a:buSzPts val="2200"/>
              <a:buNone/>
            </a:pPr>
            <a:r>
              <a:rPr lang="pt-BR" sz="2200" b="1"/>
              <a:t>Recorte</a:t>
            </a:r>
            <a:r>
              <a:rPr lang="pt-BR" sz="2200"/>
              <a:t>: 1978-2014</a:t>
            </a:r>
            <a:endParaRPr sz="22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pic>
        <p:nvPicPr>
          <p:cNvPr id="231" name="Google Shape;231;p29"/>
          <p:cNvPicPr preferRelativeResize="0"/>
          <p:nvPr/>
        </p:nvPicPr>
        <p:blipFill rotWithShape="1">
          <a:blip r:embed="rId3">
            <a:alphaModFix/>
          </a:blip>
          <a:srcRect/>
          <a:stretch/>
        </p:blipFill>
        <p:spPr>
          <a:xfrm>
            <a:off x="1621925" y="1814433"/>
            <a:ext cx="8653193" cy="4335047"/>
          </a:xfrm>
          <a:prstGeom prst="rect">
            <a:avLst/>
          </a:prstGeom>
          <a:noFill/>
          <a:ln>
            <a:noFill/>
          </a:ln>
        </p:spPr>
      </p:pic>
      <p:sp>
        <p:nvSpPr>
          <p:cNvPr id="232" name="Google Shape;232;p29"/>
          <p:cNvSpPr txBox="1"/>
          <p:nvPr/>
        </p:nvSpPr>
        <p:spPr>
          <a:xfrm>
            <a:off x="1621925" y="6200487"/>
            <a:ext cx="7162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4: </a:t>
            </a:r>
            <a:r>
              <a:rPr lang="pt-BR" sz="1800">
                <a:solidFill>
                  <a:schemeClr val="dk1"/>
                </a:solidFill>
                <a:latin typeface="Calibri"/>
                <a:ea typeface="Calibri"/>
                <a:cs typeface="Calibri"/>
                <a:sym typeface="Calibri"/>
              </a:rPr>
              <a:t> </a:t>
            </a:r>
            <a:r>
              <a:rPr lang="pt-BR" sz="1400">
                <a:solidFill>
                  <a:schemeClr val="dk1"/>
                </a:solidFill>
                <a:latin typeface="Arial"/>
                <a:ea typeface="Arial"/>
                <a:cs typeface="Arial"/>
                <a:sym typeface="Arial"/>
              </a:rPr>
              <a:t>Rede de coautoria das publicações dos servidores do SiBi/UFPR no SNBU.</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Führ, Araújo e Pereira (2018)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238" name="Google Shape;238;p30"/>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MARTINS, Cristina; FIATES, Gabriela Gonçalves Silveira; PINTO, Adilson Luiz. A relação entre os clusters de turismo e tecnologia e seus impactos para o desenvolvimento local: um estudo bibliométrico da produção científica.</a:t>
            </a:r>
            <a:r>
              <a:rPr lang="pt-BR" sz="2000" b="1"/>
              <a:t> Rev. Bras. Pesq. Tur.</a:t>
            </a:r>
            <a:r>
              <a:rPr lang="pt-BR" sz="2000"/>
              <a:t>,  São Paulo ,  v. 10, n. 1, p. 65-88,  Apr.  2016 .   DOI:  http://dx.doi.org/10.7784/rbtur.v10i1.907.</a:t>
            </a:r>
            <a:endParaRPr/>
          </a:p>
          <a:p>
            <a:pPr marL="0" lvl="0" indent="0" algn="just" rtl="0">
              <a:lnSpc>
                <a:spcPct val="90000"/>
              </a:lnSpc>
              <a:spcBef>
                <a:spcPts val="1000"/>
              </a:spcBef>
              <a:spcAft>
                <a:spcPts val="0"/>
              </a:spcAft>
              <a:buClr>
                <a:schemeClr val="dk1"/>
              </a:buClr>
              <a:buSzPts val="2200"/>
              <a:buNone/>
            </a:pPr>
            <a:endParaRPr sz="2200"/>
          </a:p>
          <a:p>
            <a:pPr marL="0" lvl="0" indent="0" algn="l" rtl="0">
              <a:lnSpc>
                <a:spcPct val="90000"/>
              </a:lnSpc>
              <a:spcBef>
                <a:spcPts val="1000"/>
              </a:spcBef>
              <a:spcAft>
                <a:spcPts val="0"/>
              </a:spcAft>
              <a:buClr>
                <a:schemeClr val="dk1"/>
              </a:buClr>
              <a:buSzPts val="2200"/>
              <a:buNone/>
            </a:pPr>
            <a:r>
              <a:rPr lang="pt-BR" sz="2200" b="1"/>
              <a:t>Objetivo</a:t>
            </a:r>
            <a:r>
              <a:rPr lang="pt-BR" sz="2200"/>
              <a:t>: </a:t>
            </a:r>
            <a:r>
              <a:rPr lang="pt-BR" sz="2400"/>
              <a:t>investigar a produção científica sobre a relação entre os clusters turismo e tecnologia (TourTech) no fomento do desenvolvimento local até o exercício de 2014 nas bases de dados Business Source Complete da Online Research Databases (EBSCO) e Leisure Tourism Database (CABI). </a:t>
            </a:r>
            <a:endParaRPr/>
          </a:p>
          <a:p>
            <a:pPr marL="0" lvl="0" indent="0" algn="l" rtl="0">
              <a:lnSpc>
                <a:spcPct val="90000"/>
              </a:lnSpc>
              <a:spcBef>
                <a:spcPts val="1000"/>
              </a:spcBef>
              <a:spcAft>
                <a:spcPts val="0"/>
              </a:spcAft>
              <a:buClr>
                <a:schemeClr val="dk1"/>
              </a:buClr>
              <a:buSzPts val="2200"/>
              <a:buNone/>
            </a:pPr>
            <a:r>
              <a:rPr lang="pt-BR" sz="2200" b="1"/>
              <a:t>Resultados</a:t>
            </a:r>
            <a:r>
              <a:rPr lang="pt-BR" sz="2200"/>
              <a:t>: distribuição dos artigos por ano de publicação; elite de pesquisa; produção por periódico; palavras mais utilizadas nos resumo.</a:t>
            </a:r>
            <a:endParaRPr sz="22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pic>
        <p:nvPicPr>
          <p:cNvPr id="244" name="Google Shape;244;p31"/>
          <p:cNvPicPr preferRelativeResize="0"/>
          <p:nvPr/>
        </p:nvPicPr>
        <p:blipFill rotWithShape="1">
          <a:blip r:embed="rId3">
            <a:alphaModFix/>
          </a:blip>
          <a:srcRect l="27798" t="14546" r="29334" b="10123"/>
          <a:stretch/>
        </p:blipFill>
        <p:spPr>
          <a:xfrm>
            <a:off x="3641250" y="2083428"/>
            <a:ext cx="4549862" cy="4497573"/>
          </a:xfrm>
          <a:prstGeom prst="rect">
            <a:avLst/>
          </a:prstGeom>
          <a:noFill/>
          <a:ln>
            <a:noFill/>
          </a:ln>
        </p:spPr>
      </p:pic>
      <p:sp>
        <p:nvSpPr>
          <p:cNvPr id="245" name="Google Shape;245;p31"/>
          <p:cNvSpPr txBox="1"/>
          <p:nvPr/>
        </p:nvSpPr>
        <p:spPr>
          <a:xfrm>
            <a:off x="3747576" y="6581001"/>
            <a:ext cx="45858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Fonte: Martins, Fiates e Pinto, 2016, p. 74.</a:t>
            </a:r>
            <a:endParaRPr/>
          </a:p>
        </p:txBody>
      </p:sp>
      <p:sp>
        <p:nvSpPr>
          <p:cNvPr id="246" name="Google Shape;246;p31"/>
          <p:cNvSpPr txBox="1"/>
          <p:nvPr/>
        </p:nvSpPr>
        <p:spPr>
          <a:xfrm>
            <a:off x="4771846" y="1748558"/>
            <a:ext cx="2277540"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400">
                <a:solidFill>
                  <a:schemeClr val="dk1"/>
                </a:solidFill>
                <a:latin typeface="Arial"/>
                <a:ea typeface="Arial"/>
                <a:cs typeface="Arial"/>
                <a:sym typeface="Arial"/>
              </a:rPr>
              <a:t>Tabela 1: Elite de autores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2"/>
          <p:cNvPicPr preferRelativeResize="0"/>
          <p:nvPr/>
        </p:nvPicPr>
        <p:blipFill rotWithShape="1">
          <a:blip r:embed="rId3">
            <a:alphaModFix amt="20000"/>
          </a:blip>
          <a:srcRect l="3943" r="3943"/>
          <a:stretch/>
        </p:blipFill>
        <p:spPr>
          <a:xfrm>
            <a:off x="0" y="0"/>
            <a:ext cx="12192000" cy="6858000"/>
          </a:xfrm>
          <a:prstGeom prst="rect">
            <a:avLst/>
          </a:prstGeom>
          <a:noFill/>
          <a:ln>
            <a:noFill/>
          </a:ln>
        </p:spPr>
      </p:pic>
      <p:sp>
        <p:nvSpPr>
          <p:cNvPr id="252" name="Google Shape;252;p3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53" name="Google Shape;253;p32"/>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3200"/>
              <a:buNone/>
            </a:pPr>
            <a:r>
              <a:rPr lang="pt-BR" sz="3200" b="1"/>
              <a:t>Lei de Lotka – Produtividade Científica</a:t>
            </a:r>
            <a:endParaRPr/>
          </a:p>
          <a:p>
            <a:pPr marL="0" lvl="0" indent="0" algn="just" rtl="0">
              <a:lnSpc>
                <a:spcPct val="90000"/>
              </a:lnSpc>
              <a:spcBef>
                <a:spcPts val="1000"/>
              </a:spcBef>
              <a:spcAft>
                <a:spcPts val="0"/>
              </a:spcAft>
              <a:buClr>
                <a:schemeClr val="dk1"/>
              </a:buClr>
              <a:buSzPts val="2400"/>
              <a:buNone/>
            </a:pPr>
            <a:r>
              <a:rPr lang="pt-BR" sz="2400"/>
              <a:t>1926 – Estudo sobre a produtividade dos cientistas a partir da contagem de autores presentes no </a:t>
            </a:r>
            <a:r>
              <a:rPr lang="pt-BR" sz="2400" i="1"/>
              <a:t>Chemical Abstracts</a:t>
            </a:r>
            <a:r>
              <a:rPr lang="pt-BR" sz="2400"/>
              <a:t>, entre 1909 e 1916. (ARAÚJO, 2006).</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latin typeface="Times New Roman"/>
                <a:ea typeface="Times New Roman"/>
                <a:cs typeface="Times New Roman"/>
                <a:sym typeface="Times New Roman"/>
              </a:rPr>
              <a:t>“</a:t>
            </a:r>
            <a:r>
              <a:rPr lang="pt-BR" sz="2400"/>
              <a:t>Lotka descobriu que uma larga proporção da literatura científica é produzida por um pequeno número de autores, e um grande número de pequenos produtores se iguala, em produção, ao reduzido número de grandes produtores”. (ARAÚJO, 2006, p. 13).</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solidFill>
                <a:srgbClr val="FF0000"/>
              </a:solidFill>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800"/>
              <a:buNone/>
            </a:pP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Conceito</a:t>
            </a:r>
            <a:endParaRPr/>
          </a:p>
          <a:p>
            <a:pPr marL="0" lvl="0" indent="0" algn="just" rtl="0">
              <a:lnSpc>
                <a:spcPct val="90000"/>
              </a:lnSpc>
              <a:spcBef>
                <a:spcPts val="1000"/>
              </a:spcBef>
              <a:spcAft>
                <a:spcPts val="0"/>
              </a:spcAft>
              <a:buClr>
                <a:schemeClr val="dk1"/>
              </a:buClr>
              <a:buSzPts val="2400"/>
              <a:buNone/>
            </a:pPr>
            <a:r>
              <a:rPr lang="pt-BR" sz="2400"/>
              <a:t>“É o conjunto de estudos relacionados à avaliação da informação, particularmente da ciência, nos diferentes suportes, baseados em recursos quantitativos como procedimentos de análise. Fundamentados em conceitos da Ciência da Informação, da Sociologia da Ciência, Matemática, Estatística e Computação, são estudos de </a:t>
            </a:r>
            <a:r>
              <a:rPr lang="pt-BR" sz="2400" b="1"/>
              <a:t>natureza teórico-conceitual</a:t>
            </a:r>
            <a:r>
              <a:rPr lang="pt-BR" sz="2400"/>
              <a:t>, quando contribuem para o avanço do conhecimento da própria temática, propondo novos conceitos e indicadores, bem como reflexões e análises relativas à área. São de </a:t>
            </a:r>
            <a:r>
              <a:rPr lang="pt-BR" sz="2400" b="1"/>
              <a:t>natureza metodológica</a:t>
            </a:r>
            <a:r>
              <a:rPr lang="pt-BR" sz="2400"/>
              <a:t>, quando se propõem a dar sustentação aos trabalhos teóricos da área onde estão aplicados. (OLIVEIRA; GRÁCIO, 2011).</a:t>
            </a:r>
            <a:endParaRPr/>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
        <p:nvSpPr>
          <p:cNvPr id="106" name="Google Shape;106;p1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3"/>
          <p:cNvPicPr preferRelativeResize="0"/>
          <p:nvPr/>
        </p:nvPicPr>
        <p:blipFill rotWithShape="1">
          <a:blip r:embed="rId3">
            <a:alphaModFix amt="20000"/>
          </a:blip>
          <a:srcRect l="3943" r="3943"/>
          <a:stretch/>
        </p:blipFill>
        <p:spPr>
          <a:xfrm>
            <a:off x="0" y="0"/>
            <a:ext cx="12192000" cy="6858000"/>
          </a:xfrm>
          <a:prstGeom prst="rect">
            <a:avLst/>
          </a:prstGeom>
          <a:noFill/>
          <a:ln>
            <a:noFill/>
          </a:ln>
        </p:spPr>
      </p:pic>
      <p:sp>
        <p:nvSpPr>
          <p:cNvPr id="259" name="Google Shape;259;p3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60" name="Google Shape;260;p33"/>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Lei de Lotka – Produtividade Científica</a:t>
            </a:r>
            <a:endParaRPr sz="2400"/>
          </a:p>
          <a:p>
            <a:pPr marL="0" lvl="0" indent="0" algn="l" rtl="0">
              <a:lnSpc>
                <a:spcPct val="90000"/>
              </a:lnSpc>
              <a:spcBef>
                <a:spcPts val="1000"/>
              </a:spcBef>
              <a:spcAft>
                <a:spcPts val="0"/>
              </a:spcAft>
              <a:buClr>
                <a:schemeClr val="dk1"/>
              </a:buClr>
              <a:buSzPts val="2400"/>
              <a:buNone/>
            </a:pPr>
            <a:endParaRPr sz="2400" u="sng"/>
          </a:p>
          <a:p>
            <a:pPr marL="0" lvl="0" indent="0" algn="l" rtl="0">
              <a:lnSpc>
                <a:spcPct val="90000"/>
              </a:lnSpc>
              <a:spcBef>
                <a:spcPts val="1000"/>
              </a:spcBef>
              <a:spcAft>
                <a:spcPts val="0"/>
              </a:spcAft>
              <a:buClr>
                <a:schemeClr val="dk1"/>
              </a:buClr>
              <a:buSzPts val="2400"/>
              <a:buNone/>
            </a:pPr>
            <a:r>
              <a:rPr lang="pt-BR" sz="2400" u="sng"/>
              <a:t>Lei dos quadrados inversos</a:t>
            </a:r>
            <a:endParaRPr/>
          </a:p>
          <a:p>
            <a:pPr marL="0" lvl="0" indent="0" algn="l" rtl="0">
              <a:lnSpc>
                <a:spcPct val="90000"/>
              </a:lnSpc>
              <a:spcBef>
                <a:spcPts val="1000"/>
              </a:spcBef>
              <a:spcAft>
                <a:spcPts val="0"/>
              </a:spcAft>
              <a:buClr>
                <a:schemeClr val="dk1"/>
              </a:buClr>
              <a:buSzPts val="2400"/>
              <a:buNone/>
            </a:pPr>
            <a:endParaRPr sz="2400" u="sng"/>
          </a:p>
          <a:p>
            <a:pPr marL="0" lvl="0" indent="0" algn="ctr" rtl="0">
              <a:lnSpc>
                <a:spcPct val="90000"/>
              </a:lnSpc>
              <a:spcBef>
                <a:spcPts val="1000"/>
              </a:spcBef>
              <a:spcAft>
                <a:spcPts val="0"/>
              </a:spcAft>
              <a:buClr>
                <a:schemeClr val="dk1"/>
              </a:buClr>
              <a:buSzPts val="4400"/>
              <a:buNone/>
            </a:pPr>
            <a:r>
              <a:rPr lang="pt-BR" sz="4400"/>
              <a:t>y</a:t>
            </a:r>
            <a:r>
              <a:rPr lang="pt-BR" sz="4400" baseline="-25000"/>
              <a:t>x</a:t>
            </a:r>
            <a:r>
              <a:rPr lang="pt-BR" sz="4400"/>
              <a:t> = 6/p</a:t>
            </a:r>
            <a:r>
              <a:rPr lang="pt-BR" sz="4400" baseline="30000"/>
              <a:t>2</a:t>
            </a:r>
            <a:r>
              <a:rPr lang="pt-BR" sz="4400"/>
              <a:t>x</a:t>
            </a:r>
            <a:r>
              <a:rPr lang="pt-BR" sz="4400" baseline="30000"/>
              <a:t>a</a:t>
            </a:r>
            <a:endParaRPr/>
          </a:p>
          <a:p>
            <a:pPr marL="0" lvl="0" indent="0" algn="l" rtl="0">
              <a:lnSpc>
                <a:spcPct val="90000"/>
              </a:lnSpc>
              <a:spcBef>
                <a:spcPts val="1000"/>
              </a:spcBef>
              <a:spcAft>
                <a:spcPts val="0"/>
              </a:spcAft>
              <a:buClr>
                <a:schemeClr val="dk1"/>
              </a:buClr>
              <a:buSzPts val="2600"/>
              <a:buNone/>
            </a:pPr>
            <a:endParaRPr sz="2600"/>
          </a:p>
          <a:p>
            <a:pPr marL="0" lvl="0" indent="0" algn="l" rtl="0">
              <a:lnSpc>
                <a:spcPct val="90000"/>
              </a:lnSpc>
              <a:spcBef>
                <a:spcPts val="1000"/>
              </a:spcBef>
              <a:spcAft>
                <a:spcPts val="0"/>
              </a:spcAft>
              <a:buClr>
                <a:srgbClr val="C00000"/>
              </a:buClr>
              <a:buSzPts val="2600"/>
              <a:buNone/>
            </a:pPr>
            <a:r>
              <a:rPr lang="pt-BR" sz="2600" b="1">
                <a:solidFill>
                  <a:srgbClr val="C00000"/>
                </a:solidFill>
              </a:rPr>
              <a:t>y</a:t>
            </a:r>
            <a:r>
              <a:rPr lang="pt-BR" sz="2600" b="1" baseline="-25000">
                <a:solidFill>
                  <a:srgbClr val="C00000"/>
                </a:solidFill>
              </a:rPr>
              <a:t>x</a:t>
            </a:r>
            <a:r>
              <a:rPr lang="pt-BR" sz="2600"/>
              <a:t> é a freqüência de autores publicando número </a:t>
            </a:r>
            <a:r>
              <a:rPr lang="pt-BR" sz="2600" b="1">
                <a:solidFill>
                  <a:srgbClr val="C00000"/>
                </a:solidFill>
              </a:rPr>
              <a:t>x</a:t>
            </a:r>
            <a:r>
              <a:rPr lang="pt-BR" sz="2600" b="1"/>
              <a:t> </a:t>
            </a:r>
            <a:r>
              <a:rPr lang="pt-BR" sz="2600"/>
              <a:t>de trabalhos e </a:t>
            </a:r>
            <a:r>
              <a:rPr lang="pt-BR" sz="2600" b="1">
                <a:solidFill>
                  <a:srgbClr val="C00000"/>
                </a:solidFill>
              </a:rPr>
              <a:t>a</a:t>
            </a:r>
            <a:r>
              <a:rPr lang="pt-BR" sz="2600"/>
              <a:t> é um valor constante para cada campo científico(2 para físicos e 1,89 para químicos, por exemplo).</a:t>
            </a:r>
            <a:endParaRPr/>
          </a:p>
          <a:p>
            <a:pPr marL="0" lvl="0" indent="0" algn="ctr"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solidFill>
                <a:srgbClr val="FF0000"/>
              </a:solidFill>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66" name="Google Shape;266;p34"/>
          <p:cNvSpPr txBox="1">
            <a:spLocks noGrp="1"/>
          </p:cNvSpPr>
          <p:nvPr>
            <p:ph type="body" idx="1"/>
          </p:nvPr>
        </p:nvSpPr>
        <p:spPr>
          <a:xfrm>
            <a:off x="838200" y="1825625"/>
            <a:ext cx="10515600" cy="41643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Lei de Bradford -  Dispersão da Produção Científica</a:t>
            </a:r>
            <a:endParaRPr/>
          </a:p>
          <a:p>
            <a:pPr marL="0" lvl="0" indent="0" algn="just"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r>
              <a:rPr lang="pt-BR" sz="2400" b="1"/>
              <a:t>1934 </a:t>
            </a:r>
            <a:r>
              <a:rPr lang="pt-BR" sz="2400"/>
              <a:t>– formulação da Lei da Dispersão</a:t>
            </a:r>
            <a:endParaRPr/>
          </a:p>
          <a:p>
            <a:pPr marL="0" lvl="0" indent="0" algn="just" rtl="0">
              <a:lnSpc>
                <a:spcPct val="90000"/>
              </a:lnSpc>
              <a:spcBef>
                <a:spcPts val="1000"/>
              </a:spcBef>
              <a:spcAft>
                <a:spcPts val="0"/>
              </a:spcAft>
              <a:buClr>
                <a:schemeClr val="dk1"/>
              </a:buClr>
              <a:buSzPts val="2400"/>
              <a:buNone/>
            </a:pPr>
            <a:r>
              <a:rPr lang="pt-BR" sz="2400" b="1"/>
              <a:t>Objeto</a:t>
            </a:r>
            <a:r>
              <a:rPr lang="pt-BR" sz="2400"/>
              <a:t> – Conjuntos de Periódicos</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“Com objetivo de descobrir a extensão na qual artigos de um assunto científico específico apareciam em periódicos destinados a outros assuntos, estudando a distribuição dos artigos em termos de variáveis de proximidade ou de afastamento”. (ARAÚJO, 2006, p. 14).</a:t>
            </a: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5"/>
          <p:cNvPicPr preferRelativeResize="0"/>
          <p:nvPr/>
        </p:nvPicPr>
        <p:blipFill rotWithShape="1">
          <a:blip r:embed="rId3">
            <a:alphaModFix amt="5000"/>
          </a:blip>
          <a:srcRect t="8320" r="1298" b="9618"/>
          <a:stretch/>
        </p:blipFill>
        <p:spPr>
          <a:xfrm>
            <a:off x="-1" y="0"/>
            <a:ext cx="12192001" cy="6858000"/>
          </a:xfrm>
          <a:prstGeom prst="rect">
            <a:avLst/>
          </a:prstGeom>
          <a:noFill/>
          <a:ln>
            <a:noFill/>
          </a:ln>
        </p:spPr>
      </p:pic>
      <p:sp>
        <p:nvSpPr>
          <p:cNvPr id="272" name="Google Shape;272;p3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73" name="Google Shape;273;p35"/>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Lei de Zipf – Ocorrência de Palavras</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1949 – formulação da Lei de Zipf.</a:t>
            </a:r>
            <a:endParaRPr/>
          </a:p>
          <a:p>
            <a:pPr marL="0" lvl="0" indent="0" algn="just" rtl="0">
              <a:lnSpc>
                <a:spcPct val="90000"/>
              </a:lnSpc>
              <a:spcBef>
                <a:spcPts val="1000"/>
              </a:spcBef>
              <a:spcAft>
                <a:spcPts val="0"/>
              </a:spcAft>
              <a:buClr>
                <a:schemeClr val="dk1"/>
              </a:buClr>
              <a:buSzPts val="1600"/>
              <a:buNone/>
            </a:pPr>
            <a:endParaRPr sz="1600"/>
          </a:p>
          <a:p>
            <a:pPr marL="0" lvl="0" indent="0" algn="just" rtl="0">
              <a:lnSpc>
                <a:spcPct val="100000"/>
              </a:lnSpc>
              <a:spcBef>
                <a:spcPts val="0"/>
              </a:spcBef>
              <a:spcAft>
                <a:spcPts val="0"/>
              </a:spcAft>
              <a:buClr>
                <a:schemeClr val="dk1"/>
              </a:buClr>
              <a:buSzPts val="2400"/>
              <a:buNone/>
            </a:pPr>
            <a:r>
              <a:rPr lang="pt-BR" sz="2400"/>
              <a:t>“[...] descreve a relação entre palavras num determinado texto suficientemente grande e a ordem de série destas palavras (contagem de palavras em largas amostragens)”. (ARAÚJO, 2006, p. 16).</a:t>
            </a:r>
            <a:endParaRPr/>
          </a:p>
          <a:p>
            <a:pPr marL="0" lvl="0" indent="0" algn="just" rtl="0">
              <a:lnSpc>
                <a:spcPct val="100000"/>
              </a:lnSpc>
              <a:spcBef>
                <a:spcPts val="0"/>
              </a:spcBef>
              <a:spcAft>
                <a:spcPts val="0"/>
              </a:spcAft>
              <a:buClr>
                <a:schemeClr val="dk1"/>
              </a:buClr>
              <a:buSzPts val="1600"/>
              <a:buNone/>
            </a:pPr>
            <a:endParaRPr sz="1600"/>
          </a:p>
          <a:p>
            <a:pPr marL="0" lvl="0" indent="0" algn="just" rtl="0">
              <a:lnSpc>
                <a:spcPct val="90000"/>
              </a:lnSpc>
              <a:spcBef>
                <a:spcPts val="1000"/>
              </a:spcBef>
              <a:spcAft>
                <a:spcPts val="0"/>
              </a:spcAft>
              <a:buClr>
                <a:schemeClr val="dk1"/>
              </a:buClr>
              <a:buSzPts val="2400"/>
              <a:buNone/>
            </a:pPr>
            <a:r>
              <a:rPr lang="pt-BR" sz="2400"/>
              <a:t>Ulisses de James Joyce – há uma correlação entre o número de palavras diferentes e a frequência de seu uso e existe uma regularidade fundamental na seleção e uso das palavras e que um pequeno número de palavras é usado muito mais frequentemente. (ARAÚJO, 2006).</a:t>
            </a:r>
            <a:endParaRPr sz="2400"/>
          </a:p>
          <a:p>
            <a:pPr marL="0" lvl="0" indent="0" algn="just" rtl="0">
              <a:lnSpc>
                <a:spcPct val="100000"/>
              </a:lnSpc>
              <a:spcBef>
                <a:spcPts val="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800"/>
              <a:buNone/>
            </a:pP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79" name="Google Shape;279;p36"/>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Lei de Zipf – Ocorrência de Palavras</a:t>
            </a:r>
            <a:endParaRPr/>
          </a:p>
          <a:p>
            <a:pPr marL="0" lvl="0" indent="0" algn="just" rtl="0">
              <a:lnSpc>
                <a:spcPct val="100000"/>
              </a:lnSpc>
              <a:spcBef>
                <a:spcPts val="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Se listarmos as palavras que ocorrem num texto em ordem decrescente de frequência, a posição de uma palavra na lista multiplicada por sua freqüência é igual a uma constante.</a:t>
            </a:r>
            <a:endParaRPr/>
          </a:p>
          <a:p>
            <a:pPr marL="0" lvl="0" indent="0" algn="just" rtl="0">
              <a:lnSpc>
                <a:spcPct val="100000"/>
              </a:lnSpc>
              <a:spcBef>
                <a:spcPts val="0"/>
              </a:spcBef>
              <a:spcAft>
                <a:spcPts val="0"/>
              </a:spcAft>
              <a:buClr>
                <a:schemeClr val="dk1"/>
              </a:buClr>
              <a:buSzPts val="1600"/>
              <a:buNone/>
            </a:pPr>
            <a:endParaRPr sz="1600"/>
          </a:p>
          <a:p>
            <a:pPr marL="0" lvl="0" indent="0" algn="ctr" rtl="0">
              <a:lnSpc>
                <a:spcPct val="90000"/>
              </a:lnSpc>
              <a:spcBef>
                <a:spcPts val="1000"/>
              </a:spcBef>
              <a:spcAft>
                <a:spcPts val="0"/>
              </a:spcAft>
              <a:buClr>
                <a:schemeClr val="dk1"/>
              </a:buClr>
              <a:buSzPts val="4800"/>
              <a:buNone/>
            </a:pPr>
            <a:r>
              <a:rPr lang="pt-BR" sz="4800"/>
              <a:t>r </a:t>
            </a:r>
            <a:r>
              <a:rPr lang="pt-BR" sz="4000"/>
              <a:t>x </a:t>
            </a:r>
            <a:r>
              <a:rPr lang="pt-BR" sz="4800"/>
              <a:t>f = k</a:t>
            </a:r>
            <a:endParaRPr sz="4800"/>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2400"/>
              <a:buNone/>
            </a:pPr>
            <a:r>
              <a:rPr lang="pt-BR" sz="2400"/>
              <a:t>r = posição da palavra</a:t>
            </a:r>
            <a:endParaRPr/>
          </a:p>
          <a:p>
            <a:pPr marL="0" lvl="0" indent="0" algn="l" rtl="0">
              <a:lnSpc>
                <a:spcPct val="90000"/>
              </a:lnSpc>
              <a:spcBef>
                <a:spcPts val="1000"/>
              </a:spcBef>
              <a:spcAft>
                <a:spcPts val="0"/>
              </a:spcAft>
              <a:buClr>
                <a:schemeClr val="dk1"/>
              </a:buClr>
              <a:buSzPts val="2400"/>
              <a:buNone/>
            </a:pPr>
            <a:r>
              <a:rPr lang="pt-BR" sz="2400"/>
              <a:t>f = sua frequuência</a:t>
            </a:r>
            <a:endParaRPr sz="2400"/>
          </a:p>
          <a:p>
            <a:pPr marL="0" lvl="0" indent="0" algn="l" rtl="0">
              <a:lnSpc>
                <a:spcPct val="90000"/>
              </a:lnSpc>
              <a:spcBef>
                <a:spcPts val="1000"/>
              </a:spcBef>
              <a:spcAft>
                <a:spcPts val="0"/>
              </a:spcAft>
              <a:buClr>
                <a:schemeClr val="dk1"/>
              </a:buClr>
              <a:buSzPts val="2400"/>
              <a:buNone/>
            </a:pPr>
            <a:r>
              <a:rPr lang="pt-BR" sz="2400"/>
              <a:t>K = constante.</a:t>
            </a:r>
            <a:endParaRPr/>
          </a:p>
          <a:p>
            <a:pPr marL="0" lvl="0" indent="0" algn="just" rtl="0">
              <a:lnSpc>
                <a:spcPct val="100000"/>
              </a:lnSpc>
              <a:spcBef>
                <a:spcPts val="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800"/>
              <a:buNone/>
            </a:pPr>
            <a:endParaRPr b="1"/>
          </a:p>
        </p:txBody>
      </p:sp>
      <p:pic>
        <p:nvPicPr>
          <p:cNvPr id="280" name="Google Shape;280;p36"/>
          <p:cNvPicPr preferRelativeResize="0"/>
          <p:nvPr/>
        </p:nvPicPr>
        <p:blipFill rotWithShape="1">
          <a:blip r:embed="rId3">
            <a:alphaModFix amt="5000"/>
          </a:blip>
          <a:srcRect t="8320" r="1298" b="9618"/>
          <a:stretch/>
        </p:blipFill>
        <p:spPr>
          <a:xfrm>
            <a:off x="0" y="0"/>
            <a:ext cx="12192001"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As três Leis</a:t>
            </a:r>
            <a:endParaRPr/>
          </a:p>
        </p:txBody>
      </p:sp>
      <p:sp>
        <p:nvSpPr>
          <p:cNvPr id="286" name="Google Shape;286;p37"/>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Lei de Zipf – Ocorrência de Palavras</a:t>
            </a:r>
            <a:endParaRPr/>
          </a:p>
          <a:p>
            <a:pPr marL="0" lvl="0" indent="0" algn="l" rtl="0">
              <a:lnSpc>
                <a:spcPct val="90000"/>
              </a:lnSpc>
              <a:spcBef>
                <a:spcPts val="1000"/>
              </a:spcBef>
              <a:spcAft>
                <a:spcPts val="0"/>
              </a:spcAft>
              <a:buClr>
                <a:schemeClr val="dk1"/>
              </a:buClr>
              <a:buSzPts val="3200"/>
              <a:buNone/>
            </a:pPr>
            <a:endParaRPr sz="3200" b="1"/>
          </a:p>
          <a:p>
            <a:pPr marL="0" lvl="0" indent="0" algn="just" rtl="0">
              <a:lnSpc>
                <a:spcPct val="100000"/>
              </a:lnSpc>
              <a:spcBef>
                <a:spcPts val="1000"/>
              </a:spcBef>
              <a:spcAft>
                <a:spcPts val="0"/>
              </a:spcAft>
              <a:buClr>
                <a:schemeClr val="dk1"/>
              </a:buClr>
              <a:buSzPts val="2400"/>
              <a:buNone/>
            </a:pPr>
            <a:r>
              <a:rPr lang="pt-BR" sz="2400"/>
              <a:t>Zipf formulou o princípio do menor esforço: existe uma economia do uso de palavras, e se a tendência é usar o mínimo significa que elas não vão se dispersar, pelo contrário, </a:t>
            </a:r>
            <a:r>
              <a:rPr lang="pt-BR" sz="2400" b="1"/>
              <a:t>uma mesma palavra vai ser usada muitas vezes; as palavras mais usadas indicam o assunto do documento.</a:t>
            </a:r>
            <a:endParaRPr/>
          </a:p>
          <a:p>
            <a:pPr marL="0" lvl="0" indent="0" algn="just" rtl="0">
              <a:lnSpc>
                <a:spcPct val="100000"/>
              </a:lnSpc>
              <a:spcBef>
                <a:spcPts val="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800"/>
              <a:buNone/>
            </a:pPr>
            <a:endParaRPr b="1"/>
          </a:p>
        </p:txBody>
      </p:sp>
      <p:pic>
        <p:nvPicPr>
          <p:cNvPr id="287" name="Google Shape;287;p37"/>
          <p:cNvPicPr preferRelativeResize="0"/>
          <p:nvPr/>
        </p:nvPicPr>
        <p:blipFill rotWithShape="1">
          <a:blip r:embed="rId3">
            <a:alphaModFix amt="5000"/>
          </a:blip>
          <a:srcRect t="8320" r="1298" b="9618"/>
          <a:stretch/>
        </p:blipFill>
        <p:spPr>
          <a:xfrm>
            <a:off x="-1" y="0"/>
            <a:ext cx="12192001"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293" name="Google Shape;293;p38"/>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1969 – os russos V. Nalimov e B. M. Mulchenko criam o termo </a:t>
            </a:r>
            <a:r>
              <a:rPr lang="pt-BR" sz="2400" i="1"/>
              <a:t>Scientometrics </a:t>
            </a:r>
            <a:r>
              <a:rPr lang="pt-BR" sz="2400"/>
              <a:t>ou Cientometria.</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1976 – Price e Gursey ressaltam o uso da Cientometria como indicador de pesquisa.</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1977 – o termo </a:t>
            </a:r>
            <a:r>
              <a:rPr lang="pt-BR" sz="2400" i="1"/>
              <a:t>Scientometrics </a:t>
            </a:r>
            <a:r>
              <a:rPr lang="pt-BR" sz="2400"/>
              <a:t>se torna reconhecido como o nome de uma revista fundada por T. Braun. </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299" name="Google Shape;299;p39"/>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Conceito</a:t>
            </a:r>
            <a:endParaRPr/>
          </a:p>
          <a:p>
            <a:pPr marL="0" lvl="0" indent="0" algn="just" rtl="0">
              <a:lnSpc>
                <a:spcPct val="90000"/>
              </a:lnSpc>
              <a:spcBef>
                <a:spcPts val="1000"/>
              </a:spcBef>
              <a:spcAft>
                <a:spcPts val="0"/>
              </a:spcAft>
              <a:buClr>
                <a:schemeClr val="dk1"/>
              </a:buClr>
              <a:buSzPts val="2400"/>
              <a:buNone/>
            </a:pPr>
            <a:r>
              <a:rPr lang="pt-BR" sz="2400"/>
              <a:t>Para Price, Cientometria é a “ciência da ciência”. (PRICE, 1961).</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 o estudo quantitativo da atividade científica”. (PRICE, 1969).</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Cientometria é o estudo dos aspectos quantitativos da ciência como uma disciplina ou atividade econômica. É parte da sociologia da ciência e tem aplicação no desenvolvimento de políticas científicas. Envolve estudos quantitativos de atividades científica, incluindo, entre outros, publicações, e assim se sobrepõe de alguma forma à Bibliometria. (TAGUE-SUTCLIFFE, 1992, p. 1, tradução nossa).</a:t>
            </a:r>
            <a:endParaRPr sz="2400"/>
          </a:p>
          <a:p>
            <a:pPr marL="228600" lvl="0" indent="-228600" algn="just"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305" name="Google Shape;305;p40"/>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3200"/>
              <a:buNone/>
            </a:pPr>
            <a:r>
              <a:rPr lang="pt-BR" sz="3200" b="1"/>
              <a:t>Conceito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Pode ser considerada como um método da Sociologia da Ciência e deve, assim, ser sensível ao contexto conceitual, social, econômico e histórico da sociedade em que a atividade científica é analisada. (SPINAK, 1998). </a:t>
            </a:r>
            <a:endParaRPr/>
          </a:p>
          <a:p>
            <a:pPr marL="228600" lvl="0" indent="-228600" algn="just"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311" name="Google Shape;311;p41"/>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MUGNAINI, R.; LEITE, P.; LETA, J. Fontes de informação para análise de internacionalização da produção científica brasileira. </a:t>
            </a:r>
            <a:r>
              <a:rPr lang="pt-BR" sz="2000" b="1"/>
              <a:t>Ponto de Acesso</a:t>
            </a:r>
            <a:r>
              <a:rPr lang="pt-BR" sz="2000"/>
              <a:t>, v. 5, n. 3, p. 87-102, 2011. DOI: </a:t>
            </a:r>
            <a:r>
              <a:rPr lang="pt-BR" sz="2000" u="sng">
                <a:solidFill>
                  <a:schemeClr val="hlink"/>
                </a:solidFill>
                <a:hlinkClick r:id="rId3"/>
              </a:rPr>
              <a:t>10.9771/1981-6766rpa.v5i3.5684</a:t>
            </a:r>
            <a:endParaRPr sz="2000"/>
          </a:p>
          <a:p>
            <a:pPr marL="0" lvl="0" indent="0" algn="just" rtl="0">
              <a:lnSpc>
                <a:spcPct val="90000"/>
              </a:lnSpc>
              <a:spcBef>
                <a:spcPts val="1000"/>
              </a:spcBef>
              <a:spcAft>
                <a:spcPts val="0"/>
              </a:spcAft>
              <a:buClr>
                <a:schemeClr val="dk1"/>
              </a:buClr>
              <a:buSzPts val="2400"/>
              <a:buNone/>
            </a:pPr>
            <a:br>
              <a:rPr lang="pt-BR" sz="2400"/>
            </a:br>
            <a:r>
              <a:rPr lang="pt-BR" sz="2000" b="1"/>
              <a:t>Objetivo</a:t>
            </a:r>
            <a:r>
              <a:rPr lang="pt-BR" sz="2000"/>
              <a:t>: avaliar a utilidade da base Lattes para análise do desempenho dos pesquisadores brasileiros no cenário internacional, mapeando a publicação internacional declarada nos currículos Lattes e na </a:t>
            </a:r>
            <a:r>
              <a:rPr lang="pt-BR" sz="2000" i="1"/>
              <a:t>Web of Science</a:t>
            </a:r>
            <a:r>
              <a:rPr lang="pt-BR" sz="2000"/>
              <a:t>. </a:t>
            </a:r>
            <a:endParaRPr/>
          </a:p>
          <a:p>
            <a:pPr marL="0" lvl="0" indent="0" algn="just" rtl="0">
              <a:lnSpc>
                <a:spcPct val="90000"/>
              </a:lnSpc>
              <a:spcBef>
                <a:spcPts val="1000"/>
              </a:spcBef>
              <a:spcAft>
                <a:spcPts val="0"/>
              </a:spcAft>
              <a:buClr>
                <a:schemeClr val="dk1"/>
              </a:buClr>
              <a:buSzPts val="2000"/>
              <a:buNone/>
            </a:pPr>
            <a:r>
              <a:rPr lang="pt-BR" sz="2000" b="1"/>
              <a:t>Resultados</a:t>
            </a:r>
            <a:r>
              <a:rPr lang="pt-BR" sz="2000"/>
              <a:t>: Os dados apresentados sugerem que a base Lattes pode servir como uma importante fonte de dados para os estudos sobre a dinâmica e desempenho de pesquisadores de áreas de temáticas mais internacionais.</a:t>
            </a:r>
            <a:endParaRPr sz="2000"/>
          </a:p>
          <a:p>
            <a:pPr marL="228600" lvl="0" indent="-228600" algn="just" rtl="0">
              <a:lnSpc>
                <a:spcPct val="90000"/>
              </a:lnSpc>
              <a:spcBef>
                <a:spcPts val="1000"/>
              </a:spcBef>
              <a:spcAft>
                <a:spcPts val="0"/>
              </a:spcAft>
              <a:buClr>
                <a:schemeClr val="dk1"/>
              </a:buClr>
              <a:buSzPts val="2400"/>
              <a:buNone/>
            </a:pP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317" name="Google Shape;317;p42"/>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BUFREM, L. S.; SILVA, F. M. E.; SOBRAL, N. V. Análise das influências intelectuais na produção científica da área de ciência da informação: um estudo sobre os bolsistas de produtividade em pesquisa (PQ-CNPq). </a:t>
            </a:r>
            <a:r>
              <a:rPr lang="pt-BR" sz="2000" b="1"/>
              <a:t>Em Questão</a:t>
            </a:r>
            <a:r>
              <a:rPr lang="pt-BR" sz="2000"/>
              <a:t>, v. 23, p. 115-141, 2017. DOI: </a:t>
            </a:r>
            <a:r>
              <a:rPr lang="pt-BR" sz="2000" u="sng">
                <a:solidFill>
                  <a:schemeClr val="hlink"/>
                </a:solidFill>
                <a:hlinkClick r:id="rId3"/>
              </a:rPr>
              <a:t>10.19132/1808-5245230.115-141</a:t>
            </a:r>
            <a:br>
              <a:rPr lang="pt-BR" sz="2000"/>
            </a:br>
            <a:endParaRPr sz="2000"/>
          </a:p>
          <a:p>
            <a:pPr marL="0" lvl="0" indent="0" algn="l" rtl="0">
              <a:lnSpc>
                <a:spcPct val="90000"/>
              </a:lnSpc>
              <a:spcBef>
                <a:spcPts val="1000"/>
              </a:spcBef>
              <a:spcAft>
                <a:spcPts val="0"/>
              </a:spcAft>
              <a:buClr>
                <a:schemeClr val="dk1"/>
              </a:buClr>
              <a:buSzPts val="2000"/>
              <a:buNone/>
            </a:pPr>
            <a:r>
              <a:rPr lang="pt-BR" sz="2000" b="1"/>
              <a:t>Objetivo</a:t>
            </a:r>
            <a:r>
              <a:rPr lang="pt-BR" sz="2000"/>
              <a:t>: Busca investigar as bases intelectuais dos bolsistas de produtividade em pesquisa do Conselho Nacional de Desenvolvimento Científico e Tecnológico da área de Ciência da Informação por meio das suas citações.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b="1"/>
              <a:t>Corpus</a:t>
            </a:r>
            <a:r>
              <a:rPr lang="pt-BR" sz="2000"/>
              <a:t>: elege a Base Referencial de Artigos de Periódicos em Ciência da Informação (BRAPCI), considerando o recorte temporal de 1972 até 2015.</a:t>
            </a:r>
            <a:r>
              <a:rPr lang="pt-BR"/>
              <a:t> </a:t>
            </a:r>
            <a:endParaRPr/>
          </a:p>
          <a:p>
            <a:pPr marL="0" lvl="0" indent="0" algn="just"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dirty="0">
                <a:solidFill>
                  <a:srgbClr val="BFBFBF"/>
                </a:solidFill>
              </a:rPr>
              <a:t>Estudos Métricos da Informação</a:t>
            </a:r>
            <a:endParaRPr dirty="0"/>
          </a:p>
        </p:txBody>
      </p:sp>
      <p:grpSp>
        <p:nvGrpSpPr>
          <p:cNvPr id="112" name="Google Shape;112;p16"/>
          <p:cNvGrpSpPr/>
          <p:nvPr/>
        </p:nvGrpSpPr>
        <p:grpSpPr>
          <a:xfrm>
            <a:off x="2689577" y="1746626"/>
            <a:ext cx="6622770" cy="4577042"/>
            <a:chOff x="0" y="0"/>
            <a:chExt cx="6622770" cy="4577042"/>
          </a:xfrm>
        </p:grpSpPr>
        <p:sp>
          <p:nvSpPr>
            <p:cNvPr id="113" name="Google Shape;113;p16"/>
            <p:cNvSpPr/>
            <p:nvPr/>
          </p:nvSpPr>
          <p:spPr>
            <a:xfrm>
              <a:off x="1074875" y="2316358"/>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txBox="1"/>
            <p:nvPr/>
          </p:nvSpPr>
          <p:spPr>
            <a:xfrm>
              <a:off x="1268340" y="2482482"/>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Cientometria</a:t>
              </a:r>
              <a:endParaRPr/>
            </a:p>
          </p:txBody>
        </p:sp>
        <p:sp>
          <p:nvSpPr>
            <p:cNvPr id="115" name="Google Shape;115;p16"/>
            <p:cNvSpPr/>
            <p:nvPr/>
          </p:nvSpPr>
          <p:spPr>
            <a:xfrm>
              <a:off x="1104678" y="2795824"/>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6"/>
            <p:cNvSpPr/>
            <p:nvPr/>
          </p:nvSpPr>
          <p:spPr>
            <a:xfrm>
              <a:off x="0" y="1723292"/>
              <a:ext cx="1249054" cy="1072531"/>
            </a:xfrm>
            <a:prstGeom prst="hexagon">
              <a:avLst>
                <a:gd name="adj" fmla="val 25000"/>
                <a:gd name="vf" fmla="val 115470"/>
              </a:avLst>
            </a:prstGeom>
            <a:blipFill rotWithShape="1">
              <a:blip r:embed="rId3">
                <a:alphaModFix/>
              </a:blip>
              <a:stretch>
                <a:fillRect l="-31998" r="-31997"/>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6"/>
            <p:cNvSpPr/>
            <p:nvPr/>
          </p:nvSpPr>
          <p:spPr>
            <a:xfrm>
              <a:off x="855662" y="2653520"/>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2149751" y="1720058"/>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p:nvPr/>
          </p:nvSpPr>
          <p:spPr>
            <a:xfrm>
              <a:off x="2343216" y="1886182"/>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Informetria</a:t>
              </a:r>
              <a:endParaRPr/>
            </a:p>
          </p:txBody>
        </p:sp>
        <p:sp>
          <p:nvSpPr>
            <p:cNvPr id="120" name="Google Shape;120;p16"/>
            <p:cNvSpPr/>
            <p:nvPr/>
          </p:nvSpPr>
          <p:spPr>
            <a:xfrm>
              <a:off x="3009387" y="2647860"/>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3223964" y="2313932"/>
              <a:ext cx="1249054" cy="1072531"/>
            </a:xfrm>
            <a:prstGeom prst="hexagon">
              <a:avLst>
                <a:gd name="adj" fmla="val 25000"/>
                <a:gd name="vf" fmla="val 115470"/>
              </a:avLst>
            </a:prstGeom>
            <a:blipFill rotWithShape="1">
              <a:blip r:embed="rId4">
                <a:alphaModFix/>
              </a:blip>
              <a:stretch>
                <a:fillRect l="-13997" r="-13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a:off x="3254429" y="2791377"/>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6"/>
            <p:cNvSpPr/>
            <p:nvPr/>
          </p:nvSpPr>
          <p:spPr>
            <a:xfrm>
              <a:off x="1074875" y="1130630"/>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6"/>
            <p:cNvSpPr txBox="1"/>
            <p:nvPr/>
          </p:nvSpPr>
          <p:spPr>
            <a:xfrm>
              <a:off x="1268340" y="1296754"/>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Bibliometria</a:t>
              </a:r>
              <a:endParaRPr/>
            </a:p>
          </p:txBody>
        </p:sp>
        <p:sp>
          <p:nvSpPr>
            <p:cNvPr id="125" name="Google Shape;125;p16"/>
            <p:cNvSpPr/>
            <p:nvPr/>
          </p:nvSpPr>
          <p:spPr>
            <a:xfrm>
              <a:off x="1925239" y="1145184"/>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6"/>
            <p:cNvSpPr/>
            <p:nvPr/>
          </p:nvSpPr>
          <p:spPr>
            <a:xfrm>
              <a:off x="2149751" y="534330"/>
              <a:ext cx="1249054" cy="1072531"/>
            </a:xfrm>
            <a:prstGeom prst="hexagon">
              <a:avLst>
                <a:gd name="adj" fmla="val 25000"/>
                <a:gd name="vf" fmla="val 115470"/>
              </a:avLst>
            </a:prstGeom>
            <a:blipFill rotWithShape="1">
              <a:blip r:embed="rId5">
                <a:alphaModFix/>
              </a:blip>
              <a:stretch>
                <a:fillRect l="-12999" r="-12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6"/>
            <p:cNvSpPr/>
            <p:nvPr/>
          </p:nvSpPr>
          <p:spPr>
            <a:xfrm>
              <a:off x="2184852" y="1009349"/>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a:off x="3223964" y="1128205"/>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txBox="1"/>
            <p:nvPr/>
          </p:nvSpPr>
          <p:spPr>
            <a:xfrm>
              <a:off x="3417429" y="1294329"/>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Webometria</a:t>
              </a:r>
              <a:endParaRPr/>
            </a:p>
          </p:txBody>
        </p:sp>
        <p:sp>
          <p:nvSpPr>
            <p:cNvPr id="130" name="Google Shape;130;p16"/>
            <p:cNvSpPr/>
            <p:nvPr/>
          </p:nvSpPr>
          <p:spPr>
            <a:xfrm>
              <a:off x="4082578" y="1139861"/>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6"/>
            <p:cNvSpPr/>
            <p:nvPr/>
          </p:nvSpPr>
          <p:spPr>
            <a:xfrm>
              <a:off x="3217571" y="0"/>
              <a:ext cx="1249054" cy="1072531"/>
            </a:xfrm>
            <a:prstGeom prst="hexagon">
              <a:avLst>
                <a:gd name="adj" fmla="val 25000"/>
                <a:gd name="vf" fmla="val 115470"/>
              </a:avLst>
            </a:prstGeom>
            <a:blipFill rotWithShape="1">
              <a:blip r:embed="rId6">
                <a:alphaModFix/>
              </a:blip>
              <a:stretch>
                <a:fillRect l="-14999" r="-14997"/>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6"/>
            <p:cNvSpPr/>
            <p:nvPr/>
          </p:nvSpPr>
          <p:spPr>
            <a:xfrm>
              <a:off x="4542558" y="1750378"/>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6"/>
            <p:cNvSpPr/>
            <p:nvPr/>
          </p:nvSpPr>
          <p:spPr>
            <a:xfrm>
              <a:off x="4298840" y="545650"/>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6"/>
            <p:cNvSpPr txBox="1"/>
            <p:nvPr/>
          </p:nvSpPr>
          <p:spPr>
            <a:xfrm>
              <a:off x="4492305" y="711774"/>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Altmetria</a:t>
              </a:r>
              <a:endParaRPr/>
            </a:p>
          </p:txBody>
        </p:sp>
        <p:sp>
          <p:nvSpPr>
            <p:cNvPr id="135" name="Google Shape;135;p16"/>
            <p:cNvSpPr/>
            <p:nvPr/>
          </p:nvSpPr>
          <p:spPr>
            <a:xfrm>
              <a:off x="5379676" y="1026329"/>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6"/>
            <p:cNvSpPr/>
            <p:nvPr/>
          </p:nvSpPr>
          <p:spPr>
            <a:xfrm>
              <a:off x="5373716" y="1143971"/>
              <a:ext cx="1249054" cy="1072531"/>
            </a:xfrm>
            <a:prstGeom prst="hexagon">
              <a:avLst>
                <a:gd name="adj" fmla="val 25000"/>
                <a:gd name="vf" fmla="val 115470"/>
              </a:avLst>
            </a:prstGeom>
            <a:blipFill rotWithShape="1">
              <a:blip r:embed="rId7">
                <a:alphaModFix/>
              </a:blip>
              <a:stretch>
                <a:fillRect l="-13997" r="-13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6"/>
            <p:cNvSpPr/>
            <p:nvPr/>
          </p:nvSpPr>
          <p:spPr>
            <a:xfrm>
              <a:off x="5622732" y="1167823"/>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6"/>
            <p:cNvSpPr/>
            <p:nvPr/>
          </p:nvSpPr>
          <p:spPr>
            <a:xfrm>
              <a:off x="4301452" y="1705952"/>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6"/>
            <p:cNvSpPr txBox="1"/>
            <p:nvPr/>
          </p:nvSpPr>
          <p:spPr>
            <a:xfrm>
              <a:off x="4494917" y="1872076"/>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Patentometria</a:t>
              </a:r>
              <a:endParaRPr/>
            </a:p>
          </p:txBody>
        </p:sp>
        <p:sp>
          <p:nvSpPr>
            <p:cNvPr id="140" name="Google Shape;140;p16"/>
            <p:cNvSpPr/>
            <p:nvPr/>
          </p:nvSpPr>
          <p:spPr>
            <a:xfrm>
              <a:off x="4056189" y="929040"/>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p:nvPr/>
          </p:nvSpPr>
          <p:spPr>
            <a:xfrm>
              <a:off x="4298840" y="2915084"/>
              <a:ext cx="1249054" cy="1072531"/>
            </a:xfrm>
            <a:prstGeom prst="hexagon">
              <a:avLst>
                <a:gd name="adj" fmla="val 25000"/>
                <a:gd name="vf" fmla="val 115470"/>
              </a:avLst>
            </a:prstGeom>
            <a:blipFill rotWithShape="1">
              <a:blip r:embed="rId8">
                <a:alphaModFix/>
              </a:blip>
              <a:stretch>
                <a:fillRect l="-10999" r="-10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a:off x="5138403" y="2931550"/>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6"/>
            <p:cNvSpPr/>
            <p:nvPr/>
          </p:nvSpPr>
          <p:spPr>
            <a:xfrm>
              <a:off x="2148426" y="2908211"/>
              <a:ext cx="1249054" cy="1072531"/>
            </a:xfrm>
            <a:prstGeom prst="hexagon">
              <a:avLst>
                <a:gd name="adj" fmla="val 25000"/>
                <a:gd name="vf" fmla="val 115470"/>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txBox="1"/>
            <p:nvPr/>
          </p:nvSpPr>
          <p:spPr>
            <a:xfrm>
              <a:off x="2341891" y="3074335"/>
              <a:ext cx="862124" cy="740283"/>
            </a:xfrm>
            <a:prstGeom prst="rect">
              <a:avLst/>
            </a:prstGeom>
            <a:noFill/>
            <a:ln>
              <a:noFill/>
            </a:ln>
          </p:spPr>
          <p:txBody>
            <a:bodyPr spcFirstLastPara="1" wrap="square" lIns="0" tIns="13950" rIns="0" bIns="13950" anchor="ctr" anchorCtr="0">
              <a:noAutofit/>
            </a:bodyPr>
            <a:lstStyle/>
            <a:p>
              <a:pPr marL="0" marR="0" lvl="0" indent="0" algn="ctr" rtl="0">
                <a:lnSpc>
                  <a:spcPct val="90000"/>
                </a:lnSpc>
                <a:spcBef>
                  <a:spcPts val="0"/>
                </a:spcBef>
                <a:spcAft>
                  <a:spcPts val="0"/>
                </a:spcAft>
                <a:buClr>
                  <a:schemeClr val="lt1"/>
                </a:buClr>
                <a:buSzPts val="1100"/>
                <a:buFont typeface="Calibri"/>
                <a:buNone/>
              </a:pPr>
              <a:r>
                <a:rPr lang="pt-BR" sz="1100" b="1">
                  <a:solidFill>
                    <a:schemeClr val="lt1"/>
                  </a:solidFill>
                  <a:latin typeface="Calibri"/>
                  <a:ea typeface="Calibri"/>
                  <a:cs typeface="Calibri"/>
                  <a:sym typeface="Calibri"/>
                </a:rPr>
                <a:t>Arquivometria</a:t>
              </a:r>
              <a:endParaRPr/>
            </a:p>
          </p:txBody>
        </p:sp>
        <p:sp>
          <p:nvSpPr>
            <p:cNvPr id="145" name="Google Shape;145;p16"/>
            <p:cNvSpPr/>
            <p:nvPr/>
          </p:nvSpPr>
          <p:spPr>
            <a:xfrm>
              <a:off x="2184189" y="3383634"/>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a:off x="1074213" y="3504511"/>
              <a:ext cx="1249054" cy="1072531"/>
            </a:xfrm>
            <a:prstGeom prst="hexagon">
              <a:avLst>
                <a:gd name="adj" fmla="val 25000"/>
                <a:gd name="vf" fmla="val 115470"/>
              </a:avLst>
            </a:prstGeom>
            <a:blipFill rotWithShape="1">
              <a:blip r:embed="rId9">
                <a:alphaModFix/>
              </a:blip>
              <a:stretch>
                <a:fillRect l="-13997" r="-13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a:off x="1923914" y="3519469"/>
              <a:ext cx="145700" cy="125728"/>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6"/>
          <p:cNvSpPr txBox="1"/>
          <p:nvPr/>
        </p:nvSpPr>
        <p:spPr>
          <a:xfrm>
            <a:off x="2689577" y="6334780"/>
            <a:ext cx="458586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1: Estudos Métricos da Informação</a:t>
            </a:r>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A autora, 2018.</a:t>
            </a:r>
            <a:endParaRPr/>
          </a:p>
        </p:txBody>
      </p:sp>
      <p:sp>
        <p:nvSpPr>
          <p:cNvPr id="149" name="Google Shape;149;p16"/>
          <p:cNvSpPr/>
          <p:nvPr/>
        </p:nvSpPr>
        <p:spPr>
          <a:xfrm>
            <a:off x="7979067" y="4478747"/>
            <a:ext cx="149882" cy="129336"/>
          </a:xfrm>
          <a:prstGeom prst="hexagon">
            <a:avLst>
              <a:gd name="adj" fmla="val 25000"/>
              <a:gd name="vf" fmla="val 115470"/>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pic>
        <p:nvPicPr>
          <p:cNvPr id="323" name="Google Shape;323;p43"/>
          <p:cNvPicPr preferRelativeResize="0"/>
          <p:nvPr/>
        </p:nvPicPr>
        <p:blipFill rotWithShape="1">
          <a:blip r:embed="rId3">
            <a:alphaModFix/>
          </a:blip>
          <a:srcRect l="4999" t="8261" r="3667" b="7101"/>
          <a:stretch/>
        </p:blipFill>
        <p:spPr>
          <a:xfrm>
            <a:off x="2461591" y="1869336"/>
            <a:ext cx="7275442" cy="4331151"/>
          </a:xfrm>
          <a:prstGeom prst="rect">
            <a:avLst/>
          </a:prstGeom>
          <a:noFill/>
          <a:ln>
            <a:noFill/>
          </a:ln>
        </p:spPr>
      </p:pic>
      <p:sp>
        <p:nvSpPr>
          <p:cNvPr id="324" name="Google Shape;324;p43"/>
          <p:cNvSpPr txBox="1"/>
          <p:nvPr/>
        </p:nvSpPr>
        <p:spPr>
          <a:xfrm>
            <a:off x="2461591" y="6189017"/>
            <a:ext cx="810848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5: </a:t>
            </a:r>
            <a:r>
              <a:rPr lang="pt-BR" sz="1800">
                <a:solidFill>
                  <a:schemeClr val="dk1"/>
                </a:solidFill>
                <a:latin typeface="Calibri"/>
                <a:ea typeface="Calibri"/>
                <a:cs typeface="Calibri"/>
                <a:sym typeface="Calibri"/>
              </a:rPr>
              <a:t> </a:t>
            </a:r>
            <a:r>
              <a:rPr lang="pt-BR" sz="1400">
                <a:solidFill>
                  <a:schemeClr val="dk1"/>
                </a:solidFill>
                <a:latin typeface="Arial"/>
                <a:ea typeface="Arial"/>
                <a:cs typeface="Arial"/>
                <a:sym typeface="Arial"/>
              </a:rPr>
              <a:t>Relações entre as dez obras mais citadas pelos PQ-CNPq e os 30 temas mais frequentes.</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Bufrem, Silva e Sobral (2017, p. 132)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sp>
        <p:nvSpPr>
          <p:cNvPr id="330" name="Google Shape;330;p44"/>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DANUELLO, J. C.; OLIVEIRA, E. F. T. Análise cientométrica: produção científica e redes colaborativas a partir das publicações dos docentes dos programas de pós-graduação em fonoaudiologia no brasil. </a:t>
            </a:r>
            <a:r>
              <a:rPr lang="pt-BR" sz="2000" b="1"/>
              <a:t>Em Questão</a:t>
            </a:r>
            <a:r>
              <a:rPr lang="pt-BR" sz="2000"/>
              <a:t>, v. 18, n. 3, p. 65-79, 2012.</a:t>
            </a:r>
            <a:endParaRPr/>
          </a:p>
          <a:p>
            <a:pPr marL="0" lvl="0" indent="0" algn="l" rtl="0">
              <a:lnSpc>
                <a:spcPct val="90000"/>
              </a:lnSpc>
              <a:spcBef>
                <a:spcPts val="1000"/>
              </a:spcBef>
              <a:spcAft>
                <a:spcPts val="0"/>
              </a:spcAft>
              <a:buClr>
                <a:schemeClr val="dk1"/>
              </a:buClr>
              <a:buSzPts val="2400"/>
              <a:buNone/>
            </a:pPr>
            <a:br>
              <a:rPr lang="pt-BR" sz="2400"/>
            </a:br>
            <a:r>
              <a:rPr lang="pt-BR" sz="2000" b="1"/>
              <a:t>Objetivo</a:t>
            </a:r>
            <a:r>
              <a:rPr lang="pt-BR" sz="2000"/>
              <a:t>: identificar os programas de pós-graduação em Fonoaudiologia no Brasil, apresentar a produção dos docentes em relação às tipologias documentais, mostrar a evolução da produção até o ano 2011, traçar as redes de colaboração entre os docentes e entre as instituições, bem como apresentar os indicadores das redes</a:t>
            </a:r>
            <a:r>
              <a:rPr lang="pt-BR" sz="1600"/>
              <a:t>. </a:t>
            </a:r>
            <a:endParaRPr sz="2000"/>
          </a:p>
          <a:p>
            <a:pPr marL="0" lvl="0" indent="0" algn="just" rtl="0">
              <a:lnSpc>
                <a:spcPct val="90000"/>
              </a:lnSpc>
              <a:spcBef>
                <a:spcPts val="1000"/>
              </a:spcBef>
              <a:spcAft>
                <a:spcPts val="0"/>
              </a:spcAft>
              <a:buClr>
                <a:schemeClr val="dk1"/>
              </a:buClr>
              <a:buSzPts val="2000"/>
              <a:buNone/>
            </a:pPr>
            <a:r>
              <a:rPr lang="pt-BR" sz="2000" b="1"/>
              <a:t>Resultados</a:t>
            </a:r>
            <a:r>
              <a:rPr lang="pt-BR" sz="2000"/>
              <a:t>: Por meio do Portal  da Capes foram identificados oito programas de pós-graduação, com um total de 118 docentes. Verificou-se que a maioria dos cursos se localiza nas regiões sul e sudeste do país e que, apesar de recente, é uma área que já apresenta uma rede colaborativa significativa.</a:t>
            </a:r>
            <a:endParaRPr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Cientometria</a:t>
            </a:r>
            <a:endParaRPr/>
          </a:p>
        </p:txBody>
      </p:sp>
      <p:pic>
        <p:nvPicPr>
          <p:cNvPr id="336" name="Google Shape;336;p45"/>
          <p:cNvPicPr preferRelativeResize="0"/>
          <p:nvPr/>
        </p:nvPicPr>
        <p:blipFill rotWithShape="1">
          <a:blip r:embed="rId3">
            <a:alphaModFix/>
          </a:blip>
          <a:srcRect l="5701" t="7566" r="7062" b="6306"/>
          <a:stretch/>
        </p:blipFill>
        <p:spPr>
          <a:xfrm>
            <a:off x="2352076" y="1726263"/>
            <a:ext cx="7487848" cy="4407871"/>
          </a:xfrm>
          <a:prstGeom prst="rect">
            <a:avLst/>
          </a:prstGeom>
          <a:noFill/>
          <a:ln>
            <a:noFill/>
          </a:ln>
        </p:spPr>
      </p:pic>
      <p:sp>
        <p:nvSpPr>
          <p:cNvPr id="337" name="Google Shape;337;p45"/>
          <p:cNvSpPr txBox="1"/>
          <p:nvPr/>
        </p:nvSpPr>
        <p:spPr>
          <a:xfrm>
            <a:off x="2199503" y="6169709"/>
            <a:ext cx="579843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a:solidFill>
                  <a:schemeClr val="dk1"/>
                </a:solidFill>
                <a:latin typeface="Calibri"/>
                <a:ea typeface="Calibri"/>
                <a:cs typeface="Calibri"/>
                <a:sym typeface="Calibri"/>
              </a:rPr>
              <a:t>Figura 6: Rede de colaboração entre as instituições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t-BR" sz="1800">
                <a:solidFill>
                  <a:schemeClr val="dk1"/>
                </a:solidFill>
                <a:latin typeface="Calibri"/>
                <a:ea typeface="Calibri"/>
                <a:cs typeface="Calibri"/>
                <a:sym typeface="Calibri"/>
              </a:rPr>
              <a:t>Fonte: DANUELLO; OLIVEIRA, 2012.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Informetria</a:t>
            </a:r>
            <a:endParaRPr/>
          </a:p>
        </p:txBody>
      </p:sp>
      <p:sp>
        <p:nvSpPr>
          <p:cNvPr id="343" name="Google Shape;343;p46"/>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200"/>
              <a:buNone/>
            </a:pPr>
            <a:r>
              <a:rPr lang="pt-BR" sz="3200" b="1"/>
              <a:t>Histórico</a:t>
            </a:r>
            <a:endParaRPr/>
          </a:p>
          <a:p>
            <a:pPr marL="0" lvl="0" indent="0" algn="just" rtl="0">
              <a:lnSpc>
                <a:spcPct val="80000"/>
              </a:lnSpc>
              <a:spcBef>
                <a:spcPts val="1000"/>
              </a:spcBef>
              <a:spcAft>
                <a:spcPts val="0"/>
              </a:spcAft>
              <a:buClr>
                <a:schemeClr val="dk1"/>
              </a:buClr>
              <a:buSzPts val="2400"/>
              <a:buNone/>
            </a:pPr>
            <a:r>
              <a:rPr lang="pt-BR" sz="2400"/>
              <a:t>1979 – introduzido por Otto Nacke com sua obra intitulada </a:t>
            </a:r>
            <a:r>
              <a:rPr lang="pt-BR" sz="2400" i="1"/>
              <a:t>Informetrie: ein neuer Name für eine neue Disziplin</a:t>
            </a:r>
            <a:r>
              <a:rPr lang="pt-BR" sz="2400"/>
              <a:t>. </a:t>
            </a:r>
            <a:endParaRPr sz="2400"/>
          </a:p>
          <a:p>
            <a:pPr marL="228600" lvl="0" indent="-228600" algn="just" rtl="0">
              <a:lnSpc>
                <a:spcPct val="80000"/>
              </a:lnSpc>
              <a:spcBef>
                <a:spcPts val="1000"/>
              </a:spcBef>
              <a:spcAft>
                <a:spcPts val="0"/>
              </a:spcAft>
              <a:buClr>
                <a:schemeClr val="dk1"/>
              </a:buClr>
              <a:buSzPts val="2400"/>
              <a:buNone/>
            </a:pPr>
            <a:endParaRPr sz="2400"/>
          </a:p>
          <a:p>
            <a:pPr marL="228600" lvl="0" indent="-228600" algn="just" rtl="0">
              <a:lnSpc>
                <a:spcPct val="80000"/>
              </a:lnSpc>
              <a:spcBef>
                <a:spcPts val="1000"/>
              </a:spcBef>
              <a:spcAft>
                <a:spcPts val="0"/>
              </a:spcAft>
              <a:buClr>
                <a:schemeClr val="dk1"/>
              </a:buClr>
              <a:buSzPts val="2400"/>
              <a:buNone/>
            </a:pPr>
            <a:r>
              <a:rPr lang="pt-BR" sz="2400"/>
              <a:t>Envolve as áreas de Bibliometria e Cientometria.</a:t>
            </a:r>
            <a:endParaRPr/>
          </a:p>
          <a:p>
            <a:pPr marL="228600" lvl="0" indent="-228600" algn="just" rtl="0">
              <a:lnSpc>
                <a:spcPct val="80000"/>
              </a:lnSpc>
              <a:spcBef>
                <a:spcPts val="1000"/>
              </a:spcBef>
              <a:spcAft>
                <a:spcPts val="0"/>
              </a:spcAft>
              <a:buClr>
                <a:schemeClr val="dk1"/>
              </a:buClr>
              <a:buSzPts val="2400"/>
              <a:buNone/>
            </a:pPr>
            <a:r>
              <a:rPr lang="pt-BR" sz="2400"/>
              <a:t>	</a:t>
            </a:r>
            <a:endParaRPr/>
          </a:p>
          <a:p>
            <a:pPr marL="228600" lvl="0" indent="-228600" algn="just" rtl="0">
              <a:lnSpc>
                <a:spcPct val="80000"/>
              </a:lnSpc>
              <a:spcBef>
                <a:spcPts val="1000"/>
              </a:spcBef>
              <a:spcAft>
                <a:spcPts val="0"/>
              </a:spcAft>
              <a:buClr>
                <a:schemeClr val="dk1"/>
              </a:buClr>
              <a:buSzPts val="2400"/>
              <a:buNone/>
            </a:pPr>
            <a:r>
              <a:rPr lang="pt-BR" sz="2400"/>
              <a:t>	“a aplicação de métodos matemáticos, de fatos ou conteúdos informativos, para descrever e analisar seus fenômenos, descobrir suas leis e servir de apoio para decisões”. (NACKE, 1979). </a:t>
            </a:r>
            <a:endParaRPr/>
          </a:p>
          <a:p>
            <a:pPr marL="228600" lvl="0" indent="-228600" algn="just" rtl="0">
              <a:lnSpc>
                <a:spcPct val="80000"/>
              </a:lnSpc>
              <a:spcBef>
                <a:spcPts val="1000"/>
              </a:spcBef>
              <a:spcAft>
                <a:spcPts val="0"/>
              </a:spcAft>
              <a:buClr>
                <a:schemeClr val="dk1"/>
              </a:buClr>
              <a:buSzPts val="2400"/>
              <a:buNone/>
            </a:pPr>
            <a:endParaRPr sz="2400"/>
          </a:p>
          <a:p>
            <a:pPr marL="228600" lvl="0" indent="-228600" algn="just" rtl="0">
              <a:lnSpc>
                <a:spcPct val="80000"/>
              </a:lnSpc>
              <a:spcBef>
                <a:spcPts val="1000"/>
              </a:spcBef>
              <a:spcAft>
                <a:spcPts val="0"/>
              </a:spcAft>
              <a:buClr>
                <a:schemeClr val="dk1"/>
              </a:buClr>
              <a:buSzPts val="2400"/>
              <a:buNone/>
            </a:pPr>
            <a:r>
              <a:rPr lang="pt-BR" sz="2400"/>
              <a:t>	Jean Tague-Sutcliffe (1992, p. 1) afirma que “informetria é o estudo dos aspectos quantitativos de informação de qualquer forma, não apenas registros ou bibliografias, e em qualquer grupo social, e não apenas [entre] os cientistas”.</a:t>
            </a:r>
            <a:endParaRPr sz="2400"/>
          </a:p>
          <a:p>
            <a:pPr marL="0" lvl="0" indent="0" algn="l" rtl="0">
              <a:lnSpc>
                <a:spcPct val="80000"/>
              </a:lnSpc>
              <a:spcBef>
                <a:spcPts val="1000"/>
              </a:spcBef>
              <a:spcAft>
                <a:spcPts val="0"/>
              </a:spcAft>
              <a:buClr>
                <a:schemeClr val="dk1"/>
              </a:buClr>
              <a:buSzPts val="2800"/>
              <a:buNone/>
            </a:pP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Informetria</a:t>
            </a:r>
            <a:endParaRPr/>
          </a:p>
        </p:txBody>
      </p:sp>
      <p:sp>
        <p:nvSpPr>
          <p:cNvPr id="349" name="Google Shape;349;p47"/>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Conceito</a:t>
            </a:r>
            <a:endParaRPr/>
          </a:p>
          <a:p>
            <a:pPr marL="0" lvl="0" indent="0" algn="l" rtl="0">
              <a:lnSpc>
                <a:spcPct val="90000"/>
              </a:lnSpc>
              <a:spcBef>
                <a:spcPts val="1000"/>
              </a:spcBef>
              <a:spcAft>
                <a:spcPts val="0"/>
              </a:spcAft>
              <a:buClr>
                <a:schemeClr val="dk1"/>
              </a:buClr>
              <a:buSzPts val="1800"/>
              <a:buNone/>
            </a:pPr>
            <a:endParaRPr sz="1800" b="1"/>
          </a:p>
          <a:p>
            <a:pPr marL="0" lvl="0" indent="0" algn="just" rtl="0">
              <a:lnSpc>
                <a:spcPct val="90000"/>
              </a:lnSpc>
              <a:spcBef>
                <a:spcPts val="1000"/>
              </a:spcBef>
              <a:spcAft>
                <a:spcPts val="0"/>
              </a:spcAft>
              <a:buClr>
                <a:schemeClr val="dk1"/>
              </a:buClr>
              <a:buSzPts val="2400"/>
              <a:buNone/>
            </a:pPr>
            <a:r>
              <a:rPr lang="pt-BR" sz="2400"/>
              <a:t>“A Informetria tem como objetivo analisar: as características das comunicações formais e informais; as necessidades e o uso da informação em bibliotecas e centros de informação; os aspectos estatísticos da linguagem; e as características das publicações científicas ou qualquer outro tipo de documento”. (LUCAS; GARCIA ZORITA; SANZ CASADO, 2013, p. 257).</a:t>
            </a:r>
            <a:endParaRPr/>
          </a:p>
          <a:p>
            <a:pPr marL="0" lvl="0" indent="0" algn="just" rtl="0">
              <a:lnSpc>
                <a:spcPct val="90000"/>
              </a:lnSpc>
              <a:spcBef>
                <a:spcPts val="1000"/>
              </a:spcBef>
              <a:spcAft>
                <a:spcPts val="0"/>
              </a:spcAft>
              <a:buClr>
                <a:schemeClr val="dk1"/>
              </a:buClr>
              <a:buSzPts val="2400"/>
              <a:buNone/>
            </a:pPr>
            <a:endParaRPr sz="2400" b="1"/>
          </a:p>
          <a:p>
            <a:pPr marL="0" lvl="0" indent="0" algn="just" rtl="0">
              <a:lnSpc>
                <a:spcPct val="90000"/>
              </a:lnSpc>
              <a:spcBef>
                <a:spcPts val="1000"/>
              </a:spcBef>
              <a:spcAft>
                <a:spcPts val="0"/>
              </a:spcAft>
              <a:buClr>
                <a:schemeClr val="dk1"/>
              </a:buClr>
              <a:buSzPts val="2400"/>
              <a:buNone/>
            </a:pPr>
            <a:r>
              <a:rPr lang="pt-BR" sz="2400"/>
              <a:t>Egghe afirma que a Informetria é um termo amplo que inclui todos os estudos métricos relacionados à ciência da informação (EGGHE,2005). </a:t>
            </a:r>
            <a:endParaRPr/>
          </a:p>
          <a:p>
            <a:pPr marL="0" lvl="0" indent="0" algn="just" rtl="0">
              <a:lnSpc>
                <a:spcPct val="90000"/>
              </a:lnSpc>
              <a:spcBef>
                <a:spcPts val="1000"/>
              </a:spcBef>
              <a:spcAft>
                <a:spcPts val="0"/>
              </a:spcAft>
              <a:buClr>
                <a:schemeClr val="dk1"/>
              </a:buClr>
              <a:buSzPts val="2400"/>
              <a:buNone/>
            </a:pPr>
            <a:endParaRPr sz="24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Informetria</a:t>
            </a:r>
            <a:endParaRPr/>
          </a:p>
        </p:txBody>
      </p:sp>
      <p:sp>
        <p:nvSpPr>
          <p:cNvPr id="355" name="Google Shape;355;p48"/>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GLÄNZEL, W.; THIJS, B.; CHI, P.-S. The challenges to expand bibliometric studies from periodical literature to monographic literature with a new data source: the book citation index. </a:t>
            </a:r>
            <a:r>
              <a:rPr lang="pt-BR" sz="2000" b="1"/>
              <a:t>Scientometrics</a:t>
            </a:r>
            <a:r>
              <a:rPr lang="pt-BR" sz="2000"/>
              <a:t>, v. 109, n. 3, p. 2165–2179, 2016.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b="1"/>
              <a:t>Objetivo</a:t>
            </a:r>
            <a:r>
              <a:rPr lang="pt-BR" sz="2000"/>
              <a:t>: busca ganhar um melhor entendimento dos padrões de comunicação em diferentes tipos de publicações e a aplicabilidade do Book Citation Index (BKCI) para construir indicadores para serem usados tanto em estudos informétricos quanto na avaliação da pesquisa. </a:t>
            </a:r>
            <a:endParaRPr/>
          </a:p>
          <a:p>
            <a:pPr marL="0" lvl="0" indent="0" algn="l" rtl="0">
              <a:lnSpc>
                <a:spcPct val="90000"/>
              </a:lnSpc>
              <a:spcBef>
                <a:spcPts val="1000"/>
              </a:spcBef>
              <a:spcAft>
                <a:spcPts val="0"/>
              </a:spcAft>
              <a:buClr>
                <a:schemeClr val="dk1"/>
              </a:buClr>
              <a:buSzPts val="2000"/>
              <a:buNone/>
            </a:pPr>
            <a:r>
              <a:rPr lang="pt-BR" sz="2000" b="1"/>
              <a:t>Corpus</a:t>
            </a:r>
            <a:r>
              <a:rPr lang="pt-BR" sz="2000"/>
              <a:t>: elege a Base Referencial de Artigos de Periódicos em Ciência da Informação (BRAPCI), considerando o recorte temporal de 1972 até 2015.</a:t>
            </a:r>
            <a:r>
              <a:rPr lang="pt-BR"/>
              <a:t> </a:t>
            </a:r>
            <a:endParaRPr/>
          </a:p>
          <a:p>
            <a:pPr marL="0" lvl="0" indent="0" algn="just"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Informetria</a:t>
            </a:r>
            <a:endParaRPr/>
          </a:p>
        </p:txBody>
      </p:sp>
      <p:sp>
        <p:nvSpPr>
          <p:cNvPr id="361" name="Google Shape;361;p49"/>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a:t>
            </a:r>
            <a:endParaRPr/>
          </a:p>
          <a:p>
            <a:pPr marL="0" lvl="0" indent="0" algn="l" rtl="0">
              <a:lnSpc>
                <a:spcPct val="90000"/>
              </a:lnSpc>
              <a:spcBef>
                <a:spcPts val="1000"/>
              </a:spcBef>
              <a:spcAft>
                <a:spcPts val="0"/>
              </a:spcAft>
              <a:buClr>
                <a:schemeClr val="dk1"/>
              </a:buClr>
              <a:buSzPts val="2000"/>
              <a:buNone/>
            </a:pPr>
            <a:r>
              <a:rPr lang="pt-BR" sz="2000"/>
              <a:t>WORMELL, I. Informetric analysis of the international impact of scientific journals: How “international” are the international journals? </a:t>
            </a:r>
            <a:r>
              <a:rPr lang="pt-BR" sz="2000" b="1"/>
              <a:t>Journal of Documentation</a:t>
            </a:r>
            <a:r>
              <a:rPr lang="pt-BR" sz="2000"/>
              <a:t>, v. 54, n. 5, p. 584–605, 1998. </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b="1"/>
              <a:t>Objetivo</a:t>
            </a:r>
            <a:r>
              <a:rPr lang="pt-BR" sz="2000"/>
              <a:t>: por meio de uma metodologia de análise de citação on-line, as características internacionais de periódicos científicos foi analisada com base nas correlações entre os padrões de distribuição geográfica de autores, citações e assinaturas. Foram analisados 7 periódicos de Ciência da Informação.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 Cientometria e Informetria</a:t>
            </a:r>
            <a:endParaRPr sz="5400" b="1">
              <a:solidFill>
                <a:srgbClr val="BFBFBF"/>
              </a:solidFill>
            </a:endParaRPr>
          </a:p>
        </p:txBody>
      </p:sp>
      <p:sp>
        <p:nvSpPr>
          <p:cNvPr id="367" name="Google Shape;367;p50"/>
          <p:cNvSpPr txBox="1">
            <a:spLocks noGrp="1"/>
          </p:cNvSpPr>
          <p:nvPr>
            <p:ph type="body" idx="1"/>
          </p:nvPr>
        </p:nvSpPr>
        <p:spPr>
          <a:xfrm>
            <a:off x="838200" y="1825625"/>
            <a:ext cx="452893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Pesquisadores</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r>
              <a:rPr lang="pt-BR" sz="2400"/>
              <a:t>			</a:t>
            </a:r>
            <a:endParaRPr/>
          </a:p>
          <a:p>
            <a:pPr marL="228600" lvl="0" indent="-228600" algn="just" rtl="0">
              <a:lnSpc>
                <a:spcPct val="90000"/>
              </a:lnSpc>
              <a:spcBef>
                <a:spcPts val="1000"/>
              </a:spcBef>
              <a:spcAft>
                <a:spcPts val="0"/>
              </a:spcAft>
              <a:buClr>
                <a:schemeClr val="dk1"/>
              </a:buClr>
              <a:buSzPts val="2400"/>
              <a:buNone/>
            </a:pPr>
            <a:r>
              <a:rPr lang="pt-BR" sz="2400"/>
              <a:t>			</a:t>
            </a:r>
            <a:r>
              <a:rPr lang="pt-BR" sz="2400" b="1"/>
              <a:t>Alfred J. Lotka</a:t>
            </a:r>
            <a:endParaRPr sz="2400" b="1"/>
          </a:p>
          <a:p>
            <a:pPr marL="228600" lvl="0" indent="-228600" algn="just" rtl="0">
              <a:lnSpc>
                <a:spcPct val="90000"/>
              </a:lnSpc>
              <a:spcBef>
                <a:spcPts val="1000"/>
              </a:spcBef>
              <a:spcAft>
                <a:spcPts val="0"/>
              </a:spcAft>
              <a:buClr>
                <a:schemeClr val="dk1"/>
              </a:buClr>
              <a:buSzPts val="2400"/>
              <a:buNone/>
            </a:pPr>
            <a:endParaRPr sz="2400" b="1"/>
          </a:p>
          <a:p>
            <a:pPr marL="228600" lvl="0" indent="-228600" algn="just" rtl="0">
              <a:lnSpc>
                <a:spcPct val="90000"/>
              </a:lnSpc>
              <a:spcBef>
                <a:spcPts val="1000"/>
              </a:spcBef>
              <a:spcAft>
                <a:spcPts val="0"/>
              </a:spcAft>
              <a:buClr>
                <a:schemeClr val="dk1"/>
              </a:buClr>
              <a:buSzPts val="2400"/>
              <a:buNone/>
            </a:pPr>
            <a:endParaRPr sz="2400" b="1"/>
          </a:p>
          <a:p>
            <a:pPr marL="228600" lvl="0" indent="-228600" algn="just" rtl="0">
              <a:lnSpc>
                <a:spcPct val="90000"/>
              </a:lnSpc>
              <a:spcBef>
                <a:spcPts val="1000"/>
              </a:spcBef>
              <a:spcAft>
                <a:spcPts val="0"/>
              </a:spcAft>
              <a:buClr>
                <a:schemeClr val="dk1"/>
              </a:buClr>
              <a:buSzPts val="2400"/>
              <a:buNone/>
            </a:pPr>
            <a:endParaRPr sz="2400" b="1"/>
          </a:p>
          <a:p>
            <a:pPr marL="228600" lvl="0" indent="-228600" algn="just" rtl="0">
              <a:lnSpc>
                <a:spcPct val="90000"/>
              </a:lnSpc>
              <a:spcBef>
                <a:spcPts val="1000"/>
              </a:spcBef>
              <a:spcAft>
                <a:spcPts val="0"/>
              </a:spcAft>
              <a:buClr>
                <a:schemeClr val="dk1"/>
              </a:buClr>
              <a:buSzPts val="2400"/>
              <a:buNone/>
            </a:pPr>
            <a:r>
              <a:rPr lang="pt-BR" sz="2400" b="1"/>
              <a:t>			</a:t>
            </a:r>
            <a:endParaRPr/>
          </a:p>
          <a:p>
            <a:pPr marL="228600" lvl="0" indent="-228600" algn="just" rtl="0">
              <a:lnSpc>
                <a:spcPct val="90000"/>
              </a:lnSpc>
              <a:spcBef>
                <a:spcPts val="1000"/>
              </a:spcBef>
              <a:spcAft>
                <a:spcPts val="0"/>
              </a:spcAft>
              <a:buClr>
                <a:schemeClr val="dk1"/>
              </a:buClr>
              <a:buSzPts val="2400"/>
              <a:buNone/>
            </a:pPr>
            <a:r>
              <a:rPr lang="pt-BR" sz="2400" b="1"/>
              <a:t>			Samuel c. Bradford</a:t>
            </a:r>
            <a:endParaRPr b="1"/>
          </a:p>
          <a:p>
            <a:pPr marL="0" lvl="0" indent="0" algn="l" rtl="0">
              <a:lnSpc>
                <a:spcPct val="90000"/>
              </a:lnSpc>
              <a:spcBef>
                <a:spcPts val="1000"/>
              </a:spcBef>
              <a:spcAft>
                <a:spcPts val="0"/>
              </a:spcAft>
              <a:buClr>
                <a:schemeClr val="dk1"/>
              </a:buClr>
              <a:buSzPts val="2800"/>
              <a:buNone/>
            </a:pPr>
            <a:endParaRPr b="1"/>
          </a:p>
        </p:txBody>
      </p:sp>
      <p:pic>
        <p:nvPicPr>
          <p:cNvPr id="368" name="Google Shape;368;p50"/>
          <p:cNvPicPr preferRelativeResize="0"/>
          <p:nvPr/>
        </p:nvPicPr>
        <p:blipFill rotWithShape="1">
          <a:blip r:embed="rId3">
            <a:alphaModFix/>
          </a:blip>
          <a:srcRect/>
          <a:stretch/>
        </p:blipFill>
        <p:spPr>
          <a:xfrm>
            <a:off x="1288773" y="2539333"/>
            <a:ext cx="1305000" cy="1779334"/>
          </a:xfrm>
          <a:prstGeom prst="rect">
            <a:avLst/>
          </a:prstGeom>
          <a:noFill/>
          <a:ln>
            <a:noFill/>
          </a:ln>
        </p:spPr>
      </p:pic>
      <p:pic>
        <p:nvPicPr>
          <p:cNvPr id="369" name="Google Shape;369;p50"/>
          <p:cNvPicPr preferRelativeResize="0"/>
          <p:nvPr/>
        </p:nvPicPr>
        <p:blipFill rotWithShape="1">
          <a:blip r:embed="rId4">
            <a:alphaModFix/>
          </a:blip>
          <a:srcRect r="14369"/>
          <a:stretch/>
        </p:blipFill>
        <p:spPr>
          <a:xfrm>
            <a:off x="1288773" y="4519152"/>
            <a:ext cx="1305000" cy="2009775"/>
          </a:xfrm>
          <a:prstGeom prst="rect">
            <a:avLst/>
          </a:prstGeom>
          <a:noFill/>
          <a:ln>
            <a:noFill/>
          </a:ln>
        </p:spPr>
      </p:pic>
      <p:sp>
        <p:nvSpPr>
          <p:cNvPr id="370" name="Google Shape;370;p50"/>
          <p:cNvSpPr txBox="1"/>
          <p:nvPr/>
        </p:nvSpPr>
        <p:spPr>
          <a:xfrm>
            <a:off x="6824871" y="1825624"/>
            <a:ext cx="4837041" cy="5032375"/>
          </a:xfrm>
          <a:prstGeom prst="rect">
            <a:avLst/>
          </a:prstGeom>
          <a:noFill/>
          <a:ln>
            <a:noFill/>
          </a:ln>
        </p:spPr>
        <p:txBody>
          <a:bodyPr spcFirstLastPara="1" wrap="square" lIns="91425" tIns="45700" rIns="91425" bIns="45700" anchor="t" anchorCtr="0">
            <a:noAutofit/>
          </a:bodyPr>
          <a:lstStyle/>
          <a:p>
            <a:pPr marL="0" marR="0" lvl="0" indent="0" algn="just" rtl="0">
              <a:lnSpc>
                <a:spcPct val="70000"/>
              </a:lnSpc>
              <a:spcBef>
                <a:spcPts val="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0" marR="0" lvl="0" indent="0" algn="just" rtl="0">
              <a:lnSpc>
                <a:spcPct val="70000"/>
              </a:lnSpc>
              <a:spcBef>
                <a:spcPts val="100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0" marR="0" lvl="0" indent="0" algn="just" rtl="0">
              <a:lnSpc>
                <a:spcPct val="70000"/>
              </a:lnSpc>
              <a:spcBef>
                <a:spcPts val="100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228600" marR="0" lvl="0" indent="-228600" algn="just" rtl="0">
              <a:lnSpc>
                <a:spcPct val="70000"/>
              </a:lnSpc>
              <a:spcBef>
                <a:spcPts val="1000"/>
              </a:spcBef>
              <a:spcAft>
                <a:spcPts val="0"/>
              </a:spcAft>
              <a:buClr>
                <a:schemeClr val="dk1"/>
              </a:buClr>
              <a:buSzPts val="2220"/>
              <a:buFont typeface="Arial"/>
              <a:buNone/>
            </a:pPr>
            <a:r>
              <a:rPr lang="pt-BR" sz="2220">
                <a:solidFill>
                  <a:schemeClr val="dk1"/>
                </a:solidFill>
                <a:latin typeface="Calibri"/>
                <a:ea typeface="Calibri"/>
                <a:cs typeface="Calibri"/>
                <a:sym typeface="Calibri"/>
              </a:rPr>
              <a:t>			</a:t>
            </a:r>
            <a:endParaRPr/>
          </a:p>
          <a:p>
            <a:pPr marL="228600" marR="0" lvl="0" indent="-228600" algn="just" rtl="0">
              <a:lnSpc>
                <a:spcPct val="70000"/>
              </a:lnSpc>
              <a:spcBef>
                <a:spcPts val="1000"/>
              </a:spcBef>
              <a:spcAft>
                <a:spcPts val="0"/>
              </a:spcAft>
              <a:buClr>
                <a:schemeClr val="dk1"/>
              </a:buClr>
              <a:buSzPts val="2220"/>
              <a:buFont typeface="Arial"/>
              <a:buNone/>
            </a:pPr>
            <a:r>
              <a:rPr lang="pt-BR" sz="2220">
                <a:solidFill>
                  <a:schemeClr val="dk1"/>
                </a:solidFill>
                <a:latin typeface="Calibri"/>
                <a:ea typeface="Calibri"/>
                <a:cs typeface="Calibri"/>
                <a:sym typeface="Calibri"/>
              </a:rPr>
              <a:t>			</a:t>
            </a:r>
            <a:endParaRPr/>
          </a:p>
          <a:p>
            <a:pPr marL="228600" marR="0" lvl="0" indent="-228600" algn="just" rtl="0">
              <a:lnSpc>
                <a:spcPct val="70000"/>
              </a:lnSpc>
              <a:spcBef>
                <a:spcPts val="1000"/>
              </a:spcBef>
              <a:spcAft>
                <a:spcPts val="0"/>
              </a:spcAft>
              <a:buClr>
                <a:schemeClr val="dk1"/>
              </a:buClr>
              <a:buSzPts val="2220"/>
              <a:buFont typeface="Arial"/>
              <a:buNone/>
            </a:pPr>
            <a:r>
              <a:rPr lang="pt-BR" sz="2220" b="1">
                <a:solidFill>
                  <a:schemeClr val="dk1"/>
                </a:solidFill>
                <a:latin typeface="Calibri"/>
                <a:ea typeface="Calibri"/>
                <a:cs typeface="Calibri"/>
                <a:sym typeface="Calibri"/>
              </a:rPr>
              <a:t>			Eugene Garfield</a:t>
            </a:r>
            <a:endParaRPr/>
          </a:p>
          <a:p>
            <a:pPr marL="228600" marR="0" lvl="0" indent="-228600" algn="just" rtl="0">
              <a:lnSpc>
                <a:spcPct val="70000"/>
              </a:lnSpc>
              <a:spcBef>
                <a:spcPts val="1000"/>
              </a:spcBef>
              <a:spcAft>
                <a:spcPts val="0"/>
              </a:spcAft>
              <a:buClr>
                <a:schemeClr val="dk1"/>
              </a:buClr>
              <a:buSzPts val="2220"/>
              <a:buFont typeface="Arial"/>
              <a:buNone/>
            </a:pPr>
            <a:endParaRPr sz="2220" b="1">
              <a:solidFill>
                <a:schemeClr val="dk1"/>
              </a:solidFill>
              <a:latin typeface="Calibri"/>
              <a:ea typeface="Calibri"/>
              <a:cs typeface="Calibri"/>
              <a:sym typeface="Calibri"/>
            </a:endParaRPr>
          </a:p>
          <a:p>
            <a:pPr marL="228600" marR="0" lvl="0" indent="-228600" algn="just" rtl="0">
              <a:lnSpc>
                <a:spcPct val="70000"/>
              </a:lnSpc>
              <a:spcBef>
                <a:spcPts val="1000"/>
              </a:spcBef>
              <a:spcAft>
                <a:spcPts val="0"/>
              </a:spcAft>
              <a:buClr>
                <a:schemeClr val="dk1"/>
              </a:buClr>
              <a:buSzPts val="2220"/>
              <a:buFont typeface="Arial"/>
              <a:buNone/>
            </a:pPr>
            <a:endParaRPr sz="2220" b="1">
              <a:solidFill>
                <a:schemeClr val="dk1"/>
              </a:solidFill>
              <a:latin typeface="Calibri"/>
              <a:ea typeface="Calibri"/>
              <a:cs typeface="Calibri"/>
              <a:sym typeface="Calibri"/>
            </a:endParaRPr>
          </a:p>
          <a:p>
            <a:pPr marL="228600" marR="0" lvl="0" indent="-228600" algn="just" rtl="0">
              <a:lnSpc>
                <a:spcPct val="70000"/>
              </a:lnSpc>
              <a:spcBef>
                <a:spcPts val="1000"/>
              </a:spcBef>
              <a:spcAft>
                <a:spcPts val="0"/>
              </a:spcAft>
              <a:buClr>
                <a:schemeClr val="dk1"/>
              </a:buClr>
              <a:buSzPts val="2220"/>
              <a:buFont typeface="Arial"/>
              <a:buNone/>
            </a:pPr>
            <a:endParaRPr sz="2220" b="1">
              <a:solidFill>
                <a:schemeClr val="dk1"/>
              </a:solidFill>
              <a:latin typeface="Calibri"/>
              <a:ea typeface="Calibri"/>
              <a:cs typeface="Calibri"/>
              <a:sym typeface="Calibri"/>
            </a:endParaRPr>
          </a:p>
          <a:p>
            <a:pPr marL="228600" marR="0" lvl="0" indent="-228600" algn="just" rtl="0">
              <a:lnSpc>
                <a:spcPct val="70000"/>
              </a:lnSpc>
              <a:spcBef>
                <a:spcPts val="1000"/>
              </a:spcBef>
              <a:spcAft>
                <a:spcPts val="0"/>
              </a:spcAft>
              <a:buClr>
                <a:schemeClr val="dk1"/>
              </a:buClr>
              <a:buSzPts val="2220"/>
              <a:buFont typeface="Arial"/>
              <a:buNone/>
            </a:pPr>
            <a:r>
              <a:rPr lang="pt-BR" sz="2220" b="1">
                <a:solidFill>
                  <a:schemeClr val="dk1"/>
                </a:solidFill>
                <a:latin typeface="Calibri"/>
                <a:ea typeface="Calibri"/>
                <a:cs typeface="Calibri"/>
                <a:sym typeface="Calibri"/>
              </a:rPr>
              <a:t>			</a:t>
            </a:r>
            <a:endParaRPr/>
          </a:p>
          <a:p>
            <a:pPr marL="228600" marR="0" lvl="0" indent="-228600" algn="just" rtl="0">
              <a:lnSpc>
                <a:spcPct val="70000"/>
              </a:lnSpc>
              <a:spcBef>
                <a:spcPts val="1000"/>
              </a:spcBef>
              <a:spcAft>
                <a:spcPts val="0"/>
              </a:spcAft>
              <a:buClr>
                <a:schemeClr val="dk1"/>
              </a:buClr>
              <a:buSzPts val="2220"/>
              <a:buFont typeface="Arial"/>
              <a:buNone/>
            </a:pPr>
            <a:endParaRPr sz="2220" b="1">
              <a:solidFill>
                <a:schemeClr val="dk1"/>
              </a:solidFill>
              <a:latin typeface="Calibri"/>
              <a:ea typeface="Calibri"/>
              <a:cs typeface="Calibri"/>
              <a:sym typeface="Calibri"/>
            </a:endParaRPr>
          </a:p>
          <a:p>
            <a:pPr marL="228600" marR="0" lvl="0" indent="-228600" algn="just" rtl="0">
              <a:lnSpc>
                <a:spcPct val="70000"/>
              </a:lnSpc>
              <a:spcBef>
                <a:spcPts val="1000"/>
              </a:spcBef>
              <a:spcAft>
                <a:spcPts val="0"/>
              </a:spcAft>
              <a:buClr>
                <a:schemeClr val="dk1"/>
              </a:buClr>
              <a:buSzPts val="2220"/>
              <a:buFont typeface="Arial"/>
              <a:buNone/>
            </a:pPr>
            <a:r>
              <a:rPr lang="pt-BR" sz="2220" b="1">
                <a:solidFill>
                  <a:schemeClr val="dk1"/>
                </a:solidFill>
                <a:latin typeface="Calibri"/>
                <a:ea typeface="Calibri"/>
                <a:cs typeface="Calibri"/>
                <a:sym typeface="Calibri"/>
              </a:rPr>
              <a:t>			Derek J. de Solla Price</a:t>
            </a:r>
            <a:endParaRPr sz="2590" b="1">
              <a:solidFill>
                <a:schemeClr val="dk1"/>
              </a:solidFill>
              <a:latin typeface="Calibri"/>
              <a:ea typeface="Calibri"/>
              <a:cs typeface="Calibri"/>
              <a:sym typeface="Calibri"/>
            </a:endParaRPr>
          </a:p>
          <a:p>
            <a:pPr marL="0" marR="0" lvl="0" indent="0" algn="r" rtl="0">
              <a:lnSpc>
                <a:spcPct val="70000"/>
              </a:lnSpc>
              <a:spcBef>
                <a:spcPts val="1000"/>
              </a:spcBef>
              <a:spcAft>
                <a:spcPts val="0"/>
              </a:spcAft>
              <a:buClr>
                <a:schemeClr val="dk1"/>
              </a:buClr>
              <a:buSzPts val="1850"/>
              <a:buFont typeface="Arial"/>
              <a:buNone/>
            </a:pPr>
            <a:endParaRPr sz="1850">
              <a:solidFill>
                <a:schemeClr val="dk1"/>
              </a:solidFill>
              <a:latin typeface="Calibri"/>
              <a:ea typeface="Calibri"/>
              <a:cs typeface="Calibri"/>
              <a:sym typeface="Calibri"/>
            </a:endParaRPr>
          </a:p>
          <a:p>
            <a:pPr marL="0" marR="0" lvl="0" indent="0" algn="r" rtl="0">
              <a:lnSpc>
                <a:spcPct val="70000"/>
              </a:lnSpc>
              <a:spcBef>
                <a:spcPts val="1000"/>
              </a:spcBef>
              <a:spcAft>
                <a:spcPts val="0"/>
              </a:spcAft>
              <a:buClr>
                <a:schemeClr val="dk1"/>
              </a:buClr>
              <a:buSzPts val="1850"/>
              <a:buFont typeface="Arial"/>
              <a:buNone/>
            </a:pPr>
            <a:r>
              <a:rPr lang="pt-BR" sz="1850">
                <a:solidFill>
                  <a:schemeClr val="dk1"/>
                </a:solidFill>
                <a:latin typeface="Calibri"/>
                <a:ea typeface="Calibri"/>
                <a:cs typeface="Calibri"/>
                <a:sym typeface="Calibri"/>
              </a:rPr>
              <a:t>(GRÁCIO, 2018)</a:t>
            </a:r>
            <a:endParaRPr/>
          </a:p>
        </p:txBody>
      </p:sp>
      <p:pic>
        <p:nvPicPr>
          <p:cNvPr id="371" name="Google Shape;371;p50" descr="Resultado de imagem para &quot;eugene garfield&quot;"/>
          <p:cNvPicPr preferRelativeResize="0"/>
          <p:nvPr/>
        </p:nvPicPr>
        <p:blipFill rotWithShape="1">
          <a:blip r:embed="rId5">
            <a:alphaModFix/>
          </a:blip>
          <a:srcRect l="4122" b="3255"/>
          <a:stretch/>
        </p:blipFill>
        <p:spPr>
          <a:xfrm>
            <a:off x="7139271" y="2539333"/>
            <a:ext cx="1421919" cy="1779334"/>
          </a:xfrm>
          <a:prstGeom prst="rect">
            <a:avLst/>
          </a:prstGeom>
          <a:noFill/>
          <a:ln>
            <a:noFill/>
          </a:ln>
        </p:spPr>
      </p:pic>
      <p:pic>
        <p:nvPicPr>
          <p:cNvPr id="372" name="Google Shape;372;p50" descr="Resultado de imagem para &quot;derek de solla price&quot;"/>
          <p:cNvPicPr preferRelativeResize="0"/>
          <p:nvPr/>
        </p:nvPicPr>
        <p:blipFill rotWithShape="1">
          <a:blip r:embed="rId6">
            <a:alphaModFix/>
          </a:blip>
          <a:srcRect/>
          <a:stretch/>
        </p:blipFill>
        <p:spPr>
          <a:xfrm>
            <a:off x="7139271" y="4634372"/>
            <a:ext cx="1334501" cy="17793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 Cientometria e Informetria</a:t>
            </a:r>
            <a:endParaRPr sz="5400" b="1">
              <a:solidFill>
                <a:srgbClr val="BFBFBF"/>
              </a:solidFill>
            </a:endParaRPr>
          </a:p>
        </p:txBody>
      </p:sp>
      <p:sp>
        <p:nvSpPr>
          <p:cNvPr id="378" name="Google Shape;378;p51"/>
          <p:cNvSpPr txBox="1">
            <a:spLocks noGrp="1"/>
          </p:cNvSpPr>
          <p:nvPr>
            <p:ph type="body" idx="1"/>
          </p:nvPr>
        </p:nvSpPr>
        <p:spPr>
          <a:xfrm>
            <a:off x="838200" y="1825625"/>
            <a:ext cx="4528930" cy="490378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200"/>
              <a:buNone/>
            </a:pPr>
            <a:r>
              <a:rPr lang="pt-BR" sz="3200" b="1"/>
              <a:t>Principais Pesquisadores</a:t>
            </a:r>
            <a:endParaRPr/>
          </a:p>
          <a:p>
            <a:pPr marL="0" lvl="0" indent="0" algn="just" rtl="0">
              <a:lnSpc>
                <a:spcPct val="80000"/>
              </a:lnSpc>
              <a:spcBef>
                <a:spcPts val="1000"/>
              </a:spcBef>
              <a:spcAft>
                <a:spcPts val="0"/>
              </a:spcAft>
              <a:buClr>
                <a:schemeClr val="dk1"/>
              </a:buClr>
              <a:buSzPts val="2400"/>
              <a:buNone/>
            </a:pPr>
            <a:endParaRPr sz="2400"/>
          </a:p>
          <a:p>
            <a:pPr marL="0" lvl="0" indent="0" algn="just" rtl="0">
              <a:lnSpc>
                <a:spcPct val="80000"/>
              </a:lnSpc>
              <a:spcBef>
                <a:spcPts val="1000"/>
              </a:spcBef>
              <a:spcAft>
                <a:spcPts val="0"/>
              </a:spcAft>
              <a:buClr>
                <a:schemeClr val="dk1"/>
              </a:buClr>
              <a:buSzPts val="2400"/>
              <a:buNone/>
            </a:pPr>
            <a:endParaRPr sz="2400"/>
          </a:p>
          <a:p>
            <a:pPr marL="228600" lvl="0" indent="-228600" algn="just" rtl="0">
              <a:lnSpc>
                <a:spcPct val="80000"/>
              </a:lnSpc>
              <a:spcBef>
                <a:spcPts val="1000"/>
              </a:spcBef>
              <a:spcAft>
                <a:spcPts val="0"/>
              </a:spcAft>
              <a:buClr>
                <a:schemeClr val="dk1"/>
              </a:buClr>
              <a:buSzPts val="2400"/>
              <a:buNone/>
            </a:pPr>
            <a:r>
              <a:rPr lang="pt-BR" sz="2400"/>
              <a:t>			</a:t>
            </a:r>
            <a:endParaRPr/>
          </a:p>
          <a:p>
            <a:pPr marL="228600" lvl="0" indent="-228600" algn="just" rtl="0">
              <a:lnSpc>
                <a:spcPct val="80000"/>
              </a:lnSpc>
              <a:spcBef>
                <a:spcPts val="1000"/>
              </a:spcBef>
              <a:spcAft>
                <a:spcPts val="0"/>
              </a:spcAft>
              <a:buClr>
                <a:schemeClr val="dk1"/>
              </a:buClr>
              <a:buSzPts val="2400"/>
              <a:buNone/>
            </a:pPr>
            <a:r>
              <a:rPr lang="pt-BR" sz="2400"/>
              <a:t>			</a:t>
            </a:r>
            <a:endParaRPr/>
          </a:p>
          <a:p>
            <a:pPr marL="228600" lvl="0" indent="-228600" algn="just" rtl="0">
              <a:lnSpc>
                <a:spcPct val="80000"/>
              </a:lnSpc>
              <a:spcBef>
                <a:spcPts val="1000"/>
              </a:spcBef>
              <a:spcAft>
                <a:spcPts val="0"/>
              </a:spcAft>
              <a:buClr>
                <a:schemeClr val="dk1"/>
              </a:buClr>
              <a:buSzPts val="2400"/>
              <a:buNone/>
            </a:pPr>
            <a:r>
              <a:rPr lang="pt-BR" sz="2400" b="1"/>
              <a:t>			Wolfgang Glänzel</a:t>
            </a:r>
            <a:endParaRPr sz="2400" b="1"/>
          </a:p>
          <a:p>
            <a:pPr marL="228600" lvl="0" indent="-228600" algn="just" rtl="0">
              <a:lnSpc>
                <a:spcPct val="80000"/>
              </a:lnSpc>
              <a:spcBef>
                <a:spcPts val="1000"/>
              </a:spcBef>
              <a:spcAft>
                <a:spcPts val="0"/>
              </a:spcAft>
              <a:buClr>
                <a:schemeClr val="dk1"/>
              </a:buClr>
              <a:buSzPts val="2400"/>
              <a:buNone/>
            </a:pPr>
            <a:endParaRPr sz="2400" b="1"/>
          </a:p>
          <a:p>
            <a:pPr marL="228600" lvl="0" indent="-228600" algn="just" rtl="0">
              <a:lnSpc>
                <a:spcPct val="80000"/>
              </a:lnSpc>
              <a:spcBef>
                <a:spcPts val="1000"/>
              </a:spcBef>
              <a:spcAft>
                <a:spcPts val="0"/>
              </a:spcAft>
              <a:buClr>
                <a:schemeClr val="dk1"/>
              </a:buClr>
              <a:buSzPts val="2400"/>
              <a:buNone/>
            </a:pPr>
            <a:endParaRPr sz="2400" b="1"/>
          </a:p>
          <a:p>
            <a:pPr marL="228600" lvl="0" indent="-228600" algn="just" rtl="0">
              <a:lnSpc>
                <a:spcPct val="80000"/>
              </a:lnSpc>
              <a:spcBef>
                <a:spcPts val="1000"/>
              </a:spcBef>
              <a:spcAft>
                <a:spcPts val="0"/>
              </a:spcAft>
              <a:buClr>
                <a:schemeClr val="dk1"/>
              </a:buClr>
              <a:buSzPts val="2400"/>
              <a:buNone/>
            </a:pPr>
            <a:endParaRPr sz="2400" b="1"/>
          </a:p>
          <a:p>
            <a:pPr marL="228600" lvl="0" indent="-228600" algn="just" rtl="0">
              <a:lnSpc>
                <a:spcPct val="80000"/>
              </a:lnSpc>
              <a:spcBef>
                <a:spcPts val="1000"/>
              </a:spcBef>
              <a:spcAft>
                <a:spcPts val="0"/>
              </a:spcAft>
              <a:buClr>
                <a:schemeClr val="dk1"/>
              </a:buClr>
              <a:buSzPts val="2400"/>
              <a:buNone/>
            </a:pPr>
            <a:r>
              <a:rPr lang="pt-BR" sz="2400" b="1"/>
              <a:t>			</a:t>
            </a:r>
            <a:endParaRPr/>
          </a:p>
          <a:p>
            <a:pPr marL="228600" lvl="0" indent="-228600" algn="just" rtl="0">
              <a:lnSpc>
                <a:spcPct val="80000"/>
              </a:lnSpc>
              <a:spcBef>
                <a:spcPts val="1000"/>
              </a:spcBef>
              <a:spcAft>
                <a:spcPts val="0"/>
              </a:spcAft>
              <a:buClr>
                <a:schemeClr val="dk1"/>
              </a:buClr>
              <a:buSzPts val="2400"/>
              <a:buNone/>
            </a:pPr>
            <a:r>
              <a:rPr lang="pt-BR" sz="2400" b="1"/>
              <a:t>			Loet Leydesdorff</a:t>
            </a:r>
            <a:endParaRPr b="1"/>
          </a:p>
          <a:p>
            <a:pPr marL="0" lvl="0" indent="0" algn="l" rtl="0">
              <a:lnSpc>
                <a:spcPct val="80000"/>
              </a:lnSpc>
              <a:spcBef>
                <a:spcPts val="1000"/>
              </a:spcBef>
              <a:spcAft>
                <a:spcPts val="0"/>
              </a:spcAft>
              <a:buClr>
                <a:schemeClr val="dk1"/>
              </a:buClr>
              <a:buSzPts val="2800"/>
              <a:buNone/>
            </a:pPr>
            <a:endParaRPr b="1"/>
          </a:p>
        </p:txBody>
      </p:sp>
      <p:sp>
        <p:nvSpPr>
          <p:cNvPr id="379" name="Google Shape;379;p51"/>
          <p:cNvSpPr txBox="1"/>
          <p:nvPr/>
        </p:nvSpPr>
        <p:spPr>
          <a:xfrm>
            <a:off x="6824871" y="1825624"/>
            <a:ext cx="4837041" cy="5032375"/>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just"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r>
              <a:rPr lang="pt-BR" sz="2400">
                <a:solidFill>
                  <a:schemeClr val="dk1"/>
                </a:solidFill>
                <a:latin typeface="Calibri"/>
                <a:ea typeface="Calibri"/>
                <a:cs typeface="Calibri"/>
                <a:sym typeface="Calibri"/>
              </a:rPr>
              <a:t>			</a:t>
            </a:r>
            <a:endParaRPr/>
          </a:p>
          <a:p>
            <a:pPr marL="228600" marR="0" lvl="0" indent="-228600" algn="just" rtl="0">
              <a:lnSpc>
                <a:spcPct val="90000"/>
              </a:lnSpc>
              <a:spcBef>
                <a:spcPts val="1000"/>
              </a:spcBef>
              <a:spcAft>
                <a:spcPts val="0"/>
              </a:spcAft>
              <a:buClr>
                <a:schemeClr val="dk1"/>
              </a:buClr>
              <a:buSzPts val="2400"/>
              <a:buFont typeface="Arial"/>
              <a:buNone/>
            </a:pPr>
            <a:r>
              <a:rPr lang="pt-BR" sz="2400" b="1">
                <a:solidFill>
                  <a:schemeClr val="dk1"/>
                </a:solidFill>
                <a:latin typeface="Calibri"/>
                <a:ea typeface="Calibri"/>
                <a:cs typeface="Calibri"/>
                <a:sym typeface="Calibri"/>
              </a:rPr>
              <a:t>			Henry Small</a:t>
            </a:r>
            <a:endParaRPr sz="2400" b="1">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endParaRPr sz="2400" b="1">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endParaRPr sz="2400" b="1">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endParaRPr sz="2400" b="1">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r>
              <a:rPr lang="pt-BR" sz="2400" b="1">
                <a:solidFill>
                  <a:schemeClr val="dk1"/>
                </a:solidFill>
                <a:latin typeface="Calibri"/>
                <a:ea typeface="Calibri"/>
                <a:cs typeface="Calibri"/>
                <a:sym typeface="Calibri"/>
              </a:rPr>
              <a:t>			</a:t>
            </a:r>
            <a:endParaRPr/>
          </a:p>
          <a:p>
            <a:pPr marL="228600" marR="0" lvl="0" indent="-228600" algn="just" rtl="0">
              <a:lnSpc>
                <a:spcPct val="90000"/>
              </a:lnSpc>
              <a:spcBef>
                <a:spcPts val="1000"/>
              </a:spcBef>
              <a:spcAft>
                <a:spcPts val="0"/>
              </a:spcAft>
              <a:buClr>
                <a:schemeClr val="dk1"/>
              </a:buClr>
              <a:buSzPts val="2400"/>
              <a:buFont typeface="Arial"/>
              <a:buNone/>
            </a:pPr>
            <a:r>
              <a:rPr lang="pt-BR" sz="2400" b="1">
                <a:solidFill>
                  <a:schemeClr val="dk1"/>
                </a:solidFill>
                <a:latin typeface="Calibri"/>
                <a:ea typeface="Calibri"/>
                <a:cs typeface="Calibri"/>
                <a:sym typeface="Calibri"/>
              </a:rPr>
              <a:t>			Howard D. White</a:t>
            </a:r>
            <a:endParaRPr sz="2400" b="1">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800"/>
              <a:buFont typeface="Arial"/>
              <a:buNone/>
            </a:pPr>
            <a:endParaRPr sz="2800" b="1">
              <a:solidFill>
                <a:schemeClr val="dk1"/>
              </a:solidFill>
              <a:latin typeface="Calibri"/>
              <a:ea typeface="Calibri"/>
              <a:cs typeface="Calibri"/>
              <a:sym typeface="Calibri"/>
            </a:endParaRPr>
          </a:p>
        </p:txBody>
      </p:sp>
      <p:pic>
        <p:nvPicPr>
          <p:cNvPr id="380" name="Google Shape;380;p51" descr="https://upload.wikimedia.org/wikipedia/commons/thumb/a/ac/Loet_Leydesdorff.jpg/180px-Loet_Leydesdorff.jpg"/>
          <p:cNvPicPr preferRelativeResize="0"/>
          <p:nvPr/>
        </p:nvPicPr>
        <p:blipFill rotWithShape="1">
          <a:blip r:embed="rId3">
            <a:alphaModFix/>
          </a:blip>
          <a:srcRect/>
          <a:stretch/>
        </p:blipFill>
        <p:spPr>
          <a:xfrm>
            <a:off x="993913" y="4769153"/>
            <a:ext cx="1360832" cy="1723721"/>
          </a:xfrm>
          <a:prstGeom prst="rect">
            <a:avLst/>
          </a:prstGeom>
          <a:noFill/>
          <a:ln>
            <a:noFill/>
          </a:ln>
        </p:spPr>
      </p:pic>
      <p:pic>
        <p:nvPicPr>
          <p:cNvPr id="381" name="Google Shape;381;p51"/>
          <p:cNvPicPr preferRelativeResize="0"/>
          <p:nvPr/>
        </p:nvPicPr>
        <p:blipFill rotWithShape="1">
          <a:blip r:embed="rId4">
            <a:alphaModFix/>
          </a:blip>
          <a:srcRect l="21544" t="16408" r="6722"/>
          <a:stretch/>
        </p:blipFill>
        <p:spPr>
          <a:xfrm>
            <a:off x="6824870" y="2464904"/>
            <a:ext cx="1555475" cy="1812614"/>
          </a:xfrm>
          <a:prstGeom prst="rect">
            <a:avLst/>
          </a:prstGeom>
          <a:noFill/>
          <a:ln>
            <a:noFill/>
          </a:ln>
        </p:spPr>
      </p:pic>
      <p:sp>
        <p:nvSpPr>
          <p:cNvPr id="382" name="Google Shape;382;p51" descr="Resultado de imagem para &quot;Howard D. White&quo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83" name="Google Shape;383;p51" descr="Uma imagem contendo ao ar livre, árvore, homem, pessoa&#10;&#10;Descrição gerada com muito alta confiança"/>
          <p:cNvPicPr preferRelativeResize="0"/>
          <p:nvPr/>
        </p:nvPicPr>
        <p:blipFill rotWithShape="1">
          <a:blip r:embed="rId5">
            <a:alphaModFix/>
          </a:blip>
          <a:srcRect t="7672"/>
          <a:stretch/>
        </p:blipFill>
        <p:spPr>
          <a:xfrm>
            <a:off x="6949938" y="4680260"/>
            <a:ext cx="1305337" cy="1812614"/>
          </a:xfrm>
          <a:prstGeom prst="rect">
            <a:avLst/>
          </a:prstGeom>
          <a:noFill/>
          <a:ln>
            <a:noFill/>
          </a:ln>
        </p:spPr>
      </p:pic>
      <p:pic>
        <p:nvPicPr>
          <p:cNvPr id="384" name="Google Shape;384;p51"/>
          <p:cNvPicPr preferRelativeResize="0"/>
          <p:nvPr/>
        </p:nvPicPr>
        <p:blipFill rotWithShape="1">
          <a:blip r:embed="rId6">
            <a:alphaModFix/>
          </a:blip>
          <a:srcRect l="13081" r="7971"/>
          <a:stretch/>
        </p:blipFill>
        <p:spPr>
          <a:xfrm>
            <a:off x="993913" y="2567139"/>
            <a:ext cx="1360832" cy="172372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 Cientometria e Informetria</a:t>
            </a:r>
            <a:endParaRPr sz="5400" b="1">
              <a:solidFill>
                <a:srgbClr val="BFBFBF"/>
              </a:solidFill>
            </a:endParaRPr>
          </a:p>
        </p:txBody>
      </p:sp>
      <p:sp>
        <p:nvSpPr>
          <p:cNvPr id="390" name="Google Shape;390;p52"/>
          <p:cNvSpPr txBox="1">
            <a:spLocks noGrp="1"/>
          </p:cNvSpPr>
          <p:nvPr>
            <p:ph type="body" idx="1"/>
          </p:nvPr>
        </p:nvSpPr>
        <p:spPr>
          <a:xfrm>
            <a:off x="838199" y="1825625"/>
            <a:ext cx="5840897"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Pesquisadores</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r>
              <a:rPr lang="pt-BR" sz="2400"/>
              <a:t>			</a:t>
            </a:r>
            <a:endParaRPr/>
          </a:p>
          <a:p>
            <a:pPr marL="228600" lvl="0" indent="-228600" algn="just" rtl="0">
              <a:lnSpc>
                <a:spcPct val="90000"/>
              </a:lnSpc>
              <a:spcBef>
                <a:spcPts val="1000"/>
              </a:spcBef>
              <a:spcAft>
                <a:spcPts val="0"/>
              </a:spcAft>
              <a:buClr>
                <a:schemeClr val="dk1"/>
              </a:buClr>
              <a:buSzPts val="2400"/>
              <a:buNone/>
            </a:pPr>
            <a:r>
              <a:rPr lang="pt-BR" sz="2400"/>
              <a:t>			</a:t>
            </a:r>
            <a:endParaRPr/>
          </a:p>
          <a:p>
            <a:pPr marL="228600" lvl="0" indent="-228600" algn="just" rtl="0">
              <a:lnSpc>
                <a:spcPct val="90000"/>
              </a:lnSpc>
              <a:spcBef>
                <a:spcPts val="1000"/>
              </a:spcBef>
              <a:spcAft>
                <a:spcPts val="0"/>
              </a:spcAft>
              <a:buClr>
                <a:schemeClr val="dk1"/>
              </a:buClr>
              <a:buSzPts val="2400"/>
              <a:buNone/>
            </a:pPr>
            <a:r>
              <a:rPr lang="pt-BR" sz="2400" b="1"/>
              <a:t>			</a:t>
            </a:r>
            <a:r>
              <a:rPr lang="pt-BR" sz="1800" b="1"/>
              <a:t>Leilah Santiago Bufrem (UFPR/UFPE)</a:t>
            </a:r>
            <a:endParaRPr/>
          </a:p>
          <a:p>
            <a:pPr marL="228600" lvl="0" indent="-228600" algn="just" rtl="0">
              <a:lnSpc>
                <a:spcPct val="90000"/>
              </a:lnSpc>
              <a:spcBef>
                <a:spcPts val="1000"/>
              </a:spcBef>
              <a:spcAft>
                <a:spcPts val="0"/>
              </a:spcAft>
              <a:buClr>
                <a:schemeClr val="dk1"/>
              </a:buClr>
              <a:buSzPts val="1800"/>
              <a:buNone/>
            </a:pPr>
            <a:endParaRPr sz="1800" b="1"/>
          </a:p>
          <a:p>
            <a:pPr marL="228600" lvl="0" indent="-228600" algn="just" rtl="0">
              <a:lnSpc>
                <a:spcPct val="90000"/>
              </a:lnSpc>
              <a:spcBef>
                <a:spcPts val="1000"/>
              </a:spcBef>
              <a:spcAft>
                <a:spcPts val="0"/>
              </a:spcAft>
              <a:buClr>
                <a:schemeClr val="dk1"/>
              </a:buClr>
              <a:buSzPts val="1800"/>
              <a:buNone/>
            </a:pPr>
            <a:endParaRPr sz="1800" b="1"/>
          </a:p>
          <a:p>
            <a:pPr marL="228600" lvl="0" indent="-228600" algn="just" rtl="0">
              <a:lnSpc>
                <a:spcPct val="90000"/>
              </a:lnSpc>
              <a:spcBef>
                <a:spcPts val="1000"/>
              </a:spcBef>
              <a:spcAft>
                <a:spcPts val="0"/>
              </a:spcAft>
              <a:buClr>
                <a:schemeClr val="dk1"/>
              </a:buClr>
              <a:buSzPts val="1800"/>
              <a:buNone/>
            </a:pPr>
            <a:endParaRPr sz="1800" b="1"/>
          </a:p>
          <a:p>
            <a:pPr marL="228600" lvl="0" indent="-228600" algn="just" rtl="0">
              <a:lnSpc>
                <a:spcPct val="90000"/>
              </a:lnSpc>
              <a:spcBef>
                <a:spcPts val="1000"/>
              </a:spcBef>
              <a:spcAft>
                <a:spcPts val="0"/>
              </a:spcAft>
              <a:buClr>
                <a:schemeClr val="dk1"/>
              </a:buClr>
              <a:buSzPts val="1800"/>
              <a:buNone/>
            </a:pPr>
            <a:r>
              <a:rPr lang="pt-BR" sz="1800" b="1"/>
              <a:t>			</a:t>
            </a:r>
            <a:endParaRPr/>
          </a:p>
          <a:p>
            <a:pPr marL="228600" lvl="0" indent="-228600" algn="just" rtl="0">
              <a:lnSpc>
                <a:spcPct val="90000"/>
              </a:lnSpc>
              <a:spcBef>
                <a:spcPts val="1000"/>
              </a:spcBef>
              <a:spcAft>
                <a:spcPts val="0"/>
              </a:spcAft>
              <a:buClr>
                <a:schemeClr val="dk1"/>
              </a:buClr>
              <a:buSzPts val="1800"/>
              <a:buNone/>
            </a:pPr>
            <a:r>
              <a:rPr lang="pt-BR" sz="1800" b="1"/>
              <a:t>			 Suzana Mueller (UnB)</a:t>
            </a:r>
            <a:endParaRPr sz="1800" b="1"/>
          </a:p>
        </p:txBody>
      </p:sp>
      <p:sp>
        <p:nvSpPr>
          <p:cNvPr id="391" name="Google Shape;391;p52"/>
          <p:cNvSpPr txBox="1"/>
          <p:nvPr/>
        </p:nvSpPr>
        <p:spPr>
          <a:xfrm>
            <a:off x="6824870" y="1825625"/>
            <a:ext cx="5172057" cy="4903788"/>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r>
              <a:rPr lang="pt-BR" sz="2000" b="1">
                <a:solidFill>
                  <a:schemeClr val="dk1"/>
                </a:solidFill>
                <a:latin typeface="Calibri"/>
                <a:ea typeface="Calibri"/>
                <a:cs typeface="Calibri"/>
                <a:sym typeface="Calibri"/>
              </a:rPr>
              <a:t>		</a:t>
            </a:r>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r>
              <a:rPr lang="pt-BR" sz="2000" b="1">
                <a:solidFill>
                  <a:schemeClr val="dk1"/>
                </a:solidFill>
                <a:latin typeface="Calibri"/>
                <a:ea typeface="Calibri"/>
                <a:cs typeface="Calibri"/>
                <a:sym typeface="Calibri"/>
              </a:rPr>
              <a:t>			Gilda Braga (IBICT/UFRJ)</a:t>
            </a: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000"/>
              <a:buFont typeface="Arial"/>
              <a:buNone/>
            </a:pPr>
            <a:r>
              <a:rPr lang="pt-BR" sz="2000" b="1">
                <a:solidFill>
                  <a:schemeClr val="dk1"/>
                </a:solidFill>
                <a:latin typeface="Calibri"/>
                <a:ea typeface="Calibri"/>
                <a:cs typeface="Calibri"/>
                <a:sym typeface="Calibri"/>
              </a:rPr>
              <a:t>  			Ida R. Chitto Stumpf (UFRGS)</a:t>
            </a: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228600" marR="0" lvl="0" indent="-228600" algn="just" rtl="0">
              <a:lnSpc>
                <a:spcPct val="90000"/>
              </a:lnSpc>
              <a:spcBef>
                <a:spcPts val="1000"/>
              </a:spcBef>
              <a:spcAft>
                <a:spcPts val="0"/>
              </a:spcAft>
              <a:buClr>
                <a:schemeClr val="dk1"/>
              </a:buClr>
              <a:buSzPts val="2400"/>
              <a:buFont typeface="Arial"/>
              <a:buNone/>
            </a:pPr>
            <a:endParaRPr sz="24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1">
              <a:solidFill>
                <a:schemeClr val="dk1"/>
              </a:solidFill>
              <a:latin typeface="Calibri"/>
              <a:ea typeface="Calibri"/>
              <a:cs typeface="Calibri"/>
              <a:sym typeface="Calibri"/>
            </a:endParaRPr>
          </a:p>
        </p:txBody>
      </p:sp>
      <p:sp>
        <p:nvSpPr>
          <p:cNvPr id="392" name="Google Shape;392;p52" descr="Resultado de imagem para &quot;Howard D. White&quo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93" name="Google Shape;393;p52"/>
          <p:cNvPicPr preferRelativeResize="0"/>
          <p:nvPr/>
        </p:nvPicPr>
        <p:blipFill rotWithShape="1">
          <a:blip r:embed="rId3">
            <a:alphaModFix/>
          </a:blip>
          <a:srcRect l="19729" t="6811" r="33722" b="6812"/>
          <a:stretch/>
        </p:blipFill>
        <p:spPr>
          <a:xfrm>
            <a:off x="673229" y="2514599"/>
            <a:ext cx="1752089" cy="1828801"/>
          </a:xfrm>
          <a:prstGeom prst="rect">
            <a:avLst/>
          </a:prstGeom>
          <a:noFill/>
          <a:ln>
            <a:noFill/>
          </a:ln>
        </p:spPr>
      </p:pic>
      <p:pic>
        <p:nvPicPr>
          <p:cNvPr id="394" name="Google Shape;394;p52"/>
          <p:cNvPicPr preferRelativeResize="0"/>
          <p:nvPr/>
        </p:nvPicPr>
        <p:blipFill rotWithShape="1">
          <a:blip r:embed="rId4">
            <a:alphaModFix/>
          </a:blip>
          <a:srcRect l="5163" r="14589"/>
          <a:stretch/>
        </p:blipFill>
        <p:spPr>
          <a:xfrm>
            <a:off x="673229" y="4472367"/>
            <a:ext cx="1707739" cy="2128078"/>
          </a:xfrm>
          <a:prstGeom prst="rect">
            <a:avLst/>
          </a:prstGeom>
          <a:noFill/>
          <a:ln>
            <a:noFill/>
          </a:ln>
        </p:spPr>
      </p:pic>
      <p:pic>
        <p:nvPicPr>
          <p:cNvPr id="395" name="Google Shape;395;p52" descr="Usuário"/>
          <p:cNvPicPr preferRelativeResize="0"/>
          <p:nvPr/>
        </p:nvPicPr>
        <p:blipFill rotWithShape="1">
          <a:blip r:embed="rId5">
            <a:alphaModFix/>
          </a:blip>
          <a:srcRect/>
          <a:stretch/>
        </p:blipFill>
        <p:spPr>
          <a:xfrm>
            <a:off x="6698292" y="2514599"/>
            <a:ext cx="2080856" cy="2080856"/>
          </a:xfrm>
          <a:prstGeom prst="rect">
            <a:avLst/>
          </a:prstGeom>
          <a:noFill/>
          <a:ln>
            <a:noFill/>
          </a:ln>
        </p:spPr>
      </p:pic>
      <p:pic>
        <p:nvPicPr>
          <p:cNvPr id="396" name="Google Shape;396;p52" descr="Usuário"/>
          <p:cNvPicPr preferRelativeResize="0"/>
          <p:nvPr/>
        </p:nvPicPr>
        <p:blipFill rotWithShape="1">
          <a:blip r:embed="rId5">
            <a:alphaModFix/>
          </a:blip>
          <a:srcRect/>
          <a:stretch/>
        </p:blipFill>
        <p:spPr>
          <a:xfrm>
            <a:off x="6679096" y="4777144"/>
            <a:ext cx="2080856" cy="20808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FBFBF"/>
              </a:buClr>
              <a:buSzPts val="5400"/>
              <a:buFont typeface="Calibri"/>
              <a:buNone/>
            </a:pPr>
            <a:r>
              <a:rPr lang="pt-BR" sz="5400" b="1" dirty="0">
                <a:solidFill>
                  <a:srgbClr val="BFBFBF"/>
                </a:solidFill>
                <a:latin typeface="Calibri"/>
                <a:ea typeface="Calibri"/>
                <a:cs typeface="Calibri"/>
                <a:sym typeface="Calibri"/>
              </a:rPr>
              <a:t>Estudos Métricos da Informação</a:t>
            </a:r>
            <a:endParaRPr dirty="0"/>
          </a:p>
        </p:txBody>
      </p:sp>
      <p:pic>
        <p:nvPicPr>
          <p:cNvPr id="155" name="Google Shape;155;p17"/>
          <p:cNvPicPr preferRelativeResize="0"/>
          <p:nvPr/>
        </p:nvPicPr>
        <p:blipFill rotWithShape="1">
          <a:blip r:embed="rId3">
            <a:alphaModFix/>
          </a:blip>
          <a:srcRect/>
          <a:stretch/>
        </p:blipFill>
        <p:spPr>
          <a:xfrm>
            <a:off x="1348763" y="1690688"/>
            <a:ext cx="8599767" cy="4181538"/>
          </a:xfrm>
          <a:prstGeom prst="rect">
            <a:avLst/>
          </a:prstGeom>
          <a:noFill/>
          <a:ln>
            <a:noFill/>
          </a:ln>
        </p:spPr>
      </p:pic>
      <p:sp>
        <p:nvSpPr>
          <p:cNvPr id="156" name="Google Shape;156;p17"/>
          <p:cNvSpPr txBox="1"/>
          <p:nvPr/>
        </p:nvSpPr>
        <p:spPr>
          <a:xfrm>
            <a:off x="1433112" y="5975264"/>
            <a:ext cx="838675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200">
                <a:solidFill>
                  <a:schemeClr val="dk1"/>
                </a:solidFill>
                <a:latin typeface="Arial"/>
                <a:ea typeface="Arial"/>
                <a:cs typeface="Arial"/>
                <a:sym typeface="Arial"/>
              </a:rPr>
              <a:t>Figura 2: Linha do tempo dos estudos métricos</a:t>
            </a:r>
            <a:endParaRPr/>
          </a:p>
          <a:p>
            <a:pPr marL="0" marR="0" lvl="0" indent="0" algn="l" rtl="0">
              <a:spcBef>
                <a:spcPts val="0"/>
              </a:spcBef>
              <a:spcAft>
                <a:spcPts val="0"/>
              </a:spcAft>
              <a:buNone/>
            </a:pPr>
            <a:r>
              <a:rPr lang="pt-BR" sz="1200">
                <a:solidFill>
                  <a:schemeClr val="dk1"/>
                </a:solidFill>
                <a:latin typeface="Arial"/>
                <a:ea typeface="Arial"/>
                <a:cs typeface="Arial"/>
                <a:sym typeface="Arial"/>
              </a:rPr>
              <a:t>Fonte: Faustino Júnior (2014, p. 31) baseado em Mugnaini (2006)</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 Cientometria e Informetria</a:t>
            </a:r>
            <a:endParaRPr sz="5400" b="1">
              <a:solidFill>
                <a:srgbClr val="BFBFBF"/>
              </a:solidFill>
            </a:endParaRPr>
          </a:p>
        </p:txBody>
      </p:sp>
      <p:sp>
        <p:nvSpPr>
          <p:cNvPr id="402" name="Google Shape;402;p53"/>
          <p:cNvSpPr txBox="1">
            <a:spLocks noGrp="1"/>
          </p:cNvSpPr>
          <p:nvPr>
            <p:ph type="body" idx="1"/>
          </p:nvPr>
        </p:nvSpPr>
        <p:spPr>
          <a:xfrm>
            <a:off x="838200" y="1825625"/>
            <a:ext cx="51054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Pesquisadores</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r>
              <a:rPr lang="pt-BR" sz="2400"/>
              <a:t>			</a:t>
            </a:r>
            <a:endParaRPr/>
          </a:p>
          <a:p>
            <a:pPr marL="228600" lvl="0" indent="-228600" algn="just" rtl="0">
              <a:lnSpc>
                <a:spcPct val="90000"/>
              </a:lnSpc>
              <a:spcBef>
                <a:spcPts val="1000"/>
              </a:spcBef>
              <a:spcAft>
                <a:spcPts val="0"/>
              </a:spcAft>
              <a:buClr>
                <a:schemeClr val="dk1"/>
              </a:buClr>
              <a:buSzPts val="2400"/>
              <a:buNone/>
            </a:pPr>
            <a:r>
              <a:rPr lang="pt-BR" sz="2400" b="1"/>
              <a:t>			</a:t>
            </a:r>
            <a:r>
              <a:rPr lang="pt-BR" sz="2000" b="1"/>
              <a:t>Rogério Mugnaini (USP)</a:t>
            </a:r>
            <a:endParaRPr/>
          </a:p>
          <a:p>
            <a:pPr marL="228600" lvl="0" indent="-228600" algn="just" rtl="0">
              <a:lnSpc>
                <a:spcPct val="90000"/>
              </a:lnSpc>
              <a:spcBef>
                <a:spcPts val="1000"/>
              </a:spcBef>
              <a:spcAft>
                <a:spcPts val="0"/>
              </a:spcAft>
              <a:buClr>
                <a:schemeClr val="dk1"/>
              </a:buClr>
              <a:buSzPts val="2000"/>
              <a:buNone/>
            </a:pPr>
            <a:endParaRPr sz="2000" b="1"/>
          </a:p>
          <a:p>
            <a:pPr marL="228600" lvl="0" indent="-228600" algn="just" rtl="0">
              <a:lnSpc>
                <a:spcPct val="90000"/>
              </a:lnSpc>
              <a:spcBef>
                <a:spcPts val="1000"/>
              </a:spcBef>
              <a:spcAft>
                <a:spcPts val="0"/>
              </a:spcAft>
              <a:buClr>
                <a:schemeClr val="dk1"/>
              </a:buClr>
              <a:buSzPts val="2000"/>
              <a:buNone/>
            </a:pPr>
            <a:endParaRPr sz="2000" b="1"/>
          </a:p>
          <a:p>
            <a:pPr marL="228600" lvl="0" indent="-228600" algn="just" rtl="0">
              <a:lnSpc>
                <a:spcPct val="90000"/>
              </a:lnSpc>
              <a:spcBef>
                <a:spcPts val="1000"/>
              </a:spcBef>
              <a:spcAft>
                <a:spcPts val="0"/>
              </a:spcAft>
              <a:buClr>
                <a:schemeClr val="dk1"/>
              </a:buClr>
              <a:buSzPts val="2000"/>
              <a:buNone/>
            </a:pPr>
            <a:endParaRPr sz="2000" b="1"/>
          </a:p>
          <a:p>
            <a:pPr marL="228600" lvl="0" indent="-228600" algn="just" rtl="0">
              <a:lnSpc>
                <a:spcPct val="90000"/>
              </a:lnSpc>
              <a:spcBef>
                <a:spcPts val="1000"/>
              </a:spcBef>
              <a:spcAft>
                <a:spcPts val="0"/>
              </a:spcAft>
              <a:buClr>
                <a:schemeClr val="dk1"/>
              </a:buClr>
              <a:buSzPts val="2000"/>
              <a:buNone/>
            </a:pPr>
            <a:r>
              <a:rPr lang="pt-BR" sz="2000" b="1"/>
              <a:t>			</a:t>
            </a:r>
            <a:endParaRPr/>
          </a:p>
          <a:p>
            <a:pPr marL="228600" lvl="0" indent="-228600" algn="just" rtl="0">
              <a:lnSpc>
                <a:spcPct val="90000"/>
              </a:lnSpc>
              <a:spcBef>
                <a:spcPts val="1000"/>
              </a:spcBef>
              <a:spcAft>
                <a:spcPts val="0"/>
              </a:spcAft>
              <a:buClr>
                <a:schemeClr val="dk1"/>
              </a:buClr>
              <a:buSzPts val="2000"/>
              <a:buNone/>
            </a:pPr>
            <a:r>
              <a:rPr lang="pt-BR" sz="2000" b="1"/>
              <a:t>			Jacqueline Leta (UFRJ/IBICT)</a:t>
            </a:r>
            <a:endParaRPr sz="2000" b="1"/>
          </a:p>
          <a:p>
            <a:pPr marL="0" lvl="0" indent="0" algn="l" rtl="0">
              <a:lnSpc>
                <a:spcPct val="90000"/>
              </a:lnSpc>
              <a:spcBef>
                <a:spcPts val="1000"/>
              </a:spcBef>
              <a:spcAft>
                <a:spcPts val="0"/>
              </a:spcAft>
              <a:buClr>
                <a:schemeClr val="dk1"/>
              </a:buClr>
              <a:buSzPts val="2800"/>
              <a:buNone/>
            </a:pPr>
            <a:endParaRPr b="1"/>
          </a:p>
        </p:txBody>
      </p:sp>
      <p:sp>
        <p:nvSpPr>
          <p:cNvPr id="403" name="Google Shape;403;p53"/>
          <p:cNvSpPr txBox="1"/>
          <p:nvPr/>
        </p:nvSpPr>
        <p:spPr>
          <a:xfrm>
            <a:off x="6824871" y="1825625"/>
            <a:ext cx="5105400" cy="4903788"/>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0" marR="0" lvl="0" indent="0" algn="just" rtl="0">
              <a:lnSpc>
                <a:spcPct val="80000"/>
              </a:lnSpc>
              <a:spcBef>
                <a:spcPts val="100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0" marR="0" lvl="0" indent="0" algn="just" rtl="0">
              <a:lnSpc>
                <a:spcPct val="80000"/>
              </a:lnSpc>
              <a:spcBef>
                <a:spcPts val="1000"/>
              </a:spcBef>
              <a:spcAft>
                <a:spcPts val="0"/>
              </a:spcAft>
              <a:buClr>
                <a:schemeClr val="dk1"/>
              </a:buClr>
              <a:buSzPts val="2220"/>
              <a:buFont typeface="Arial"/>
              <a:buNone/>
            </a:pPr>
            <a:endParaRPr sz="2220">
              <a:solidFill>
                <a:schemeClr val="dk1"/>
              </a:solidFill>
              <a:latin typeface="Calibri"/>
              <a:ea typeface="Calibri"/>
              <a:cs typeface="Calibri"/>
              <a:sym typeface="Calibri"/>
            </a:endParaRPr>
          </a:p>
          <a:p>
            <a:pPr marL="228600" marR="0" lvl="0" indent="-228600" algn="just" rtl="0">
              <a:lnSpc>
                <a:spcPct val="80000"/>
              </a:lnSpc>
              <a:spcBef>
                <a:spcPts val="1000"/>
              </a:spcBef>
              <a:spcAft>
                <a:spcPts val="0"/>
              </a:spcAft>
              <a:buClr>
                <a:schemeClr val="dk1"/>
              </a:buClr>
              <a:buSzPts val="2220"/>
              <a:buFont typeface="Arial"/>
              <a:buNone/>
            </a:pPr>
            <a:r>
              <a:rPr lang="pt-BR" sz="2220">
                <a:solidFill>
                  <a:schemeClr val="dk1"/>
                </a:solidFill>
                <a:latin typeface="Calibri"/>
                <a:ea typeface="Calibri"/>
                <a:cs typeface="Calibri"/>
                <a:sym typeface="Calibri"/>
              </a:rPr>
              <a:t>			</a:t>
            </a:r>
            <a:endParaRPr/>
          </a:p>
          <a:p>
            <a:pPr marL="228600" marR="0" lvl="0" indent="-228600" algn="just" rtl="0">
              <a:lnSpc>
                <a:spcPct val="80000"/>
              </a:lnSpc>
              <a:spcBef>
                <a:spcPts val="1000"/>
              </a:spcBef>
              <a:spcAft>
                <a:spcPts val="0"/>
              </a:spcAft>
              <a:buClr>
                <a:schemeClr val="dk1"/>
              </a:buClr>
              <a:buSzPts val="2220"/>
              <a:buFont typeface="Arial"/>
              <a:buNone/>
            </a:pPr>
            <a:r>
              <a:rPr lang="pt-BR" sz="2220" b="1">
                <a:solidFill>
                  <a:schemeClr val="dk1"/>
                </a:solidFill>
                <a:latin typeface="Calibri"/>
                <a:ea typeface="Calibri"/>
                <a:cs typeface="Calibri"/>
                <a:sym typeface="Calibri"/>
              </a:rPr>
              <a:t>			</a:t>
            </a:r>
            <a:r>
              <a:rPr lang="pt-BR" sz="1850" b="1">
                <a:solidFill>
                  <a:schemeClr val="dk1"/>
                </a:solidFill>
                <a:latin typeface="Calibri"/>
                <a:ea typeface="Calibri"/>
                <a:cs typeface="Calibri"/>
                <a:sym typeface="Calibri"/>
              </a:rPr>
              <a:t>Samile Vanz (UFRGS)</a:t>
            </a:r>
            <a:endParaRPr/>
          </a:p>
          <a:p>
            <a:pPr marL="228600" marR="0" lvl="0" indent="-228600" algn="just" rtl="0">
              <a:lnSpc>
                <a:spcPct val="80000"/>
              </a:lnSpc>
              <a:spcBef>
                <a:spcPts val="1000"/>
              </a:spcBef>
              <a:spcAft>
                <a:spcPts val="0"/>
              </a:spcAft>
              <a:buClr>
                <a:schemeClr val="dk1"/>
              </a:buClr>
              <a:buSzPts val="1850"/>
              <a:buFont typeface="Arial"/>
              <a:buNone/>
            </a:pPr>
            <a:endParaRPr sz="1850" b="1">
              <a:solidFill>
                <a:schemeClr val="dk1"/>
              </a:solidFill>
              <a:latin typeface="Calibri"/>
              <a:ea typeface="Calibri"/>
              <a:cs typeface="Calibri"/>
              <a:sym typeface="Calibri"/>
            </a:endParaRPr>
          </a:p>
          <a:p>
            <a:pPr marL="228600" marR="0" lvl="0" indent="-228600" algn="just" rtl="0">
              <a:lnSpc>
                <a:spcPct val="80000"/>
              </a:lnSpc>
              <a:spcBef>
                <a:spcPts val="1000"/>
              </a:spcBef>
              <a:spcAft>
                <a:spcPts val="0"/>
              </a:spcAft>
              <a:buClr>
                <a:schemeClr val="dk1"/>
              </a:buClr>
              <a:buSzPts val="1850"/>
              <a:buFont typeface="Arial"/>
              <a:buNone/>
            </a:pPr>
            <a:endParaRPr sz="1850" b="1">
              <a:solidFill>
                <a:schemeClr val="dk1"/>
              </a:solidFill>
              <a:latin typeface="Calibri"/>
              <a:ea typeface="Calibri"/>
              <a:cs typeface="Calibri"/>
              <a:sym typeface="Calibri"/>
            </a:endParaRPr>
          </a:p>
          <a:p>
            <a:pPr marL="228600" marR="0" lvl="0" indent="-228600" algn="just" rtl="0">
              <a:lnSpc>
                <a:spcPct val="80000"/>
              </a:lnSpc>
              <a:spcBef>
                <a:spcPts val="1000"/>
              </a:spcBef>
              <a:spcAft>
                <a:spcPts val="0"/>
              </a:spcAft>
              <a:buClr>
                <a:schemeClr val="dk1"/>
              </a:buClr>
              <a:buSzPts val="1850"/>
              <a:buFont typeface="Arial"/>
              <a:buNone/>
            </a:pPr>
            <a:endParaRPr sz="1850" b="1">
              <a:solidFill>
                <a:schemeClr val="dk1"/>
              </a:solidFill>
              <a:latin typeface="Calibri"/>
              <a:ea typeface="Calibri"/>
              <a:cs typeface="Calibri"/>
              <a:sym typeface="Calibri"/>
            </a:endParaRPr>
          </a:p>
          <a:p>
            <a:pPr marL="228600" marR="0" lvl="0" indent="-228600" algn="just" rtl="0">
              <a:lnSpc>
                <a:spcPct val="80000"/>
              </a:lnSpc>
              <a:spcBef>
                <a:spcPts val="1000"/>
              </a:spcBef>
              <a:spcAft>
                <a:spcPts val="0"/>
              </a:spcAft>
              <a:buClr>
                <a:schemeClr val="dk1"/>
              </a:buClr>
              <a:buSzPts val="1850"/>
              <a:buFont typeface="Arial"/>
              <a:buNone/>
            </a:pPr>
            <a:r>
              <a:rPr lang="pt-BR" sz="1850" b="1">
                <a:solidFill>
                  <a:schemeClr val="dk1"/>
                </a:solidFill>
                <a:latin typeface="Calibri"/>
                <a:ea typeface="Calibri"/>
                <a:cs typeface="Calibri"/>
                <a:sym typeface="Calibri"/>
              </a:rPr>
              <a:t>			</a:t>
            </a:r>
            <a:endParaRPr/>
          </a:p>
          <a:p>
            <a:pPr marL="228600" marR="0" lvl="0" indent="-228600" algn="just" rtl="0">
              <a:lnSpc>
                <a:spcPct val="80000"/>
              </a:lnSpc>
              <a:spcBef>
                <a:spcPts val="1000"/>
              </a:spcBef>
              <a:spcAft>
                <a:spcPts val="0"/>
              </a:spcAft>
              <a:buClr>
                <a:schemeClr val="dk1"/>
              </a:buClr>
              <a:buSzPts val="1850"/>
              <a:buFont typeface="Arial"/>
              <a:buNone/>
            </a:pPr>
            <a:endParaRPr sz="1850" b="1">
              <a:solidFill>
                <a:schemeClr val="dk1"/>
              </a:solidFill>
              <a:latin typeface="Calibri"/>
              <a:ea typeface="Calibri"/>
              <a:cs typeface="Calibri"/>
              <a:sym typeface="Calibri"/>
            </a:endParaRPr>
          </a:p>
          <a:p>
            <a:pPr marL="228600" marR="0" lvl="0" indent="-228600" algn="just" rtl="0">
              <a:lnSpc>
                <a:spcPct val="80000"/>
              </a:lnSpc>
              <a:spcBef>
                <a:spcPts val="1000"/>
              </a:spcBef>
              <a:spcAft>
                <a:spcPts val="0"/>
              </a:spcAft>
              <a:buClr>
                <a:schemeClr val="dk1"/>
              </a:buClr>
              <a:buSzPts val="1850"/>
              <a:buFont typeface="Arial"/>
              <a:buNone/>
            </a:pPr>
            <a:r>
              <a:rPr lang="pt-BR" sz="1850" b="1">
                <a:solidFill>
                  <a:schemeClr val="dk1"/>
                </a:solidFill>
                <a:latin typeface="Calibri"/>
                <a:ea typeface="Calibri"/>
                <a:cs typeface="Calibri"/>
                <a:sym typeface="Calibri"/>
              </a:rPr>
              <a:t>			Jesus Mena-Chalco (UFABC)</a:t>
            </a:r>
            <a:endParaRPr sz="1850" b="1">
              <a:solidFill>
                <a:schemeClr val="dk1"/>
              </a:solidFill>
              <a:latin typeface="Calibri"/>
              <a:ea typeface="Calibri"/>
              <a:cs typeface="Calibri"/>
              <a:sym typeface="Calibri"/>
            </a:endParaRPr>
          </a:p>
          <a:p>
            <a:pPr marL="0" marR="0" lvl="0" indent="0" algn="r" rtl="0">
              <a:lnSpc>
                <a:spcPct val="80000"/>
              </a:lnSpc>
              <a:spcBef>
                <a:spcPts val="1000"/>
              </a:spcBef>
              <a:spcAft>
                <a:spcPts val="0"/>
              </a:spcAft>
              <a:buClr>
                <a:schemeClr val="dk1"/>
              </a:buClr>
              <a:buSzPts val="1850"/>
              <a:buFont typeface="Arial"/>
              <a:buNone/>
            </a:pPr>
            <a:endParaRPr sz="1850" b="1">
              <a:solidFill>
                <a:schemeClr val="dk1"/>
              </a:solidFill>
              <a:latin typeface="Calibri"/>
              <a:ea typeface="Calibri"/>
              <a:cs typeface="Calibri"/>
              <a:sym typeface="Calibri"/>
            </a:endParaRPr>
          </a:p>
          <a:p>
            <a:pPr marL="0" marR="0" lvl="0" indent="0" algn="r" rtl="0">
              <a:lnSpc>
                <a:spcPct val="80000"/>
              </a:lnSpc>
              <a:spcBef>
                <a:spcPts val="1000"/>
              </a:spcBef>
              <a:spcAft>
                <a:spcPts val="0"/>
              </a:spcAft>
              <a:buClr>
                <a:schemeClr val="dk1"/>
              </a:buClr>
              <a:buSzPts val="1850"/>
              <a:buFont typeface="Arial"/>
              <a:buNone/>
            </a:pPr>
            <a:r>
              <a:rPr lang="pt-BR" sz="1850">
                <a:solidFill>
                  <a:schemeClr val="dk1"/>
                </a:solidFill>
                <a:latin typeface="Calibri"/>
                <a:ea typeface="Calibri"/>
                <a:cs typeface="Calibri"/>
                <a:sym typeface="Calibri"/>
              </a:rPr>
              <a:t>(GRÁCIO, 2018)</a:t>
            </a:r>
            <a:endParaRPr/>
          </a:p>
        </p:txBody>
      </p:sp>
      <p:sp>
        <p:nvSpPr>
          <p:cNvPr id="404" name="Google Shape;404;p53" descr="Resultado de imagem para &quot;Howard D. White&quot;"/>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5" name="Google Shape;405;p53"/>
          <p:cNvPicPr preferRelativeResize="0"/>
          <p:nvPr/>
        </p:nvPicPr>
        <p:blipFill rotWithShape="1">
          <a:blip r:embed="rId3">
            <a:alphaModFix/>
          </a:blip>
          <a:srcRect/>
          <a:stretch/>
        </p:blipFill>
        <p:spPr>
          <a:xfrm>
            <a:off x="1001091" y="2613819"/>
            <a:ext cx="1244600" cy="1663700"/>
          </a:xfrm>
          <a:prstGeom prst="rect">
            <a:avLst/>
          </a:prstGeom>
          <a:noFill/>
          <a:ln>
            <a:noFill/>
          </a:ln>
        </p:spPr>
      </p:pic>
      <p:pic>
        <p:nvPicPr>
          <p:cNvPr id="406" name="Google Shape;406;p53"/>
          <p:cNvPicPr preferRelativeResize="0"/>
          <p:nvPr/>
        </p:nvPicPr>
        <p:blipFill rotWithShape="1">
          <a:blip r:embed="rId4">
            <a:alphaModFix/>
          </a:blip>
          <a:srcRect/>
          <a:stretch/>
        </p:blipFill>
        <p:spPr>
          <a:xfrm>
            <a:off x="7323700" y="2613819"/>
            <a:ext cx="1105172" cy="1663700"/>
          </a:xfrm>
          <a:prstGeom prst="rect">
            <a:avLst/>
          </a:prstGeom>
          <a:noFill/>
          <a:ln>
            <a:noFill/>
          </a:ln>
        </p:spPr>
      </p:pic>
      <p:pic>
        <p:nvPicPr>
          <p:cNvPr id="407" name="Google Shape;407;p53"/>
          <p:cNvPicPr preferRelativeResize="0"/>
          <p:nvPr/>
        </p:nvPicPr>
        <p:blipFill rotWithShape="1">
          <a:blip r:embed="rId5">
            <a:alphaModFix/>
          </a:blip>
          <a:srcRect/>
          <a:stretch/>
        </p:blipFill>
        <p:spPr>
          <a:xfrm>
            <a:off x="1074601" y="4829175"/>
            <a:ext cx="1097580" cy="1663700"/>
          </a:xfrm>
          <a:prstGeom prst="rect">
            <a:avLst/>
          </a:prstGeom>
          <a:noFill/>
          <a:ln>
            <a:noFill/>
          </a:ln>
        </p:spPr>
      </p:pic>
      <p:pic>
        <p:nvPicPr>
          <p:cNvPr id="408" name="Google Shape;408;p53"/>
          <p:cNvPicPr preferRelativeResize="0"/>
          <p:nvPr/>
        </p:nvPicPr>
        <p:blipFill rotWithShape="1">
          <a:blip r:embed="rId6">
            <a:alphaModFix/>
          </a:blip>
          <a:srcRect l="15499" r="14848"/>
          <a:stretch/>
        </p:blipFill>
        <p:spPr>
          <a:xfrm>
            <a:off x="7270069" y="4829175"/>
            <a:ext cx="1158803" cy="1663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Bibliométricos e Cientométricos</a:t>
            </a:r>
            <a:endParaRPr sz="5400" b="1">
              <a:solidFill>
                <a:srgbClr val="BFBFBF"/>
              </a:solidFill>
            </a:endParaRPr>
          </a:p>
        </p:txBody>
      </p:sp>
      <p:grpSp>
        <p:nvGrpSpPr>
          <p:cNvPr id="414" name="Google Shape;414;p54"/>
          <p:cNvGrpSpPr/>
          <p:nvPr/>
        </p:nvGrpSpPr>
        <p:grpSpPr>
          <a:xfrm>
            <a:off x="1191549" y="2662781"/>
            <a:ext cx="9808900" cy="1839168"/>
            <a:chOff x="0" y="683509"/>
            <a:chExt cx="9808900" cy="1839168"/>
          </a:xfrm>
        </p:grpSpPr>
        <p:sp>
          <p:nvSpPr>
            <p:cNvPr id="415" name="Google Shape;415;p54"/>
            <p:cNvSpPr/>
            <p:nvPr/>
          </p:nvSpPr>
          <p:spPr>
            <a:xfrm>
              <a:off x="0" y="683509"/>
              <a:ext cx="3065281" cy="1839168"/>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4"/>
            <p:cNvSpPr txBox="1"/>
            <p:nvPr/>
          </p:nvSpPr>
          <p:spPr>
            <a:xfrm>
              <a:off x="0" y="683509"/>
              <a:ext cx="3065281" cy="1839168"/>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pt-BR" sz="4100" b="1">
                  <a:solidFill>
                    <a:schemeClr val="lt1"/>
                  </a:solidFill>
                  <a:latin typeface="Calibri"/>
                  <a:ea typeface="Calibri"/>
                  <a:cs typeface="Calibri"/>
                  <a:sym typeface="Calibri"/>
                </a:rPr>
                <a:t>Indicadores de produção</a:t>
              </a:r>
              <a:endParaRPr/>
            </a:p>
          </p:txBody>
        </p:sp>
        <p:sp>
          <p:nvSpPr>
            <p:cNvPr id="417" name="Google Shape;417;p54"/>
            <p:cNvSpPr/>
            <p:nvPr/>
          </p:nvSpPr>
          <p:spPr>
            <a:xfrm>
              <a:off x="3371809" y="683509"/>
              <a:ext cx="3065281" cy="1839168"/>
            </a:xfrm>
            <a:prstGeom prst="rect">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4"/>
            <p:cNvSpPr txBox="1"/>
            <p:nvPr/>
          </p:nvSpPr>
          <p:spPr>
            <a:xfrm>
              <a:off x="3371809" y="683509"/>
              <a:ext cx="3065281" cy="1839168"/>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pt-BR" sz="4100" b="1">
                  <a:solidFill>
                    <a:schemeClr val="lt1"/>
                  </a:solidFill>
                  <a:latin typeface="Calibri"/>
                  <a:ea typeface="Calibri"/>
                  <a:cs typeface="Calibri"/>
                  <a:sym typeface="Calibri"/>
                </a:rPr>
                <a:t>Indicadores de citação</a:t>
              </a:r>
              <a:endParaRPr/>
            </a:p>
          </p:txBody>
        </p:sp>
        <p:sp>
          <p:nvSpPr>
            <p:cNvPr id="419" name="Google Shape;419;p54"/>
            <p:cNvSpPr/>
            <p:nvPr/>
          </p:nvSpPr>
          <p:spPr>
            <a:xfrm>
              <a:off x="6743619" y="683509"/>
              <a:ext cx="3065281" cy="1839168"/>
            </a:xfrm>
            <a:prstGeom prst="rect">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4"/>
            <p:cNvSpPr txBox="1"/>
            <p:nvPr/>
          </p:nvSpPr>
          <p:spPr>
            <a:xfrm>
              <a:off x="6743619" y="683509"/>
              <a:ext cx="3065281" cy="1839168"/>
            </a:xfrm>
            <a:prstGeom prst="rect">
              <a:avLst/>
            </a:prstGeom>
            <a:noFill/>
            <a:ln>
              <a:noFill/>
            </a:ln>
          </p:spPr>
          <p:txBody>
            <a:bodyPr spcFirstLastPara="1" wrap="square" lIns="156200" tIns="156200" rIns="156200" bIns="156200" anchor="ctr" anchorCtr="0">
              <a:noAutofit/>
            </a:bodyPr>
            <a:lstStyle/>
            <a:p>
              <a:pPr marL="0" marR="0" lvl="0" indent="0" algn="ctr" rtl="0">
                <a:lnSpc>
                  <a:spcPct val="90000"/>
                </a:lnSpc>
                <a:spcBef>
                  <a:spcPts val="0"/>
                </a:spcBef>
                <a:spcAft>
                  <a:spcPts val="0"/>
                </a:spcAft>
                <a:buClr>
                  <a:schemeClr val="lt1"/>
                </a:buClr>
                <a:buSzPts val="4100"/>
                <a:buFont typeface="Calibri"/>
                <a:buNone/>
              </a:pPr>
              <a:r>
                <a:rPr lang="pt-BR" sz="4100" b="1">
                  <a:solidFill>
                    <a:schemeClr val="lt1"/>
                  </a:solidFill>
                  <a:latin typeface="Calibri"/>
                  <a:ea typeface="Calibri"/>
                  <a:cs typeface="Calibri"/>
                  <a:sym typeface="Calibri"/>
                </a:rPr>
                <a:t>Indicadores de ligação</a:t>
              </a:r>
              <a:endParaRPr/>
            </a:p>
          </p:txBody>
        </p:sp>
      </p:grpSp>
      <p:sp>
        <p:nvSpPr>
          <p:cNvPr id="421" name="Google Shape;421;p54"/>
          <p:cNvSpPr txBox="1">
            <a:spLocks noGrp="1"/>
          </p:cNvSpPr>
          <p:nvPr>
            <p:ph type="body" idx="1"/>
          </p:nvPr>
        </p:nvSpPr>
        <p:spPr>
          <a:xfrm>
            <a:off x="1191549" y="5278055"/>
            <a:ext cx="7512613" cy="48613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pt-BR"/>
              <a:t>(MACIAS-CHAPULA, 1998; SPINAK, 1998)</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27" name="Google Shape;427;p55"/>
          <p:cNvSpPr txBox="1">
            <a:spLocks noGrp="1"/>
          </p:cNvSpPr>
          <p:nvPr>
            <p:ph type="body" idx="1"/>
          </p:nvPr>
        </p:nvSpPr>
        <p:spPr>
          <a:xfrm>
            <a:off x="838200" y="1825624"/>
            <a:ext cx="10515600" cy="47466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b="1"/>
              <a:t>O que pode ser medido?</a:t>
            </a:r>
            <a:endParaRPr b="1"/>
          </a:p>
          <a:p>
            <a:pPr marL="0" lvl="0" indent="0" algn="just"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pt-BR"/>
              <a:t>Quantidade de artigos publicados por um periódico;</a:t>
            </a:r>
            <a:endParaRPr/>
          </a:p>
          <a:p>
            <a:pPr marL="0" lvl="0" indent="0" algn="l" rtl="0">
              <a:lnSpc>
                <a:spcPct val="90000"/>
              </a:lnSpc>
              <a:spcBef>
                <a:spcPts val="1000"/>
              </a:spcBef>
              <a:spcAft>
                <a:spcPts val="0"/>
              </a:spcAft>
              <a:buClr>
                <a:schemeClr val="dk1"/>
              </a:buClr>
              <a:buSzPts val="2800"/>
              <a:buNone/>
            </a:pPr>
            <a:r>
              <a:rPr lang="pt-BR"/>
              <a:t>Quantidade de publicações de um autor, instituição, país;</a:t>
            </a:r>
            <a:endParaRPr/>
          </a:p>
          <a:p>
            <a:pPr marL="0" lvl="0" indent="0" algn="l" rtl="0">
              <a:lnSpc>
                <a:spcPct val="90000"/>
              </a:lnSpc>
              <a:spcBef>
                <a:spcPts val="1000"/>
              </a:spcBef>
              <a:spcAft>
                <a:spcPts val="0"/>
              </a:spcAft>
              <a:buClr>
                <a:schemeClr val="dk1"/>
              </a:buClr>
              <a:buSzPts val="2800"/>
              <a:buNone/>
            </a:pPr>
            <a:r>
              <a:rPr lang="pt-BR"/>
              <a:t>Tipologia documental (quais os documentos mais utilizados)</a:t>
            </a:r>
            <a:endParaRPr/>
          </a:p>
          <a:p>
            <a:pPr marL="0" lvl="0" indent="0" algn="l" rtl="0">
              <a:lnSpc>
                <a:spcPct val="90000"/>
              </a:lnSpc>
              <a:spcBef>
                <a:spcPts val="1000"/>
              </a:spcBef>
              <a:spcAft>
                <a:spcPts val="0"/>
              </a:spcAft>
              <a:buClr>
                <a:schemeClr val="dk1"/>
              </a:buClr>
              <a:buSzPts val="2800"/>
              <a:buNone/>
            </a:pPr>
            <a:r>
              <a:rPr lang="pt-BR"/>
              <a:t>Instituições representadas</a:t>
            </a:r>
            <a:endParaRPr/>
          </a:p>
          <a:p>
            <a:pPr marL="0" lvl="0" indent="0" algn="l" rtl="0">
              <a:lnSpc>
                <a:spcPct val="90000"/>
              </a:lnSpc>
              <a:spcBef>
                <a:spcPts val="1000"/>
              </a:spcBef>
              <a:spcAft>
                <a:spcPts val="0"/>
              </a:spcAft>
              <a:buClr>
                <a:schemeClr val="dk1"/>
              </a:buClr>
              <a:buSzPts val="2800"/>
              <a:buNone/>
            </a:pPr>
            <a:r>
              <a:rPr lang="pt-BR"/>
              <a:t>Área do conhecimento</a:t>
            </a:r>
            <a:endParaRPr/>
          </a:p>
          <a:p>
            <a:pPr marL="0" lvl="0" indent="0" algn="l" rtl="0">
              <a:lnSpc>
                <a:spcPct val="90000"/>
              </a:lnSpc>
              <a:spcBef>
                <a:spcPts val="1000"/>
              </a:spcBef>
              <a:spcAft>
                <a:spcPts val="0"/>
              </a:spcAft>
              <a:buClr>
                <a:schemeClr val="dk1"/>
              </a:buClr>
              <a:buSzPts val="2800"/>
              <a:buNone/>
            </a:pPr>
            <a:r>
              <a:rPr lang="pt-BR"/>
              <a:t>Países representados</a:t>
            </a:r>
            <a:endParaRPr/>
          </a:p>
          <a:p>
            <a:pPr marL="0" lvl="0" indent="0" algn="just"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b="1" u="sng">
              <a:solidFill>
                <a:schemeClr val="hlink"/>
              </a:solidFill>
              <a:hlinkClick r:id="rId3"/>
            </a:endParaRPr>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33" name="Google Shape;433;p56"/>
          <p:cNvSpPr txBox="1">
            <a:spLocks noGrp="1"/>
          </p:cNvSpPr>
          <p:nvPr>
            <p:ph type="body" idx="1"/>
          </p:nvPr>
        </p:nvSpPr>
        <p:spPr>
          <a:xfrm>
            <a:off x="838199" y="1825624"/>
            <a:ext cx="7763541" cy="47466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b="1"/>
              <a:t>Exemplo</a:t>
            </a:r>
            <a:endParaRPr b="1"/>
          </a:p>
          <a:p>
            <a:pPr marL="0" lvl="0" indent="0" algn="just"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pt-BR"/>
              <a:t>1º artigo com mais acessos na Revista da Faculdade de Direito UFPR</a:t>
            </a:r>
            <a:endParaRPr/>
          </a:p>
          <a:p>
            <a:pPr marL="0" lvl="0" indent="0" algn="l" rtl="0">
              <a:lnSpc>
                <a:spcPct val="90000"/>
              </a:lnSpc>
              <a:spcBef>
                <a:spcPts val="1000"/>
              </a:spcBef>
              <a:spcAft>
                <a:spcPts val="0"/>
              </a:spcAft>
              <a:buClr>
                <a:schemeClr val="dk1"/>
              </a:buClr>
              <a:buSzPts val="1800"/>
              <a:buNone/>
            </a:pPr>
            <a:r>
              <a:rPr lang="pt-BR" sz="1800"/>
              <a:t>TALAMINI, Eduardo. A efetivação da liminar e da sentença no mandado de segurança. Revista da Faculdade de Direito UFPR, v.36, p. 233-245, 2001. Disponível em: </a:t>
            </a:r>
            <a:r>
              <a:rPr lang="pt-BR" sz="1800" u="sng">
                <a:solidFill>
                  <a:schemeClr val="hlink"/>
                </a:solidFill>
                <a:hlinkClick r:id="rId3"/>
              </a:rPr>
              <a:t>https://revistas.ufpr.br/direito/article/view/1793/1490</a:t>
            </a:r>
            <a:r>
              <a:rPr lang="pt-BR" sz="1800"/>
              <a:t> . Acesso em: 23 maio 2018. DOI: </a:t>
            </a:r>
            <a:r>
              <a:rPr lang="pt-BR" sz="1800" u="sng">
                <a:solidFill>
                  <a:schemeClr val="hlink"/>
                </a:solidFill>
                <a:hlinkClick r:id="rId4"/>
              </a:rPr>
              <a:t>http://dx.doi.org/10.5380/rfdufpr.v36i0</a:t>
            </a:r>
            <a:r>
              <a:rPr lang="pt-BR" sz="1800"/>
              <a:t> </a:t>
            </a: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r>
              <a:rPr lang="pt-BR"/>
              <a:t>Acessos ao resumo: 1.014</a:t>
            </a:r>
            <a:endParaRPr/>
          </a:p>
          <a:p>
            <a:pPr marL="0" lvl="0" indent="0" algn="just" rtl="0">
              <a:lnSpc>
                <a:spcPct val="90000"/>
              </a:lnSpc>
              <a:spcBef>
                <a:spcPts val="1000"/>
              </a:spcBef>
              <a:spcAft>
                <a:spcPts val="0"/>
              </a:spcAft>
              <a:buClr>
                <a:schemeClr val="dk1"/>
              </a:buClr>
              <a:buSzPts val="2800"/>
              <a:buNone/>
            </a:pPr>
            <a:r>
              <a:rPr lang="pt-BR"/>
              <a:t>Acessos ao texto completo: 93.931</a:t>
            </a:r>
            <a:endParaRPr/>
          </a:p>
          <a:p>
            <a:pPr marL="0" lvl="0" indent="0" algn="l" rtl="0">
              <a:lnSpc>
                <a:spcPct val="90000"/>
              </a:lnSpc>
              <a:spcBef>
                <a:spcPts val="1000"/>
              </a:spcBef>
              <a:spcAft>
                <a:spcPts val="0"/>
              </a:spcAft>
              <a:buClr>
                <a:schemeClr val="dk1"/>
              </a:buClr>
              <a:buSzPts val="2800"/>
              <a:buNone/>
            </a:pPr>
            <a:endParaRPr b="1" u="sng">
              <a:solidFill>
                <a:schemeClr val="hlink"/>
              </a:solidFill>
              <a:hlinkClick r:id="rId5"/>
            </a:endParaRPr>
          </a:p>
          <a:p>
            <a:pPr marL="0" lvl="0" indent="0" algn="l" rtl="0">
              <a:lnSpc>
                <a:spcPct val="90000"/>
              </a:lnSpc>
              <a:spcBef>
                <a:spcPts val="1000"/>
              </a:spcBef>
              <a:spcAft>
                <a:spcPts val="0"/>
              </a:spcAft>
              <a:buClr>
                <a:schemeClr val="dk1"/>
              </a:buClr>
              <a:buSzPts val="2800"/>
              <a:buNone/>
            </a:pPr>
            <a:endParaRPr b="1"/>
          </a:p>
        </p:txBody>
      </p:sp>
      <p:pic>
        <p:nvPicPr>
          <p:cNvPr id="434" name="Google Shape;434;p56"/>
          <p:cNvPicPr preferRelativeResize="0"/>
          <p:nvPr/>
        </p:nvPicPr>
        <p:blipFill rotWithShape="1">
          <a:blip r:embed="rId6">
            <a:alphaModFix/>
          </a:blip>
          <a:srcRect/>
          <a:stretch/>
        </p:blipFill>
        <p:spPr>
          <a:xfrm>
            <a:off x="8601740" y="1855452"/>
            <a:ext cx="3397626" cy="482243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40" name="Google Shape;440;p57"/>
          <p:cNvSpPr txBox="1">
            <a:spLocks noGrp="1"/>
          </p:cNvSpPr>
          <p:nvPr>
            <p:ph type="body" idx="1"/>
          </p:nvPr>
        </p:nvSpPr>
        <p:spPr>
          <a:xfrm>
            <a:off x="838199" y="1825624"/>
            <a:ext cx="7763541" cy="47466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b="1"/>
              <a:t>Exemplo</a:t>
            </a:r>
            <a:endParaRPr b="1"/>
          </a:p>
          <a:p>
            <a:pPr marL="0" lvl="0" indent="0" algn="just"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pt-BR"/>
              <a:t>2º artigo com mais acessos na Revista da Faculdade de Direito UFPR</a:t>
            </a:r>
            <a:endParaRPr/>
          </a:p>
          <a:p>
            <a:pPr marL="0" lvl="0" indent="0" algn="l" rtl="0">
              <a:lnSpc>
                <a:spcPct val="90000"/>
              </a:lnSpc>
              <a:spcBef>
                <a:spcPts val="1000"/>
              </a:spcBef>
              <a:spcAft>
                <a:spcPts val="0"/>
              </a:spcAft>
              <a:buClr>
                <a:schemeClr val="dk1"/>
              </a:buClr>
              <a:buSzPts val="1800"/>
              <a:buNone/>
            </a:pPr>
            <a:r>
              <a:rPr lang="pt-BR" sz="1800"/>
              <a:t>TODESCHINI, Frederico. Dois anos de sexologia forense no Departamento Médico Legal do Paraná. </a:t>
            </a:r>
            <a:r>
              <a:rPr lang="pt-BR" sz="1800" b="1"/>
              <a:t>Revista da Faculdade de Direito UFPR</a:t>
            </a:r>
            <a:r>
              <a:rPr lang="pt-BR" sz="1800"/>
              <a:t>, v. 5, p. 27-34, 1957. Disponível em: </a:t>
            </a:r>
            <a:r>
              <a:rPr lang="pt-BR" sz="1800" u="sng">
                <a:solidFill>
                  <a:schemeClr val="hlink"/>
                </a:solidFill>
                <a:hlinkClick r:id="rId3"/>
              </a:rPr>
              <a:t>https://revistas.ufpr.br/direito/article/view/6610/4729</a:t>
            </a:r>
            <a:r>
              <a:rPr lang="pt-BR" sz="1800"/>
              <a:t> . Acesso em: 23 maio 2018. DOI: </a:t>
            </a:r>
            <a:r>
              <a:rPr lang="pt-BR" sz="1800" u="sng">
                <a:solidFill>
                  <a:schemeClr val="hlink"/>
                </a:solidFill>
                <a:hlinkClick r:id="rId4"/>
              </a:rPr>
              <a:t>http://dx.doi.org/10.5380/rfdufpr.v5i0</a:t>
            </a:r>
            <a:r>
              <a:rPr lang="pt-BR" sz="1800"/>
              <a:t> </a:t>
            </a: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r>
              <a:rPr lang="pt-BR"/>
              <a:t>Acessos ao resumo: 630</a:t>
            </a:r>
            <a:endParaRPr/>
          </a:p>
          <a:p>
            <a:pPr marL="0" lvl="0" indent="0" algn="just" rtl="0">
              <a:lnSpc>
                <a:spcPct val="90000"/>
              </a:lnSpc>
              <a:spcBef>
                <a:spcPts val="1000"/>
              </a:spcBef>
              <a:spcAft>
                <a:spcPts val="0"/>
              </a:spcAft>
              <a:buClr>
                <a:schemeClr val="dk1"/>
              </a:buClr>
              <a:buSzPts val="2800"/>
              <a:buNone/>
            </a:pPr>
            <a:r>
              <a:rPr lang="pt-BR"/>
              <a:t>Acessos ao texto completo: 73.559</a:t>
            </a:r>
            <a:endParaRPr/>
          </a:p>
          <a:p>
            <a:pPr marL="0" lvl="0" indent="0" algn="l" rtl="0">
              <a:lnSpc>
                <a:spcPct val="90000"/>
              </a:lnSpc>
              <a:spcBef>
                <a:spcPts val="1000"/>
              </a:spcBef>
              <a:spcAft>
                <a:spcPts val="0"/>
              </a:spcAft>
              <a:buClr>
                <a:schemeClr val="dk1"/>
              </a:buClr>
              <a:buSzPts val="2800"/>
              <a:buNone/>
            </a:pPr>
            <a:endParaRPr b="1" u="sng">
              <a:solidFill>
                <a:schemeClr val="hlink"/>
              </a:solidFill>
              <a:hlinkClick r:id="rId5"/>
            </a:endParaRPr>
          </a:p>
          <a:p>
            <a:pPr marL="0" lvl="0" indent="0" algn="l" rtl="0">
              <a:lnSpc>
                <a:spcPct val="90000"/>
              </a:lnSpc>
              <a:spcBef>
                <a:spcPts val="1000"/>
              </a:spcBef>
              <a:spcAft>
                <a:spcPts val="0"/>
              </a:spcAft>
              <a:buClr>
                <a:schemeClr val="dk1"/>
              </a:buClr>
              <a:buSzPts val="2800"/>
              <a:buNone/>
            </a:pPr>
            <a:endParaRPr b="1"/>
          </a:p>
        </p:txBody>
      </p:sp>
      <p:pic>
        <p:nvPicPr>
          <p:cNvPr id="441" name="Google Shape;441;p57"/>
          <p:cNvPicPr preferRelativeResize="0"/>
          <p:nvPr/>
        </p:nvPicPr>
        <p:blipFill rotWithShape="1">
          <a:blip r:embed="rId6">
            <a:alphaModFix/>
          </a:blip>
          <a:srcRect l="3188" t="1607" r="4361" b="1215"/>
          <a:stretch/>
        </p:blipFill>
        <p:spPr>
          <a:xfrm>
            <a:off x="8770859" y="1949486"/>
            <a:ext cx="3212036" cy="462276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47" name="Google Shape;447;p58"/>
          <p:cNvSpPr txBox="1">
            <a:spLocks noGrp="1"/>
          </p:cNvSpPr>
          <p:nvPr>
            <p:ph type="body" idx="1"/>
          </p:nvPr>
        </p:nvSpPr>
        <p:spPr>
          <a:xfrm>
            <a:off x="838199" y="1825624"/>
            <a:ext cx="7763541" cy="474662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b="1"/>
              <a:t>Exemplo</a:t>
            </a:r>
            <a:endParaRPr b="1"/>
          </a:p>
          <a:p>
            <a:pPr marL="0" lvl="0" indent="0" algn="just" rtl="0">
              <a:lnSpc>
                <a:spcPct val="90000"/>
              </a:lnSpc>
              <a:spcBef>
                <a:spcPts val="1000"/>
              </a:spcBef>
              <a:spcAft>
                <a:spcPts val="0"/>
              </a:spcAft>
              <a:buClr>
                <a:schemeClr val="dk1"/>
              </a:buClr>
              <a:buSzPts val="2800"/>
              <a:buNone/>
            </a:pPr>
            <a:endParaRPr b="1"/>
          </a:p>
          <a:p>
            <a:pPr marL="0" lvl="0" indent="0" algn="l" rtl="0">
              <a:lnSpc>
                <a:spcPct val="90000"/>
              </a:lnSpc>
              <a:spcBef>
                <a:spcPts val="1000"/>
              </a:spcBef>
              <a:spcAft>
                <a:spcPts val="0"/>
              </a:spcAft>
              <a:buClr>
                <a:schemeClr val="dk1"/>
              </a:buClr>
              <a:buSzPts val="2800"/>
              <a:buNone/>
            </a:pPr>
            <a:r>
              <a:rPr lang="pt-BR"/>
              <a:t>3º artigo com mais acessos na Revista da Faculdade de Direito UFPR</a:t>
            </a:r>
            <a:endParaRPr/>
          </a:p>
          <a:p>
            <a:pPr marL="0" lvl="0" indent="0" algn="l" rtl="0">
              <a:lnSpc>
                <a:spcPct val="90000"/>
              </a:lnSpc>
              <a:spcBef>
                <a:spcPts val="1000"/>
              </a:spcBef>
              <a:spcAft>
                <a:spcPts val="0"/>
              </a:spcAft>
              <a:buClr>
                <a:schemeClr val="dk1"/>
              </a:buClr>
              <a:buSzPts val="1800"/>
              <a:buNone/>
            </a:pPr>
            <a:r>
              <a:rPr lang="pt-BR" sz="1800"/>
              <a:t>MACHADO, Sidnei. Trabalho escravo e trabalho livre no Brasil: alguns paradoxos históricos do direito do trabalho. </a:t>
            </a:r>
            <a:r>
              <a:rPr lang="pt-BR" sz="1800" b="1"/>
              <a:t>Revista da Faculdade de Direito UFPR</a:t>
            </a:r>
            <a:r>
              <a:rPr lang="pt-BR" sz="1800"/>
              <a:t>, v. 38, p. 151-158, 2003. Disponível em: </a:t>
            </a:r>
            <a:r>
              <a:rPr lang="pt-BR" sz="1800" u="sng">
                <a:solidFill>
                  <a:schemeClr val="hlink"/>
                </a:solidFill>
                <a:hlinkClick r:id="rId3"/>
              </a:rPr>
              <a:t>https://revistas.ufpr.br/direito/issue/view/212</a:t>
            </a:r>
            <a:r>
              <a:rPr lang="pt-BR" sz="1800"/>
              <a:t> . Acesso em: 23 maio 2018. DOI: </a:t>
            </a:r>
            <a:r>
              <a:rPr lang="pt-BR" sz="1800" u="sng">
                <a:solidFill>
                  <a:schemeClr val="hlink"/>
                </a:solidFill>
                <a:hlinkClick r:id="rId4"/>
              </a:rPr>
              <a:t>http://dx.doi.org/10.5380/rfdufpr.v38i0</a:t>
            </a:r>
            <a:r>
              <a:rPr lang="pt-BR" sz="1800"/>
              <a:t> </a:t>
            </a:r>
            <a:endParaRPr/>
          </a:p>
          <a:p>
            <a:pPr marL="0" lvl="0" indent="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r>
              <a:rPr lang="pt-BR"/>
              <a:t>Acessos ao resumo: 920</a:t>
            </a:r>
            <a:endParaRPr/>
          </a:p>
          <a:p>
            <a:pPr marL="0" lvl="0" indent="0" algn="just" rtl="0">
              <a:lnSpc>
                <a:spcPct val="90000"/>
              </a:lnSpc>
              <a:spcBef>
                <a:spcPts val="1000"/>
              </a:spcBef>
              <a:spcAft>
                <a:spcPts val="0"/>
              </a:spcAft>
              <a:buClr>
                <a:schemeClr val="dk1"/>
              </a:buClr>
              <a:buSzPts val="2800"/>
              <a:buNone/>
            </a:pPr>
            <a:r>
              <a:rPr lang="pt-BR"/>
              <a:t>Acessos ao texto completo: 42.033</a:t>
            </a:r>
            <a:endParaRPr/>
          </a:p>
          <a:p>
            <a:pPr marL="0" lvl="0" indent="0" algn="l" rtl="0">
              <a:lnSpc>
                <a:spcPct val="90000"/>
              </a:lnSpc>
              <a:spcBef>
                <a:spcPts val="1000"/>
              </a:spcBef>
              <a:spcAft>
                <a:spcPts val="0"/>
              </a:spcAft>
              <a:buClr>
                <a:schemeClr val="dk1"/>
              </a:buClr>
              <a:buSzPts val="2800"/>
              <a:buNone/>
            </a:pPr>
            <a:endParaRPr b="1" u="sng">
              <a:solidFill>
                <a:schemeClr val="hlink"/>
              </a:solidFill>
              <a:hlinkClick r:id="rId5"/>
            </a:endParaRPr>
          </a:p>
          <a:p>
            <a:pPr marL="0" lvl="0" indent="0" algn="l" rtl="0">
              <a:lnSpc>
                <a:spcPct val="90000"/>
              </a:lnSpc>
              <a:spcBef>
                <a:spcPts val="1000"/>
              </a:spcBef>
              <a:spcAft>
                <a:spcPts val="0"/>
              </a:spcAft>
              <a:buClr>
                <a:schemeClr val="dk1"/>
              </a:buClr>
              <a:buSzPts val="2800"/>
              <a:buNone/>
            </a:pPr>
            <a:endParaRPr b="1"/>
          </a:p>
        </p:txBody>
      </p:sp>
      <p:pic>
        <p:nvPicPr>
          <p:cNvPr id="448" name="Google Shape;448;p58"/>
          <p:cNvPicPr preferRelativeResize="0"/>
          <p:nvPr/>
        </p:nvPicPr>
        <p:blipFill rotWithShape="1">
          <a:blip r:embed="rId6">
            <a:alphaModFix/>
          </a:blip>
          <a:srcRect/>
          <a:stretch/>
        </p:blipFill>
        <p:spPr>
          <a:xfrm>
            <a:off x="8635359" y="1825931"/>
            <a:ext cx="3378563" cy="48300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54" name="Google Shape;454;p59"/>
          <p:cNvSpPr txBox="1">
            <a:spLocks noGrp="1"/>
          </p:cNvSpPr>
          <p:nvPr>
            <p:ph type="body" idx="1"/>
          </p:nvPr>
        </p:nvSpPr>
        <p:spPr>
          <a:xfrm>
            <a:off x="407138" y="6497651"/>
            <a:ext cx="5817782" cy="3397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None/>
            </a:pPr>
            <a:r>
              <a:rPr lang="pt-BR" sz="1400"/>
              <a:t>Fonte: (UFPR, 2018)</a:t>
            </a:r>
            <a:endParaRPr sz="1400" u="sng">
              <a:solidFill>
                <a:schemeClr val="hlink"/>
              </a:solidFill>
              <a:hlinkClick r:id="rId3"/>
            </a:endParaRPr>
          </a:p>
        </p:txBody>
      </p:sp>
      <p:pic>
        <p:nvPicPr>
          <p:cNvPr id="455" name="Google Shape;455;p59"/>
          <p:cNvPicPr preferRelativeResize="0"/>
          <p:nvPr/>
        </p:nvPicPr>
        <p:blipFill rotWithShape="1">
          <a:blip r:embed="rId4">
            <a:alphaModFix/>
          </a:blip>
          <a:srcRect t="5687" b="2838"/>
          <a:stretch/>
        </p:blipFill>
        <p:spPr>
          <a:xfrm>
            <a:off x="26108" y="2143045"/>
            <a:ext cx="7099131" cy="4337505"/>
          </a:xfrm>
          <a:prstGeom prst="rect">
            <a:avLst/>
          </a:prstGeom>
          <a:noFill/>
          <a:ln>
            <a:noFill/>
          </a:ln>
        </p:spPr>
      </p:pic>
      <p:pic>
        <p:nvPicPr>
          <p:cNvPr id="456" name="Google Shape;456;p59"/>
          <p:cNvPicPr preferRelativeResize="0"/>
          <p:nvPr/>
        </p:nvPicPr>
        <p:blipFill rotWithShape="1">
          <a:blip r:embed="rId5">
            <a:alphaModFix/>
          </a:blip>
          <a:srcRect/>
          <a:stretch/>
        </p:blipFill>
        <p:spPr>
          <a:xfrm>
            <a:off x="8163782" y="1818746"/>
            <a:ext cx="3257607" cy="4678326"/>
          </a:xfrm>
          <a:prstGeom prst="rect">
            <a:avLst/>
          </a:prstGeom>
          <a:noFill/>
          <a:ln>
            <a:noFill/>
          </a:ln>
        </p:spPr>
      </p:pic>
      <p:sp>
        <p:nvSpPr>
          <p:cNvPr id="457" name="Google Shape;457;p59"/>
          <p:cNvSpPr txBox="1"/>
          <p:nvPr/>
        </p:nvSpPr>
        <p:spPr>
          <a:xfrm>
            <a:off x="212651" y="1818746"/>
            <a:ext cx="895489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Tabela 2: Número de acessos aos artigos da Revista de Investigações Constitucionais por edição</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Produção</a:t>
            </a:r>
            <a:endParaRPr/>
          </a:p>
        </p:txBody>
      </p:sp>
      <p:sp>
        <p:nvSpPr>
          <p:cNvPr id="463" name="Google Shape;463;p60"/>
          <p:cNvSpPr txBox="1">
            <a:spLocks noGrp="1"/>
          </p:cNvSpPr>
          <p:nvPr>
            <p:ph type="body" idx="1"/>
          </p:nvPr>
        </p:nvSpPr>
        <p:spPr>
          <a:xfrm>
            <a:off x="838200" y="1825625"/>
            <a:ext cx="10515600" cy="36955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b="1"/>
              <a:t>Crítica</a:t>
            </a:r>
            <a:endParaRPr b="1"/>
          </a:p>
          <a:p>
            <a:pPr marL="0" lvl="0" indent="0" algn="just" rtl="0">
              <a:lnSpc>
                <a:spcPct val="90000"/>
              </a:lnSpc>
              <a:spcBef>
                <a:spcPts val="1000"/>
              </a:spcBef>
              <a:spcAft>
                <a:spcPts val="0"/>
              </a:spcAft>
              <a:buClr>
                <a:schemeClr val="dk1"/>
              </a:buClr>
              <a:buSzPts val="2800"/>
              <a:buNone/>
            </a:pPr>
            <a:r>
              <a:rPr lang="pt-BR"/>
              <a:t>“Esses indicadores de produção são a base para realizar cruzamentos e análises com outros indicadores, tendo um papel importante na análise do desenvolvimento das pesquisas. Entretanto, existem críticas em seu uso como avaliação direta da ciência, sendo usado com ressalvas quando se pretende avaliar a </a:t>
            </a:r>
            <a:r>
              <a:rPr lang="pt-BR" b="1"/>
              <a:t>qualidade da ciência produzida</a:t>
            </a:r>
            <a:r>
              <a:rPr lang="pt-BR"/>
              <a:t>”. (GABRIEL JUNIOR, 2014, p. 36).</a:t>
            </a:r>
            <a:endParaRPr/>
          </a:p>
          <a:p>
            <a:pPr marL="0" lvl="0" indent="0" algn="l" rtl="0">
              <a:lnSpc>
                <a:spcPct val="90000"/>
              </a:lnSpc>
              <a:spcBef>
                <a:spcPts val="1000"/>
              </a:spcBef>
              <a:spcAft>
                <a:spcPts val="0"/>
              </a:spcAft>
              <a:buClr>
                <a:schemeClr val="dk1"/>
              </a:buClr>
              <a:buSzPts val="2800"/>
              <a:buNone/>
            </a:pPr>
            <a:endParaRPr b="1" u="sng">
              <a:solidFill>
                <a:schemeClr val="hlink"/>
              </a:solidFill>
              <a:hlinkClick r:id="rId3"/>
            </a:endParaRPr>
          </a:p>
          <a:p>
            <a:pPr marL="0" lvl="0" indent="0" algn="l" rtl="0">
              <a:lnSpc>
                <a:spcPct val="90000"/>
              </a:lnSpc>
              <a:spcBef>
                <a:spcPts val="1000"/>
              </a:spcBef>
              <a:spcAft>
                <a:spcPts val="0"/>
              </a:spcAft>
              <a:buClr>
                <a:schemeClr val="dk1"/>
              </a:buClr>
              <a:buSzPts val="2800"/>
              <a:buNone/>
            </a:pPr>
            <a:endParaRPr b="1"/>
          </a:p>
        </p:txBody>
      </p:sp>
      <p:grpSp>
        <p:nvGrpSpPr>
          <p:cNvPr id="464" name="Google Shape;464;p60"/>
          <p:cNvGrpSpPr/>
          <p:nvPr/>
        </p:nvGrpSpPr>
        <p:grpSpPr>
          <a:xfrm>
            <a:off x="1292936" y="5112519"/>
            <a:ext cx="4349176" cy="1117550"/>
            <a:chOff x="849" y="30468"/>
            <a:chExt cx="4349176" cy="1117550"/>
          </a:xfrm>
        </p:grpSpPr>
        <p:sp>
          <p:nvSpPr>
            <p:cNvPr id="465" name="Google Shape;465;p60"/>
            <p:cNvSpPr/>
            <p:nvPr/>
          </p:nvSpPr>
          <p:spPr>
            <a:xfrm>
              <a:off x="849" y="30468"/>
              <a:ext cx="1811802" cy="1087081"/>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0"/>
            <p:cNvSpPr txBox="1"/>
            <p:nvPr/>
          </p:nvSpPr>
          <p:spPr>
            <a:xfrm>
              <a:off x="32689" y="62308"/>
              <a:ext cx="1748122" cy="10234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pt-BR" sz="2000">
                  <a:solidFill>
                    <a:schemeClr val="lt1"/>
                  </a:solidFill>
                  <a:latin typeface="Calibri"/>
                  <a:ea typeface="Calibri"/>
                  <a:cs typeface="Calibri"/>
                  <a:sym typeface="Calibri"/>
                </a:rPr>
                <a:t>Modelo de avaliação da pós-graduação</a:t>
              </a:r>
              <a:endParaRPr/>
            </a:p>
          </p:txBody>
        </p:sp>
        <p:sp>
          <p:nvSpPr>
            <p:cNvPr id="467" name="Google Shape;467;p60"/>
            <p:cNvSpPr/>
            <p:nvPr/>
          </p:nvSpPr>
          <p:spPr>
            <a:xfrm rot="41278">
              <a:off x="1994031" y="364710"/>
              <a:ext cx="384580" cy="449327"/>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0"/>
            <p:cNvSpPr txBox="1"/>
            <p:nvPr/>
          </p:nvSpPr>
          <p:spPr>
            <a:xfrm rot="41278">
              <a:off x="1994035" y="453882"/>
              <a:ext cx="269206" cy="269597"/>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chemeClr val="lt1"/>
                </a:solidFill>
                <a:latin typeface="Calibri"/>
                <a:ea typeface="Calibri"/>
                <a:cs typeface="Calibri"/>
                <a:sym typeface="Calibri"/>
              </a:endParaRPr>
            </a:p>
          </p:txBody>
        </p:sp>
        <p:sp>
          <p:nvSpPr>
            <p:cNvPr id="469" name="Google Shape;469;p60"/>
            <p:cNvSpPr/>
            <p:nvPr/>
          </p:nvSpPr>
          <p:spPr>
            <a:xfrm>
              <a:off x="2538223" y="60937"/>
              <a:ext cx="1811802" cy="1087081"/>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0"/>
            <p:cNvSpPr txBox="1"/>
            <p:nvPr/>
          </p:nvSpPr>
          <p:spPr>
            <a:xfrm>
              <a:off x="2570063" y="92777"/>
              <a:ext cx="1748122" cy="1023401"/>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pt-BR" sz="2000">
                  <a:solidFill>
                    <a:schemeClr val="lt1"/>
                  </a:solidFill>
                  <a:latin typeface="Calibri"/>
                  <a:ea typeface="Calibri"/>
                  <a:cs typeface="Calibri"/>
                  <a:sym typeface="Calibri"/>
                </a:rPr>
                <a:t>Produtivismo Acadêmico</a:t>
              </a:r>
              <a:endParaRPr/>
            </a:p>
          </p:txBody>
        </p:sp>
      </p:grpSp>
      <p:pic>
        <p:nvPicPr>
          <p:cNvPr id="471" name="Google Shape;471;p60"/>
          <p:cNvPicPr preferRelativeResize="0"/>
          <p:nvPr/>
        </p:nvPicPr>
        <p:blipFill rotWithShape="1">
          <a:blip r:embed="rId4">
            <a:alphaModFix/>
          </a:blip>
          <a:srcRect/>
          <a:stretch/>
        </p:blipFill>
        <p:spPr>
          <a:xfrm>
            <a:off x="6096000" y="4552045"/>
            <a:ext cx="5095461" cy="220803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Citação</a:t>
            </a:r>
            <a:endParaRPr/>
          </a:p>
        </p:txBody>
      </p:sp>
      <p:sp>
        <p:nvSpPr>
          <p:cNvPr id="477" name="Google Shape;477;p61"/>
          <p:cNvSpPr txBox="1">
            <a:spLocks noGrp="1"/>
          </p:cNvSpPr>
          <p:nvPr>
            <p:ph type="body" idx="1"/>
          </p:nvPr>
        </p:nvSpPr>
        <p:spPr>
          <a:xfrm>
            <a:off x="815056" y="1852738"/>
            <a:ext cx="10771201" cy="4964755"/>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800"/>
              <a:buNone/>
            </a:pPr>
            <a:r>
              <a:rPr lang="pt-BR" b="1"/>
              <a:t>Citação</a:t>
            </a:r>
            <a:endParaRPr/>
          </a:p>
          <a:p>
            <a:pPr marL="342900" lvl="0" indent="-342900" algn="just" rtl="0">
              <a:lnSpc>
                <a:spcPct val="90000"/>
              </a:lnSpc>
              <a:spcBef>
                <a:spcPts val="560"/>
              </a:spcBef>
              <a:spcAft>
                <a:spcPts val="0"/>
              </a:spcAft>
              <a:buClr>
                <a:schemeClr val="dk1"/>
              </a:buClr>
              <a:buSzPts val="2800"/>
              <a:buNone/>
            </a:pPr>
            <a:endParaRPr/>
          </a:p>
          <a:p>
            <a:pPr marL="342900" lvl="0" indent="-342900" algn="just" rtl="0">
              <a:lnSpc>
                <a:spcPct val="90000"/>
              </a:lnSpc>
              <a:spcBef>
                <a:spcPts val="560"/>
              </a:spcBef>
              <a:spcAft>
                <a:spcPts val="0"/>
              </a:spcAft>
              <a:buClr>
                <a:schemeClr val="dk1"/>
              </a:buClr>
              <a:buSzPts val="2800"/>
              <a:buNone/>
            </a:pPr>
            <a:r>
              <a:rPr lang="pt-BR"/>
              <a:t>“Menção de uma informação extraída de outra fonte”. (ABNT, 2002, p. 1).</a:t>
            </a:r>
            <a:endParaRPr/>
          </a:p>
          <a:p>
            <a:pPr marL="342900" lvl="0" indent="-342900" algn="just" rtl="0">
              <a:lnSpc>
                <a:spcPct val="90000"/>
              </a:lnSpc>
              <a:spcBef>
                <a:spcPts val="480"/>
              </a:spcBef>
              <a:spcAft>
                <a:spcPts val="0"/>
              </a:spcAft>
              <a:buClr>
                <a:schemeClr val="dk1"/>
              </a:buClr>
              <a:buSzPts val="2400"/>
              <a:buNone/>
            </a:pPr>
            <a:endParaRPr sz="2400" b="1"/>
          </a:p>
          <a:p>
            <a:pPr marL="0" lvl="0" indent="0" algn="just" rtl="0">
              <a:lnSpc>
                <a:spcPct val="80000"/>
              </a:lnSpc>
              <a:spcBef>
                <a:spcPts val="1000"/>
              </a:spcBef>
              <a:spcAft>
                <a:spcPts val="0"/>
              </a:spcAft>
              <a:buClr>
                <a:schemeClr val="dk1"/>
              </a:buClr>
              <a:buSzPts val="2800"/>
              <a:buNone/>
            </a:pPr>
            <a:r>
              <a:rPr lang="pt-BR"/>
              <a:t>Baseiam-se na mensuração do número de citações recebidas por uma determinada publicação, pesquisador, instituição ou país;</a:t>
            </a:r>
            <a:endParaRPr/>
          </a:p>
          <a:p>
            <a:pPr marL="0" lvl="0" indent="0" algn="just" rtl="0">
              <a:lnSpc>
                <a:spcPct val="80000"/>
              </a:lnSpc>
              <a:spcBef>
                <a:spcPts val="1000"/>
              </a:spcBef>
              <a:spcAft>
                <a:spcPts val="0"/>
              </a:spcAft>
              <a:buClr>
                <a:schemeClr val="dk1"/>
              </a:buClr>
              <a:buSzPts val="2800"/>
              <a:buNone/>
            </a:pPr>
            <a:endParaRPr/>
          </a:p>
          <a:p>
            <a:pPr marL="0" lvl="0" indent="0" algn="just" rtl="0">
              <a:lnSpc>
                <a:spcPct val="80000"/>
              </a:lnSpc>
              <a:spcBef>
                <a:spcPts val="1000"/>
              </a:spcBef>
              <a:spcAft>
                <a:spcPts val="0"/>
              </a:spcAft>
              <a:buClr>
                <a:schemeClr val="dk1"/>
              </a:buClr>
              <a:buSzPts val="2800"/>
              <a:buNone/>
            </a:pPr>
            <a:r>
              <a:rPr lang="pt-BR"/>
              <a:t>Refletem o impacto, a influência e a visibilidade dos artigos científicos, dos autores, instituições ou países citados, junto à comunidade científica;</a:t>
            </a:r>
            <a:endParaRPr/>
          </a:p>
          <a:p>
            <a:pPr marL="0" lvl="0" indent="0" algn="just" rtl="0">
              <a:lnSpc>
                <a:spcPct val="80000"/>
              </a:lnSpc>
              <a:spcBef>
                <a:spcPts val="1000"/>
              </a:spcBef>
              <a:spcAft>
                <a:spcPts val="0"/>
              </a:spcAft>
              <a:buClr>
                <a:schemeClr val="dk1"/>
              </a:buClr>
              <a:buSzPts val="2800"/>
              <a:buNone/>
            </a:pPr>
            <a:endParaRPr/>
          </a:p>
          <a:p>
            <a:pPr marL="0" lvl="0" indent="0" algn="just" rtl="0">
              <a:lnSpc>
                <a:spcPct val="80000"/>
              </a:lnSpc>
              <a:spcBef>
                <a:spcPts val="1000"/>
              </a:spcBef>
              <a:spcAft>
                <a:spcPts val="0"/>
              </a:spcAft>
              <a:buClr>
                <a:schemeClr val="dk1"/>
              </a:buClr>
              <a:buSzPts val="2800"/>
              <a:buNone/>
            </a:pPr>
            <a:r>
              <a:rPr lang="pt-BR"/>
              <a:t>Indicador básico é o número de citações recebidas;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Citação</a:t>
            </a:r>
            <a:endParaRPr/>
          </a:p>
        </p:txBody>
      </p:sp>
      <p:sp>
        <p:nvSpPr>
          <p:cNvPr id="483" name="Google Shape;483;p62"/>
          <p:cNvSpPr txBox="1">
            <a:spLocks noGrp="1"/>
          </p:cNvSpPr>
          <p:nvPr>
            <p:ph type="body" idx="1"/>
          </p:nvPr>
        </p:nvSpPr>
        <p:spPr>
          <a:xfrm>
            <a:off x="815056" y="1852738"/>
            <a:ext cx="10771201" cy="4964755"/>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chemeClr val="dk1"/>
              </a:buClr>
              <a:buSzPts val="2800"/>
              <a:buNone/>
            </a:pPr>
            <a:r>
              <a:rPr lang="pt-BR" b="1"/>
              <a:t>O que pode ser medido?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Fator de impacto</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Índice de Imediatez</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a:t>Índice h</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62" name="Google Shape;162;p18"/>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2400"/>
              <a:buNone/>
            </a:pPr>
            <a:r>
              <a:rPr lang="pt-BR" sz="2400"/>
              <a:t>Do grego:</a:t>
            </a:r>
            <a:endParaRPr/>
          </a:p>
          <a:p>
            <a:pPr marL="0" lvl="0" indent="0" algn="just" rtl="0">
              <a:lnSpc>
                <a:spcPct val="90000"/>
              </a:lnSpc>
              <a:spcBef>
                <a:spcPts val="1000"/>
              </a:spcBef>
              <a:spcAft>
                <a:spcPts val="0"/>
              </a:spcAft>
              <a:buClr>
                <a:schemeClr val="dk1"/>
              </a:buClr>
              <a:buSzPts val="2400"/>
              <a:buNone/>
            </a:pPr>
            <a:r>
              <a:rPr lang="pt-BR" sz="2400"/>
              <a:t>Biblion (livro) + metrikos (mensuração)</a:t>
            </a:r>
            <a:endParaRPr/>
          </a:p>
          <a:p>
            <a:pPr marL="0" lvl="0" indent="0" algn="just" rtl="0">
              <a:lnSpc>
                <a:spcPct val="90000"/>
              </a:lnSpc>
              <a:spcBef>
                <a:spcPts val="1000"/>
              </a:spcBef>
              <a:spcAft>
                <a:spcPts val="0"/>
              </a:spcAft>
              <a:buClr>
                <a:schemeClr val="dk1"/>
              </a:buClr>
              <a:buSzPts val="1200"/>
              <a:buNone/>
            </a:pPr>
            <a:endParaRPr sz="1200"/>
          </a:p>
          <a:p>
            <a:pPr marL="0" lvl="0" indent="0" algn="just" rtl="0">
              <a:lnSpc>
                <a:spcPct val="90000"/>
              </a:lnSpc>
              <a:spcBef>
                <a:spcPts val="1000"/>
              </a:spcBef>
              <a:spcAft>
                <a:spcPts val="0"/>
              </a:spcAft>
              <a:buClr>
                <a:schemeClr val="dk1"/>
              </a:buClr>
              <a:buSzPts val="2400"/>
              <a:buNone/>
            </a:pPr>
            <a:r>
              <a:rPr lang="pt-BR" sz="2400" b="1"/>
              <a:t>1917</a:t>
            </a:r>
            <a:r>
              <a:rPr lang="pt-BR" sz="2400"/>
              <a:t> – os britânicos F. J. Cole e n. B. Eales realizam a primeira pesquisa bibliométrica.</a:t>
            </a:r>
            <a:endParaRPr/>
          </a:p>
          <a:p>
            <a:pPr marL="0" lvl="0" indent="0" algn="l" rtl="0">
              <a:lnSpc>
                <a:spcPct val="90000"/>
              </a:lnSpc>
              <a:spcBef>
                <a:spcPts val="1000"/>
              </a:spcBef>
              <a:spcAft>
                <a:spcPts val="0"/>
              </a:spcAft>
              <a:buClr>
                <a:schemeClr val="dk1"/>
              </a:buClr>
              <a:buSzPts val="2000"/>
              <a:buNone/>
            </a:pPr>
            <a:r>
              <a:rPr lang="pt-BR" sz="2000"/>
              <a:t>COLE, F. J.; EALES, N. B. The history of comparative anatomy: a statistical analysis of the literature. </a:t>
            </a:r>
            <a:r>
              <a:rPr lang="pt-BR" sz="2000" b="1"/>
              <a:t>Science Progress</a:t>
            </a:r>
            <a:r>
              <a:rPr lang="pt-BR" sz="2000"/>
              <a:t>, n. 11, p. 578-596, 1917.</a:t>
            </a:r>
            <a:endParaRPr sz="2000"/>
          </a:p>
          <a:p>
            <a:pPr marL="0" lvl="0" indent="0" algn="l" rtl="0">
              <a:lnSpc>
                <a:spcPct val="90000"/>
              </a:lnSpc>
              <a:spcBef>
                <a:spcPts val="1000"/>
              </a:spcBef>
              <a:spcAft>
                <a:spcPts val="0"/>
              </a:spcAft>
              <a:buClr>
                <a:schemeClr val="dk1"/>
              </a:buClr>
              <a:buSzPts val="2400"/>
              <a:buNone/>
            </a:pPr>
            <a:r>
              <a:rPr lang="pt-BR" sz="2400" b="1"/>
              <a:t>Objetivo</a:t>
            </a:r>
            <a:r>
              <a:rPr lang="pt-BR" sz="2400"/>
              <a:t>: contar o número de artigos publicados  na área de anatomia comparada por países e determinar os autores mais produtivos.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Fator de Impacto</a:t>
            </a:r>
            <a:endParaRPr/>
          </a:p>
        </p:txBody>
      </p:sp>
      <p:sp>
        <p:nvSpPr>
          <p:cNvPr id="489" name="Google Shape;489;p63"/>
          <p:cNvSpPr txBox="1">
            <a:spLocks noGrp="1"/>
          </p:cNvSpPr>
          <p:nvPr>
            <p:ph type="body" idx="1"/>
          </p:nvPr>
        </p:nvSpPr>
        <p:spPr>
          <a:xfrm>
            <a:off x="838200" y="1825625"/>
            <a:ext cx="10515600" cy="2203528"/>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800"/>
              <a:buNone/>
            </a:pPr>
            <a:r>
              <a:rPr lang="pt-BR"/>
              <a:t>1955 – o Fator de Impacto foi criado por Eugene Garfield</a:t>
            </a:r>
            <a:endParaRPr/>
          </a:p>
          <a:p>
            <a:pPr marL="0" lvl="0" indent="0" algn="just" rtl="0">
              <a:lnSpc>
                <a:spcPct val="80000"/>
              </a:lnSpc>
              <a:spcBef>
                <a:spcPts val="1000"/>
              </a:spcBef>
              <a:spcAft>
                <a:spcPts val="0"/>
              </a:spcAft>
              <a:buClr>
                <a:schemeClr val="dk1"/>
              </a:buClr>
              <a:buSzPts val="2800"/>
              <a:buNone/>
            </a:pPr>
            <a:endParaRPr/>
          </a:p>
          <a:p>
            <a:pPr marL="0" lvl="0" indent="0" algn="just" rtl="0">
              <a:lnSpc>
                <a:spcPct val="80000"/>
              </a:lnSpc>
              <a:spcBef>
                <a:spcPts val="1000"/>
              </a:spcBef>
              <a:spcAft>
                <a:spcPts val="0"/>
              </a:spcAft>
              <a:buClr>
                <a:schemeClr val="dk1"/>
              </a:buClr>
              <a:buSzPts val="2800"/>
              <a:buNone/>
            </a:pPr>
            <a:r>
              <a:rPr lang="pt-BR"/>
              <a:t>1970 – O Fator de Impacto é utilizado para refletir a importância dos periódicos e surge o </a:t>
            </a:r>
            <a:r>
              <a:rPr lang="pt-BR" i="1"/>
              <a:t>Journal Citation Report (JCR)</a:t>
            </a:r>
            <a:r>
              <a:rPr lang="pt-BR"/>
              <a:t>.</a:t>
            </a:r>
            <a:endParaRPr/>
          </a:p>
          <a:p>
            <a:pPr marL="0" lvl="0" indent="0" algn="r" rtl="0">
              <a:lnSpc>
                <a:spcPct val="80000"/>
              </a:lnSpc>
              <a:spcBef>
                <a:spcPts val="1000"/>
              </a:spcBef>
              <a:spcAft>
                <a:spcPts val="0"/>
              </a:spcAft>
              <a:buClr>
                <a:schemeClr val="dk1"/>
              </a:buClr>
              <a:buSzPts val="2800"/>
              <a:buNone/>
            </a:pPr>
            <a:r>
              <a:rPr lang="pt-BR"/>
              <a:t>(GABRIEL JÚNIOR, 2014)</a:t>
            </a:r>
            <a:endParaRPr/>
          </a:p>
        </p:txBody>
      </p:sp>
      <p:pic>
        <p:nvPicPr>
          <p:cNvPr id="490" name="Google Shape;490;p63"/>
          <p:cNvPicPr preferRelativeResize="0"/>
          <p:nvPr/>
        </p:nvPicPr>
        <p:blipFill rotWithShape="1">
          <a:blip r:embed="rId3">
            <a:alphaModFix/>
          </a:blip>
          <a:srcRect/>
          <a:stretch/>
        </p:blipFill>
        <p:spPr>
          <a:xfrm>
            <a:off x="1697975" y="4242385"/>
            <a:ext cx="8527002" cy="247738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Fator de Impacto</a:t>
            </a:r>
            <a:endParaRPr/>
          </a:p>
        </p:txBody>
      </p:sp>
      <p:pic>
        <p:nvPicPr>
          <p:cNvPr id="496" name="Google Shape;496;p64"/>
          <p:cNvPicPr preferRelativeResize="0"/>
          <p:nvPr/>
        </p:nvPicPr>
        <p:blipFill rotWithShape="1">
          <a:blip r:embed="rId3">
            <a:alphaModFix/>
          </a:blip>
          <a:srcRect l="1270" t="5000" r="1614" b="15047"/>
          <a:stretch/>
        </p:blipFill>
        <p:spPr>
          <a:xfrm>
            <a:off x="567070" y="3827720"/>
            <a:ext cx="8016950" cy="2030818"/>
          </a:xfrm>
          <a:prstGeom prst="rect">
            <a:avLst/>
          </a:prstGeom>
          <a:noFill/>
          <a:ln w="9525" cap="flat" cmpd="sng">
            <a:solidFill>
              <a:schemeClr val="dk1"/>
            </a:solidFill>
            <a:prstDash val="solid"/>
            <a:round/>
            <a:headEnd type="none" w="sm" len="sm"/>
            <a:tailEnd type="none" w="sm" len="sm"/>
          </a:ln>
        </p:spPr>
      </p:pic>
      <p:pic>
        <p:nvPicPr>
          <p:cNvPr id="497" name="Google Shape;497;p64"/>
          <p:cNvPicPr preferRelativeResize="0"/>
          <p:nvPr/>
        </p:nvPicPr>
        <p:blipFill rotWithShape="1">
          <a:blip r:embed="rId4">
            <a:alphaModFix/>
          </a:blip>
          <a:srcRect l="11782" r="11004"/>
          <a:stretch/>
        </p:blipFill>
        <p:spPr>
          <a:xfrm>
            <a:off x="8910084" y="1842120"/>
            <a:ext cx="3094073" cy="4632050"/>
          </a:xfrm>
          <a:prstGeom prst="rect">
            <a:avLst/>
          </a:prstGeom>
          <a:noFill/>
          <a:ln w="9525" cap="flat" cmpd="sng">
            <a:solidFill>
              <a:schemeClr val="dk1"/>
            </a:solidFill>
            <a:prstDash val="solid"/>
            <a:round/>
            <a:headEnd type="none" w="sm" len="sm"/>
            <a:tailEnd type="none" w="sm" len="sm"/>
          </a:ln>
        </p:spPr>
      </p:pic>
      <p:pic>
        <p:nvPicPr>
          <p:cNvPr id="498" name="Google Shape;498;p64"/>
          <p:cNvPicPr preferRelativeResize="0"/>
          <p:nvPr/>
        </p:nvPicPr>
        <p:blipFill rotWithShape="1">
          <a:blip r:embed="rId5">
            <a:alphaModFix/>
          </a:blip>
          <a:srcRect/>
          <a:stretch/>
        </p:blipFill>
        <p:spPr>
          <a:xfrm>
            <a:off x="2156195" y="1921004"/>
            <a:ext cx="4838700" cy="1676400"/>
          </a:xfrm>
          <a:prstGeom prst="rect">
            <a:avLst/>
          </a:prstGeom>
          <a:noFill/>
          <a:ln>
            <a:noFill/>
          </a:ln>
        </p:spPr>
      </p:pic>
      <p:sp>
        <p:nvSpPr>
          <p:cNvPr id="499" name="Google Shape;499;p64"/>
          <p:cNvSpPr txBox="1"/>
          <p:nvPr/>
        </p:nvSpPr>
        <p:spPr>
          <a:xfrm>
            <a:off x="567069" y="5886938"/>
            <a:ext cx="8016951"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5: Fator de Impacto da Revista </a:t>
            </a:r>
            <a:r>
              <a:rPr lang="pt-BR" sz="1400" i="1">
                <a:solidFill>
                  <a:schemeClr val="dk1"/>
                </a:solidFill>
                <a:latin typeface="Arial"/>
                <a:ea typeface="Arial"/>
                <a:cs typeface="Arial"/>
                <a:sym typeface="Arial"/>
              </a:rPr>
              <a:t>Harvard Law Review</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Clarivates (2018)</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de Imediatez</a:t>
            </a:r>
            <a:endParaRPr/>
          </a:p>
        </p:txBody>
      </p:sp>
      <p:sp>
        <p:nvSpPr>
          <p:cNvPr id="506" name="Google Shape;506;p65"/>
          <p:cNvSpPr txBox="1">
            <a:spLocks noGrp="1"/>
          </p:cNvSpPr>
          <p:nvPr>
            <p:ph type="body" idx="1"/>
          </p:nvPr>
        </p:nvSpPr>
        <p:spPr>
          <a:xfrm>
            <a:off x="838200" y="1825624"/>
            <a:ext cx="10515600" cy="474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pt-BR"/>
              <a:t>É a “frequência com que os periódicos são citados no mesmo ano de sua publicação” (GABRIEL JUNIOR, 2014, p. 47).</a:t>
            </a:r>
            <a:endParaRPr/>
          </a:p>
          <a:p>
            <a:pPr marL="0" lvl="0" indent="0" algn="l" rtl="0">
              <a:lnSpc>
                <a:spcPct val="90000"/>
              </a:lnSpc>
              <a:spcBef>
                <a:spcPts val="1000"/>
              </a:spcBef>
              <a:spcAft>
                <a:spcPts val="0"/>
              </a:spcAft>
              <a:buClr>
                <a:schemeClr val="dk1"/>
              </a:buClr>
              <a:buSzPts val="1800"/>
              <a:buNone/>
            </a:pPr>
            <a:endParaRPr sz="1800"/>
          </a:p>
          <a:p>
            <a:pPr marL="0" lvl="0" indent="0" algn="l" rtl="0">
              <a:lnSpc>
                <a:spcPct val="90000"/>
              </a:lnSpc>
              <a:spcBef>
                <a:spcPts val="1000"/>
              </a:spcBef>
              <a:spcAft>
                <a:spcPts val="0"/>
              </a:spcAft>
              <a:buClr>
                <a:schemeClr val="dk1"/>
              </a:buClr>
              <a:buSzPts val="2800"/>
              <a:buNone/>
            </a:pPr>
            <a:r>
              <a:rPr lang="pt-BR"/>
              <a:t>Disponibilizado pelo JCR.</a:t>
            </a:r>
            <a:endParaRPr/>
          </a:p>
          <a:p>
            <a:pPr marL="0" lvl="0" indent="0" algn="l" rtl="0">
              <a:lnSpc>
                <a:spcPct val="90000"/>
              </a:lnSpc>
              <a:spcBef>
                <a:spcPts val="1000"/>
              </a:spcBef>
              <a:spcAft>
                <a:spcPts val="0"/>
              </a:spcAft>
              <a:buClr>
                <a:schemeClr val="dk1"/>
              </a:buClr>
              <a:buSzPts val="1800"/>
              <a:buNone/>
            </a:pPr>
            <a:endParaRPr sz="1800" b="1" u="sng">
              <a:solidFill>
                <a:schemeClr val="hlink"/>
              </a:solidFill>
              <a:hlinkClick r:id="rId3"/>
            </a:endParaRPr>
          </a:p>
          <a:p>
            <a:pPr marL="0" lvl="0" indent="0" algn="l" rtl="0">
              <a:lnSpc>
                <a:spcPct val="90000"/>
              </a:lnSpc>
              <a:spcBef>
                <a:spcPts val="1000"/>
              </a:spcBef>
              <a:spcAft>
                <a:spcPts val="0"/>
              </a:spcAft>
              <a:buClr>
                <a:schemeClr val="dk1"/>
              </a:buClr>
              <a:buSzPts val="2800"/>
              <a:buNone/>
            </a:pPr>
            <a:r>
              <a:rPr lang="pt-BR"/>
              <a:t>Indica com que rapidez um periódico é citado.</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pic>
        <p:nvPicPr>
          <p:cNvPr id="507" name="Google Shape;507;p65"/>
          <p:cNvPicPr preferRelativeResize="0"/>
          <p:nvPr/>
        </p:nvPicPr>
        <p:blipFill rotWithShape="1">
          <a:blip r:embed="rId4">
            <a:alphaModFix/>
          </a:blip>
          <a:srcRect/>
          <a:stretch/>
        </p:blipFill>
        <p:spPr>
          <a:xfrm>
            <a:off x="2659090" y="4738255"/>
            <a:ext cx="6976860" cy="1296284"/>
          </a:xfrm>
          <a:prstGeom prst="rect">
            <a:avLst/>
          </a:prstGeom>
          <a:noFill/>
          <a:ln>
            <a:noFill/>
          </a:ln>
        </p:spPr>
      </p:pic>
      <p:sp>
        <p:nvSpPr>
          <p:cNvPr id="508" name="Google Shape;508;p65"/>
          <p:cNvSpPr txBox="1"/>
          <p:nvPr/>
        </p:nvSpPr>
        <p:spPr>
          <a:xfrm>
            <a:off x="2742217" y="6192456"/>
            <a:ext cx="5452320" cy="6655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pt-BR" sz="1600">
                <a:solidFill>
                  <a:schemeClr val="dk1"/>
                </a:solidFill>
                <a:latin typeface="Calibri"/>
                <a:ea typeface="Calibri"/>
                <a:cs typeface="Calibri"/>
                <a:sym typeface="Calibri"/>
              </a:rPr>
              <a:t>Figura 6: Fórmula do índice de Imediatez.</a:t>
            </a:r>
            <a:endParaRPr/>
          </a:p>
          <a:p>
            <a:pPr marL="0" marR="0" lvl="0" indent="0" algn="l" rtl="0">
              <a:lnSpc>
                <a:spcPct val="90000"/>
              </a:lnSpc>
              <a:spcBef>
                <a:spcPts val="1000"/>
              </a:spcBef>
              <a:spcAft>
                <a:spcPts val="0"/>
              </a:spcAft>
              <a:buClr>
                <a:schemeClr val="dk1"/>
              </a:buClr>
              <a:buSzPts val="1600"/>
              <a:buFont typeface="Arial"/>
              <a:buNone/>
            </a:pPr>
            <a:r>
              <a:rPr lang="pt-BR" sz="1600">
                <a:solidFill>
                  <a:schemeClr val="dk1"/>
                </a:solidFill>
                <a:latin typeface="Calibri"/>
                <a:ea typeface="Calibri"/>
                <a:cs typeface="Calibri"/>
                <a:sym typeface="Calibri"/>
              </a:rPr>
              <a:t>Fonte: Garfield, 1955</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de Imediatez</a:t>
            </a:r>
            <a:endParaRPr/>
          </a:p>
        </p:txBody>
      </p:sp>
      <p:sp>
        <p:nvSpPr>
          <p:cNvPr id="515" name="Google Shape;515;p66"/>
          <p:cNvSpPr txBox="1"/>
          <p:nvPr/>
        </p:nvSpPr>
        <p:spPr>
          <a:xfrm>
            <a:off x="2008571" y="6192456"/>
            <a:ext cx="5452320" cy="6655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600"/>
              <a:buFont typeface="Arial"/>
              <a:buNone/>
            </a:pPr>
            <a:r>
              <a:rPr lang="pt-BR" sz="1600">
                <a:solidFill>
                  <a:schemeClr val="dk1"/>
                </a:solidFill>
                <a:latin typeface="Calibri"/>
                <a:ea typeface="Calibri"/>
                <a:cs typeface="Calibri"/>
                <a:sym typeface="Calibri"/>
              </a:rPr>
              <a:t>Gráfico 1: Índice de Imediatez a </a:t>
            </a:r>
            <a:r>
              <a:rPr lang="pt-BR" sz="1600" i="1">
                <a:solidFill>
                  <a:schemeClr val="dk1"/>
                </a:solidFill>
                <a:latin typeface="Calibri"/>
                <a:ea typeface="Calibri"/>
                <a:cs typeface="Calibri"/>
                <a:sym typeface="Calibri"/>
              </a:rPr>
              <a:t>Harvard Law Review</a:t>
            </a:r>
            <a:r>
              <a:rPr lang="pt-BR" sz="1600">
                <a:solidFill>
                  <a:schemeClr val="dk1"/>
                </a:solidFill>
                <a:latin typeface="Calibri"/>
                <a:ea typeface="Calibri"/>
                <a:cs typeface="Calibri"/>
                <a:sym typeface="Calibri"/>
              </a:rPr>
              <a:t>.</a:t>
            </a:r>
            <a:endParaRPr/>
          </a:p>
          <a:p>
            <a:pPr marL="0" marR="0" lvl="0" indent="0" algn="l" rtl="0">
              <a:lnSpc>
                <a:spcPct val="90000"/>
              </a:lnSpc>
              <a:spcBef>
                <a:spcPts val="1000"/>
              </a:spcBef>
              <a:spcAft>
                <a:spcPts val="0"/>
              </a:spcAft>
              <a:buClr>
                <a:schemeClr val="dk1"/>
              </a:buClr>
              <a:buSzPts val="1600"/>
              <a:buFont typeface="Arial"/>
              <a:buNone/>
            </a:pPr>
            <a:r>
              <a:rPr lang="pt-BR" sz="1600">
                <a:solidFill>
                  <a:schemeClr val="dk1"/>
                </a:solidFill>
                <a:latin typeface="Calibri"/>
                <a:ea typeface="Calibri"/>
                <a:cs typeface="Calibri"/>
                <a:sym typeface="Calibri"/>
              </a:rPr>
              <a:t>Fonte: Clarivates (2008)</a:t>
            </a:r>
            <a:endParaRPr/>
          </a:p>
        </p:txBody>
      </p:sp>
      <p:pic>
        <p:nvPicPr>
          <p:cNvPr id="516" name="Google Shape;516;p66"/>
          <p:cNvPicPr preferRelativeResize="0"/>
          <p:nvPr/>
        </p:nvPicPr>
        <p:blipFill rotWithShape="1">
          <a:blip r:embed="rId3">
            <a:alphaModFix/>
          </a:blip>
          <a:srcRect/>
          <a:stretch/>
        </p:blipFill>
        <p:spPr>
          <a:xfrm>
            <a:off x="1850065" y="1858321"/>
            <a:ext cx="7930759" cy="418599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h</a:t>
            </a:r>
            <a:endParaRPr/>
          </a:p>
        </p:txBody>
      </p:sp>
      <p:sp>
        <p:nvSpPr>
          <p:cNvPr id="522" name="Google Shape;522;p67"/>
          <p:cNvSpPr txBox="1">
            <a:spLocks noGrp="1"/>
          </p:cNvSpPr>
          <p:nvPr>
            <p:ph type="body" idx="1"/>
          </p:nvPr>
        </p:nvSpPr>
        <p:spPr>
          <a:xfrm>
            <a:off x="838200" y="1825624"/>
            <a:ext cx="10515600" cy="4746625"/>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590"/>
              <a:buNone/>
            </a:pPr>
            <a:r>
              <a:rPr lang="pt-BR" sz="2590"/>
              <a:t>Criado pelo físico </a:t>
            </a:r>
            <a:r>
              <a:rPr lang="pt-BR" sz="2590" i="1"/>
              <a:t>Jorge Hirsch </a:t>
            </a:r>
            <a:r>
              <a:rPr lang="pt-BR" sz="2590"/>
              <a:t>em 2005.</a:t>
            </a:r>
            <a:endParaRPr/>
          </a:p>
          <a:p>
            <a:pPr marL="0" lvl="0" indent="0" algn="l" rtl="0">
              <a:lnSpc>
                <a:spcPct val="80000"/>
              </a:lnSpc>
              <a:spcBef>
                <a:spcPts val="0"/>
              </a:spcBef>
              <a:spcAft>
                <a:spcPts val="0"/>
              </a:spcAft>
              <a:buClr>
                <a:schemeClr val="dk1"/>
              </a:buClr>
              <a:buSzPts val="1665"/>
              <a:buNone/>
            </a:pPr>
            <a:endParaRPr sz="1665"/>
          </a:p>
          <a:p>
            <a:pPr marL="0" lvl="0" indent="0" algn="l" rtl="0">
              <a:lnSpc>
                <a:spcPct val="80000"/>
              </a:lnSpc>
              <a:spcBef>
                <a:spcPts val="0"/>
              </a:spcBef>
              <a:spcAft>
                <a:spcPts val="0"/>
              </a:spcAft>
              <a:buClr>
                <a:schemeClr val="dk1"/>
              </a:buClr>
              <a:buSzPts val="2035"/>
              <a:buNone/>
            </a:pPr>
            <a:r>
              <a:rPr lang="pt-BR" sz="2035"/>
              <a:t>HIRSCH, J. E. An index to quantify an individual’s scientific research output. </a:t>
            </a:r>
            <a:r>
              <a:rPr lang="pt-BR" sz="2035" b="1"/>
              <a:t>Proceedings of the National Academy of Sciences of the United States of America</a:t>
            </a:r>
            <a:r>
              <a:rPr lang="pt-BR" sz="2035"/>
              <a:t>, v. 102, n. 46, p.16569-16572 , nov. 2005.</a:t>
            </a:r>
            <a:endParaRPr/>
          </a:p>
          <a:p>
            <a:pPr marL="0" lvl="0" indent="0"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chemeClr val="dk1"/>
              </a:buClr>
              <a:buSzPts val="2590"/>
              <a:buNone/>
            </a:pPr>
            <a:r>
              <a:rPr lang="pt-BR" sz="2590"/>
              <a:t>“Índice para quantificar a produção científica individual”. (HIRSCH, 2005, tradução nossa).</a:t>
            </a:r>
            <a:endParaRPr/>
          </a:p>
          <a:p>
            <a:pPr marL="0" lvl="0" indent="0"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chemeClr val="dk1"/>
              </a:buClr>
              <a:buSzPts val="2590"/>
              <a:buNone/>
            </a:pPr>
            <a:r>
              <a:rPr lang="pt-BR" sz="2590"/>
              <a:t>“É aplicado a um pesquisador que tem h trabalhos que tenham sido citados pelos menos h vezes”, (BETTONI, 2011, p . 75).</a:t>
            </a:r>
            <a:endParaRPr/>
          </a:p>
          <a:p>
            <a:pPr marL="0" lvl="0" indent="0" algn="l" rtl="0">
              <a:lnSpc>
                <a:spcPct val="80000"/>
              </a:lnSpc>
              <a:spcBef>
                <a:spcPts val="1000"/>
              </a:spcBef>
              <a:spcAft>
                <a:spcPts val="0"/>
              </a:spcAft>
              <a:buClr>
                <a:schemeClr val="dk1"/>
              </a:buClr>
              <a:buSzPts val="2590"/>
              <a:buNone/>
            </a:pPr>
            <a:endParaRPr sz="2590"/>
          </a:p>
          <a:p>
            <a:pPr marL="0" lvl="0" indent="0" algn="l" rtl="0">
              <a:lnSpc>
                <a:spcPct val="80000"/>
              </a:lnSpc>
              <a:spcBef>
                <a:spcPts val="1000"/>
              </a:spcBef>
              <a:spcAft>
                <a:spcPts val="0"/>
              </a:spcAft>
              <a:buClr>
                <a:srgbClr val="C00000"/>
              </a:buClr>
              <a:buSzPts val="2590"/>
              <a:buNone/>
            </a:pPr>
            <a:r>
              <a:rPr lang="pt-BR" sz="2590">
                <a:solidFill>
                  <a:srgbClr val="C00000"/>
                </a:solidFill>
              </a:rPr>
              <a:t>Avalia quantidade e qualidade? Receber citações é sinônimo de qualidade?</a:t>
            </a:r>
            <a:endParaRPr/>
          </a:p>
          <a:p>
            <a:pPr marL="0" lvl="0" indent="0" algn="just" rtl="0">
              <a:lnSpc>
                <a:spcPct val="80000"/>
              </a:lnSpc>
              <a:spcBef>
                <a:spcPts val="1000"/>
              </a:spcBef>
              <a:spcAft>
                <a:spcPts val="0"/>
              </a:spcAft>
              <a:buClr>
                <a:schemeClr val="dk1"/>
              </a:buClr>
              <a:buSzPts val="2590"/>
              <a:buNone/>
            </a:pPr>
            <a:endParaRPr sz="2590">
              <a:solidFill>
                <a:srgbClr val="C00000"/>
              </a:solidFill>
            </a:endParaRPr>
          </a:p>
          <a:p>
            <a:pPr marL="0" lvl="0" indent="0" algn="just" rtl="0">
              <a:lnSpc>
                <a:spcPct val="80000"/>
              </a:lnSpc>
              <a:spcBef>
                <a:spcPts val="1000"/>
              </a:spcBef>
              <a:spcAft>
                <a:spcPts val="0"/>
              </a:spcAft>
              <a:buClr>
                <a:schemeClr val="dk1"/>
              </a:buClr>
              <a:buSzPts val="2590"/>
              <a:buNone/>
            </a:pPr>
            <a:endParaRPr sz="259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h</a:t>
            </a:r>
            <a:endParaRPr/>
          </a:p>
        </p:txBody>
      </p:sp>
      <p:grpSp>
        <p:nvGrpSpPr>
          <p:cNvPr id="528" name="Google Shape;528;p68"/>
          <p:cNvGrpSpPr/>
          <p:nvPr/>
        </p:nvGrpSpPr>
        <p:grpSpPr>
          <a:xfrm>
            <a:off x="2998379" y="1690688"/>
            <a:ext cx="6709148" cy="4655576"/>
            <a:chOff x="2488016" y="1786381"/>
            <a:chExt cx="6996225" cy="4854783"/>
          </a:xfrm>
        </p:grpSpPr>
        <p:pic>
          <p:nvPicPr>
            <p:cNvPr id="529" name="Google Shape;529;p68"/>
            <p:cNvPicPr preferRelativeResize="0"/>
            <p:nvPr/>
          </p:nvPicPr>
          <p:blipFill rotWithShape="1">
            <a:blip r:embed="rId3">
              <a:alphaModFix/>
            </a:blip>
            <a:srcRect/>
            <a:stretch/>
          </p:blipFill>
          <p:spPr>
            <a:xfrm>
              <a:off x="2488016" y="1786381"/>
              <a:ext cx="6996225" cy="4854783"/>
            </a:xfrm>
            <a:prstGeom prst="rect">
              <a:avLst/>
            </a:prstGeom>
            <a:noFill/>
            <a:ln>
              <a:noFill/>
            </a:ln>
          </p:spPr>
        </p:pic>
        <p:sp>
          <p:nvSpPr>
            <p:cNvPr id="530" name="Google Shape;530;p68"/>
            <p:cNvSpPr/>
            <p:nvPr/>
          </p:nvSpPr>
          <p:spPr>
            <a:xfrm>
              <a:off x="4369981" y="2743200"/>
              <a:ext cx="1531089" cy="542260"/>
            </a:xfrm>
            <a:prstGeom prst="roundRect">
              <a:avLst>
                <a:gd name="adj" fmla="val 16667"/>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31" name="Google Shape;531;p68"/>
          <p:cNvSpPr txBox="1">
            <a:spLocks noGrp="1"/>
          </p:cNvSpPr>
          <p:nvPr>
            <p:ph type="body" idx="1"/>
          </p:nvPr>
        </p:nvSpPr>
        <p:spPr>
          <a:xfrm>
            <a:off x="572385" y="2782444"/>
            <a:ext cx="2287774" cy="54226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3200"/>
              <a:buNone/>
            </a:pPr>
            <a:r>
              <a:rPr lang="pt-BR" sz="3200"/>
              <a:t>Kelsen, Hans</a:t>
            </a:r>
            <a:endParaRPr/>
          </a:p>
        </p:txBody>
      </p:sp>
      <p:sp>
        <p:nvSpPr>
          <p:cNvPr id="532" name="Google Shape;532;p68"/>
          <p:cNvSpPr txBox="1"/>
          <p:nvPr/>
        </p:nvSpPr>
        <p:spPr>
          <a:xfrm>
            <a:off x="3179135" y="6322873"/>
            <a:ext cx="629447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7: Índice h de Hans Kelsen.</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Clarivates (2018)</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h</a:t>
            </a:r>
            <a:endParaRPr/>
          </a:p>
        </p:txBody>
      </p:sp>
      <p:pic>
        <p:nvPicPr>
          <p:cNvPr id="538" name="Google Shape;538;p69"/>
          <p:cNvPicPr preferRelativeResize="0"/>
          <p:nvPr/>
        </p:nvPicPr>
        <p:blipFill rotWithShape="1">
          <a:blip r:embed="rId3">
            <a:alphaModFix/>
          </a:blip>
          <a:srcRect t="1367"/>
          <a:stretch/>
        </p:blipFill>
        <p:spPr>
          <a:xfrm>
            <a:off x="2753833" y="1765000"/>
            <a:ext cx="6485858" cy="4730882"/>
          </a:xfrm>
          <a:prstGeom prst="rect">
            <a:avLst/>
          </a:prstGeom>
          <a:noFill/>
          <a:ln>
            <a:noFill/>
          </a:ln>
        </p:spPr>
      </p:pic>
      <p:sp>
        <p:nvSpPr>
          <p:cNvPr id="539" name="Google Shape;539;p69"/>
          <p:cNvSpPr txBox="1">
            <a:spLocks noGrp="1"/>
          </p:cNvSpPr>
          <p:nvPr>
            <p:ph type="body" idx="1"/>
          </p:nvPr>
        </p:nvSpPr>
        <p:spPr>
          <a:xfrm>
            <a:off x="189613" y="2155123"/>
            <a:ext cx="2287774" cy="1172868"/>
          </a:xfrm>
          <a:prstGeom prst="rect">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F2F2F2"/>
              </a:buClr>
              <a:buSzPts val="3200"/>
              <a:buNone/>
            </a:pPr>
            <a:r>
              <a:rPr lang="pt-BR" sz="3200">
                <a:solidFill>
                  <a:srgbClr val="F2F2F2"/>
                </a:solidFill>
              </a:rPr>
              <a:t>Kelsen, H</a:t>
            </a:r>
            <a:endParaRPr/>
          </a:p>
          <a:p>
            <a:pPr marL="0" lvl="0" indent="0" algn="just" rtl="0">
              <a:lnSpc>
                <a:spcPct val="90000"/>
              </a:lnSpc>
              <a:spcBef>
                <a:spcPts val="1000"/>
              </a:spcBef>
              <a:spcAft>
                <a:spcPts val="0"/>
              </a:spcAft>
              <a:buClr>
                <a:srgbClr val="F2F2F2"/>
              </a:buClr>
              <a:buSzPts val="3200"/>
              <a:buNone/>
            </a:pPr>
            <a:r>
              <a:rPr lang="pt-BR" sz="3200">
                <a:solidFill>
                  <a:srgbClr val="F2F2F2"/>
                </a:solidFill>
              </a:rPr>
              <a:t>Índice h: 3</a:t>
            </a:r>
            <a:endParaRPr/>
          </a:p>
        </p:txBody>
      </p:sp>
      <p:sp>
        <p:nvSpPr>
          <p:cNvPr id="540" name="Google Shape;540;p69"/>
          <p:cNvSpPr txBox="1"/>
          <p:nvPr/>
        </p:nvSpPr>
        <p:spPr>
          <a:xfrm>
            <a:off x="2753833" y="6322873"/>
            <a:ext cx="671977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8: Índice h de Hans Kelsen.</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Clarivates (2018)</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Índice h</a:t>
            </a:r>
            <a:endParaRPr sz="5400" b="1">
              <a:solidFill>
                <a:srgbClr val="BFBFBF"/>
              </a:solidFill>
            </a:endParaRPr>
          </a:p>
        </p:txBody>
      </p:sp>
      <p:sp>
        <p:nvSpPr>
          <p:cNvPr id="546" name="Google Shape;546;p70"/>
          <p:cNvSpPr txBox="1">
            <a:spLocks noGrp="1"/>
          </p:cNvSpPr>
          <p:nvPr>
            <p:ph type="body" idx="1"/>
          </p:nvPr>
        </p:nvSpPr>
        <p:spPr>
          <a:xfrm>
            <a:off x="223283" y="2229552"/>
            <a:ext cx="2615544" cy="1172868"/>
          </a:xfrm>
          <a:prstGeom prst="rect">
            <a:avLst/>
          </a:prstGeom>
          <a:solidFill>
            <a:srgbClr val="941100"/>
          </a:solid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D8D8D8"/>
              </a:buClr>
              <a:buSzPts val="3200"/>
              <a:buNone/>
            </a:pPr>
            <a:r>
              <a:rPr lang="pt-BR" sz="3200">
                <a:solidFill>
                  <a:srgbClr val="D8D8D8"/>
                </a:solidFill>
              </a:rPr>
              <a:t>Moreira, EB</a:t>
            </a:r>
            <a:endParaRPr/>
          </a:p>
          <a:p>
            <a:pPr marL="0" lvl="0" indent="0" algn="just" rtl="0">
              <a:lnSpc>
                <a:spcPct val="90000"/>
              </a:lnSpc>
              <a:spcBef>
                <a:spcPts val="1000"/>
              </a:spcBef>
              <a:spcAft>
                <a:spcPts val="0"/>
              </a:spcAft>
              <a:buClr>
                <a:srgbClr val="D8D8D8"/>
              </a:buClr>
              <a:buSzPts val="3200"/>
              <a:buNone/>
            </a:pPr>
            <a:r>
              <a:rPr lang="pt-BR" sz="3200">
                <a:solidFill>
                  <a:srgbClr val="D8D8D8"/>
                </a:solidFill>
              </a:rPr>
              <a:t>Índice h: 13</a:t>
            </a:r>
            <a:endParaRPr/>
          </a:p>
        </p:txBody>
      </p:sp>
      <p:pic>
        <p:nvPicPr>
          <p:cNvPr id="547" name="Google Shape;547;p70"/>
          <p:cNvPicPr preferRelativeResize="0"/>
          <p:nvPr/>
        </p:nvPicPr>
        <p:blipFill rotWithShape="1">
          <a:blip r:embed="rId3">
            <a:alphaModFix/>
          </a:blip>
          <a:srcRect/>
          <a:stretch/>
        </p:blipFill>
        <p:spPr>
          <a:xfrm>
            <a:off x="3019581" y="1690688"/>
            <a:ext cx="8027647" cy="4568626"/>
          </a:xfrm>
          <a:prstGeom prst="rect">
            <a:avLst/>
          </a:prstGeom>
          <a:noFill/>
          <a:ln>
            <a:noFill/>
          </a:ln>
        </p:spPr>
      </p:pic>
      <p:sp>
        <p:nvSpPr>
          <p:cNvPr id="548" name="Google Shape;548;p70"/>
          <p:cNvSpPr/>
          <p:nvPr/>
        </p:nvSpPr>
        <p:spPr>
          <a:xfrm>
            <a:off x="8527311" y="2535388"/>
            <a:ext cx="2179675" cy="2649150"/>
          </a:xfrm>
          <a:prstGeom prst="roundRect">
            <a:avLst>
              <a:gd name="adj" fmla="val 16667"/>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70"/>
          <p:cNvSpPr txBox="1"/>
          <p:nvPr/>
        </p:nvSpPr>
        <p:spPr>
          <a:xfrm>
            <a:off x="3581334" y="6334780"/>
            <a:ext cx="609954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9: Perfil e Índice h de Egon Bockmann Moreira no Google Scholar.</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Google (2018)</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1"/>
          <p:cNvSpPr txBox="1">
            <a:spLocks noGrp="1"/>
          </p:cNvSpPr>
          <p:nvPr>
            <p:ph type="body" idx="1"/>
          </p:nvPr>
        </p:nvSpPr>
        <p:spPr>
          <a:xfrm>
            <a:off x="838200" y="1825624"/>
            <a:ext cx="10515600" cy="4746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pt-BR" b="1"/>
              <a:t>Crítica</a:t>
            </a:r>
            <a:endParaRPr/>
          </a:p>
          <a:p>
            <a:pPr marL="0" lvl="0" indent="0" algn="l"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Clr>
                <a:schemeClr val="dk1"/>
              </a:buClr>
              <a:buSzPts val="2800"/>
              <a:buNone/>
            </a:pPr>
            <a:r>
              <a:rPr lang="pt-BR"/>
              <a:t>“Os indicadores de citação mensuram as citações recebidas ou concedidas por uma determinada publicação, refletem, acima de tudo, o impacto, a influência ou a visibilidade dos periódicos, dos artigos científicos ou dos autores citados junto à comunidade científica, sendo esse o meio mais conhecido de atribuir crédito aos autores. </a:t>
            </a:r>
            <a:r>
              <a:rPr lang="pt-BR" b="1"/>
              <a:t>Entretanto, existem muitas ressalvas em se utilizar os indicadores sem ter a compreensão dos complexos parâmetros que não são equivalentes, nem estão inequivocamente correlacionados à qualidade científica</a:t>
            </a:r>
            <a:r>
              <a:rPr lang="pt-BR"/>
              <a:t>”, (GABRIEL JUNIOR, 2014, p. 44).</a:t>
            </a:r>
            <a:endParaRPr/>
          </a:p>
        </p:txBody>
      </p:sp>
      <p:sp>
        <p:nvSpPr>
          <p:cNvPr id="555" name="Google Shape;555;p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556" name="Google Shape;556;p71"/>
          <p:cNvSpPr txBox="1"/>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FBFBF"/>
              </a:buClr>
              <a:buSzPts val="5400"/>
              <a:buFont typeface="Calibri"/>
              <a:buNone/>
            </a:pPr>
            <a:r>
              <a:rPr lang="pt-BR" sz="5400" b="1">
                <a:solidFill>
                  <a:srgbClr val="BFBFBF"/>
                </a:solidFill>
                <a:latin typeface="Calibri"/>
                <a:ea typeface="Calibri"/>
                <a:cs typeface="Calibri"/>
                <a:sym typeface="Calibri"/>
              </a:rPr>
              <a:t>Indicadores de Citação</a:t>
            </a:r>
            <a:endParaRPr sz="5400" b="1">
              <a:solidFill>
                <a:srgbClr val="BFBFBF"/>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7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Ligação</a:t>
            </a:r>
            <a:endParaRPr/>
          </a:p>
        </p:txBody>
      </p:sp>
      <p:sp>
        <p:nvSpPr>
          <p:cNvPr id="562" name="Google Shape;562;p72"/>
          <p:cNvSpPr txBox="1">
            <a:spLocks noGrp="1"/>
          </p:cNvSpPr>
          <p:nvPr>
            <p:ph type="body" idx="1"/>
          </p:nvPr>
        </p:nvSpPr>
        <p:spPr>
          <a:xfrm>
            <a:off x="815056" y="1852738"/>
            <a:ext cx="10771201" cy="496475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590"/>
              <a:buNone/>
            </a:pPr>
            <a:r>
              <a:rPr lang="pt-BR" sz="2590"/>
              <a:t>Baseiam-se na análise de coautoria, cocitação e coocorrência de palavras.</a:t>
            </a:r>
            <a:endParaRPr/>
          </a:p>
          <a:p>
            <a:pPr marL="0" lvl="0" indent="0" algn="just" rtl="0">
              <a:lnSpc>
                <a:spcPct val="90000"/>
              </a:lnSpc>
              <a:spcBef>
                <a:spcPts val="1000"/>
              </a:spcBef>
              <a:spcAft>
                <a:spcPts val="0"/>
              </a:spcAft>
              <a:buClr>
                <a:schemeClr val="dk1"/>
              </a:buClr>
              <a:buSzPts val="2035"/>
              <a:buNone/>
            </a:pPr>
            <a:r>
              <a:rPr lang="pt-BR" sz="2035" b="1"/>
              <a:t>Análise de Citação</a:t>
            </a:r>
            <a:endParaRPr sz="2035"/>
          </a:p>
          <a:p>
            <a:pPr marL="0" lvl="0" indent="0" algn="just" rtl="0">
              <a:lnSpc>
                <a:spcPct val="90000"/>
              </a:lnSpc>
              <a:spcBef>
                <a:spcPts val="1000"/>
              </a:spcBef>
              <a:spcAft>
                <a:spcPts val="0"/>
              </a:spcAft>
              <a:buClr>
                <a:schemeClr val="dk1"/>
              </a:buClr>
              <a:buSzPts val="2035"/>
              <a:buNone/>
            </a:pPr>
            <a:r>
              <a:rPr lang="pt-BR" sz="2035"/>
              <a:t>“A análise de citação é um procedimento bibliométrico que analisa os padrões e a frequência das citações feitas e recebidas pelos autores nos periódicos, revistas e disciplinas; estuda a relação entre os documentos citados e os citantes”, (SPINAK, 1996).</a:t>
            </a:r>
            <a:endParaRPr/>
          </a:p>
          <a:p>
            <a:pPr marL="0" lvl="0" indent="0" algn="just" rtl="0">
              <a:lnSpc>
                <a:spcPct val="90000"/>
              </a:lnSpc>
              <a:spcBef>
                <a:spcPts val="1000"/>
              </a:spcBef>
              <a:spcAft>
                <a:spcPts val="0"/>
              </a:spcAft>
              <a:buClr>
                <a:schemeClr val="dk1"/>
              </a:buClr>
              <a:buSzPts val="2035"/>
              <a:buNone/>
            </a:pPr>
            <a:endParaRPr sz="2035"/>
          </a:p>
          <a:p>
            <a:pPr marL="0" lvl="0" indent="0" algn="just" rtl="0">
              <a:lnSpc>
                <a:spcPct val="90000"/>
              </a:lnSpc>
              <a:spcBef>
                <a:spcPts val="1000"/>
              </a:spcBef>
              <a:spcAft>
                <a:spcPts val="0"/>
              </a:spcAft>
              <a:buClr>
                <a:schemeClr val="dk1"/>
              </a:buClr>
              <a:buSzPts val="2035"/>
              <a:buNone/>
            </a:pPr>
            <a:r>
              <a:rPr lang="pt-BR" sz="2035" b="1"/>
              <a:t>Análise de cocitação</a:t>
            </a:r>
            <a:endParaRPr/>
          </a:p>
          <a:p>
            <a:pPr marL="0" lvl="0" indent="0" algn="just" rtl="0">
              <a:lnSpc>
                <a:spcPct val="90000"/>
              </a:lnSpc>
              <a:spcBef>
                <a:spcPts val="1000"/>
              </a:spcBef>
              <a:spcAft>
                <a:spcPts val="0"/>
              </a:spcAft>
              <a:buClr>
                <a:schemeClr val="dk1"/>
              </a:buClr>
              <a:buSzPts val="2035"/>
              <a:buNone/>
            </a:pPr>
            <a:r>
              <a:rPr lang="pt-BR" sz="2035"/>
              <a:t>“[...] cocitação é a frequência com que dois itens de literatura anterior são citados juntos por uma publicação mais recente”. (SMALL, 1973, p. 265, tradução nossa) </a:t>
            </a:r>
            <a:endParaRPr/>
          </a:p>
          <a:p>
            <a:pPr marL="0" lvl="0" indent="0" algn="just" rtl="0">
              <a:lnSpc>
                <a:spcPct val="90000"/>
              </a:lnSpc>
              <a:spcBef>
                <a:spcPts val="1000"/>
              </a:spcBef>
              <a:spcAft>
                <a:spcPts val="0"/>
              </a:spcAft>
              <a:buClr>
                <a:schemeClr val="dk1"/>
              </a:buClr>
              <a:buSzPts val="2035"/>
              <a:buNone/>
            </a:pPr>
            <a:endParaRPr sz="2035"/>
          </a:p>
          <a:p>
            <a:pPr marL="0" lvl="0" indent="0" algn="just" rtl="0">
              <a:lnSpc>
                <a:spcPct val="90000"/>
              </a:lnSpc>
              <a:spcBef>
                <a:spcPts val="1000"/>
              </a:spcBef>
              <a:spcAft>
                <a:spcPts val="0"/>
              </a:spcAft>
              <a:buClr>
                <a:schemeClr val="dk1"/>
              </a:buClr>
              <a:buSzPts val="2035"/>
              <a:buNone/>
            </a:pPr>
            <a:r>
              <a:rPr lang="pt-BR" sz="2035" b="1"/>
              <a:t>Acoplamento Bibliográfico</a:t>
            </a:r>
            <a:endParaRPr/>
          </a:p>
          <a:p>
            <a:pPr marL="0" lvl="0" indent="0" algn="just" rtl="0">
              <a:lnSpc>
                <a:spcPct val="90000"/>
              </a:lnSpc>
              <a:spcBef>
                <a:spcPts val="1000"/>
              </a:spcBef>
              <a:spcAft>
                <a:spcPts val="0"/>
              </a:spcAft>
              <a:buClr>
                <a:schemeClr val="dk1"/>
              </a:buClr>
              <a:buSzPts val="2035"/>
              <a:buNone/>
            </a:pPr>
            <a:r>
              <a:rPr lang="pt-BR" sz="2035"/>
              <a:t>“O acoplamento bibliográfico une os artigos que citaram o mesmo documento [...]”. (L</a:t>
            </a:r>
            <a:r>
              <a:rPr lang="pt-BR" sz="2035" cap="none"/>
              <a:t>UCAS; GARCIA-ZORITA</a:t>
            </a:r>
            <a:r>
              <a:rPr lang="pt-BR" sz="2035"/>
              <a:t>, 2014, p. 30). </a:t>
            </a:r>
            <a:endParaRPr sz="2035"/>
          </a:p>
          <a:p>
            <a:pPr marL="0" lvl="0" indent="0" algn="just" rtl="0">
              <a:lnSpc>
                <a:spcPct val="90000"/>
              </a:lnSpc>
              <a:spcBef>
                <a:spcPts val="1000"/>
              </a:spcBef>
              <a:spcAft>
                <a:spcPts val="0"/>
              </a:spcAft>
              <a:buClr>
                <a:schemeClr val="dk1"/>
              </a:buClr>
              <a:buSzPts val="2590"/>
              <a:buNone/>
            </a:pPr>
            <a:endParaRPr sz="259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68" name="Google Shape;168;p19"/>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2400"/>
              <a:buNone/>
            </a:pPr>
            <a:r>
              <a:rPr lang="pt-BR" sz="2400" b="1"/>
              <a:t>1926</a:t>
            </a:r>
            <a:r>
              <a:rPr lang="pt-BR" sz="2400"/>
              <a:t> – Alfred J. Lotka, matemático, químico e estatístico dos Estados Unidos, publica seu estudo pioneiro sobre a distribuição de frequências de produtividade científica a partir da Chemical Abstracs. Formula a Lei da Produtividade Científica.</a:t>
            </a:r>
            <a:endParaRPr sz="2400" b="1"/>
          </a:p>
          <a:p>
            <a:pPr marL="0" lvl="0" indent="0" algn="l" rtl="0">
              <a:lnSpc>
                <a:spcPct val="90000"/>
              </a:lnSpc>
              <a:spcBef>
                <a:spcPts val="1000"/>
              </a:spcBef>
              <a:spcAft>
                <a:spcPts val="0"/>
              </a:spcAft>
              <a:buClr>
                <a:schemeClr val="dk1"/>
              </a:buClr>
              <a:buSzPts val="2000"/>
              <a:buNone/>
            </a:pPr>
            <a:r>
              <a:rPr lang="pt-BR" sz="2000"/>
              <a:t>LOTKA, A. J. The frequency of distribuition of scientific productivity. </a:t>
            </a:r>
            <a:r>
              <a:rPr lang="pt-BR" sz="2000" b="1"/>
              <a:t>Journal of the Washington Academy of Sciences</a:t>
            </a:r>
            <a:r>
              <a:rPr lang="pt-BR" sz="2000"/>
              <a:t>, v. 16, n.12, p. 317-323, 1926.</a:t>
            </a:r>
            <a:endParaRPr sz="2000"/>
          </a:p>
          <a:p>
            <a:pPr marL="0" lvl="0" indent="0" algn="just" rtl="0">
              <a:lnSpc>
                <a:spcPct val="90000"/>
              </a:lnSpc>
              <a:spcBef>
                <a:spcPts val="1000"/>
              </a:spcBef>
              <a:spcAft>
                <a:spcPts val="0"/>
              </a:spcAft>
              <a:buClr>
                <a:schemeClr val="dk1"/>
              </a:buClr>
              <a:buSzPts val="2400"/>
              <a:buNone/>
            </a:pPr>
            <a:r>
              <a:rPr lang="pt-BR" sz="2400" b="1"/>
              <a:t>1927</a:t>
            </a:r>
            <a:r>
              <a:rPr lang="pt-BR" sz="2400"/>
              <a:t> – Gross e Gross estabelecem critérios objetivos de seleção de revistas científicas para uma biblioteca de química a partir de uma seleção de revistas científicas a partir da análise das referências da revista </a:t>
            </a:r>
            <a:r>
              <a:rPr lang="pt-BR" sz="2400" i="1"/>
              <a:t>Journal of the American Chemistry Society</a:t>
            </a:r>
            <a:r>
              <a:rPr lang="pt-BR" sz="2400"/>
              <a:t>.</a:t>
            </a:r>
            <a:endParaRPr/>
          </a:p>
          <a:p>
            <a:pPr marL="0" lvl="0" indent="0" algn="l" rtl="0">
              <a:lnSpc>
                <a:spcPct val="90000"/>
              </a:lnSpc>
              <a:spcBef>
                <a:spcPts val="1000"/>
              </a:spcBef>
              <a:spcAft>
                <a:spcPts val="0"/>
              </a:spcAft>
              <a:buClr>
                <a:schemeClr val="dk1"/>
              </a:buClr>
              <a:buSzPts val="2000"/>
              <a:buNone/>
            </a:pPr>
            <a:r>
              <a:rPr lang="pt-BR" sz="2000"/>
              <a:t>GROSS, P. L. K.; GROSS, E. M. College libraries and chemical education. </a:t>
            </a:r>
            <a:r>
              <a:rPr lang="pt-BR" sz="2000" b="1"/>
              <a:t>Science</a:t>
            </a:r>
            <a:r>
              <a:rPr lang="pt-BR" sz="2000"/>
              <a:t>, p. 385-389, Oct. 1927.</a:t>
            </a:r>
            <a:endParaRPr sz="20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pic>
        <p:nvPicPr>
          <p:cNvPr id="169" name="Google Shape;169;p19"/>
          <p:cNvPicPr preferRelativeResize="0"/>
          <p:nvPr/>
        </p:nvPicPr>
        <p:blipFill rotWithShape="1">
          <a:blip r:embed="rId3">
            <a:alphaModFix amt="20000"/>
          </a:blip>
          <a:srcRect l="3943" r="3943"/>
          <a:stretch/>
        </p:blipFill>
        <p:spPr>
          <a:xfrm>
            <a:off x="0" y="0"/>
            <a:ext cx="12192000" cy="685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Ligação</a:t>
            </a:r>
            <a:endParaRPr/>
          </a:p>
        </p:txBody>
      </p:sp>
      <p:sp>
        <p:nvSpPr>
          <p:cNvPr id="568" name="Google Shape;568;p73"/>
          <p:cNvSpPr txBox="1">
            <a:spLocks noGrp="1"/>
          </p:cNvSpPr>
          <p:nvPr>
            <p:ph type="body" idx="1"/>
          </p:nvPr>
        </p:nvSpPr>
        <p:spPr>
          <a:xfrm>
            <a:off x="815056" y="1852739"/>
            <a:ext cx="10771201" cy="111374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a:t>Aplicados para o mapeamento de conhecimento e de redes de relacionamento entre pesquisadores, instituições e países;</a:t>
            </a:r>
            <a:endParaRPr/>
          </a:p>
        </p:txBody>
      </p:sp>
      <p:pic>
        <p:nvPicPr>
          <p:cNvPr id="569" name="Google Shape;569;p73"/>
          <p:cNvPicPr preferRelativeResize="0"/>
          <p:nvPr/>
        </p:nvPicPr>
        <p:blipFill rotWithShape="1">
          <a:blip r:embed="rId3">
            <a:alphaModFix/>
          </a:blip>
          <a:srcRect/>
          <a:stretch/>
        </p:blipFill>
        <p:spPr>
          <a:xfrm>
            <a:off x="2009553" y="2734478"/>
            <a:ext cx="7162800" cy="3588395"/>
          </a:xfrm>
          <a:prstGeom prst="rect">
            <a:avLst/>
          </a:prstGeom>
          <a:noFill/>
          <a:ln>
            <a:noFill/>
          </a:ln>
        </p:spPr>
      </p:pic>
      <p:sp>
        <p:nvSpPr>
          <p:cNvPr id="570" name="Google Shape;570;p73"/>
          <p:cNvSpPr txBox="1"/>
          <p:nvPr/>
        </p:nvSpPr>
        <p:spPr>
          <a:xfrm>
            <a:off x="2009554" y="6273225"/>
            <a:ext cx="7162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10: </a:t>
            </a:r>
            <a:r>
              <a:rPr lang="pt-BR" sz="1800">
                <a:solidFill>
                  <a:schemeClr val="dk1"/>
                </a:solidFill>
                <a:latin typeface="Calibri"/>
                <a:ea typeface="Calibri"/>
                <a:cs typeface="Calibri"/>
                <a:sym typeface="Calibri"/>
              </a:rPr>
              <a:t> </a:t>
            </a:r>
            <a:r>
              <a:rPr lang="pt-BR" sz="1400">
                <a:solidFill>
                  <a:schemeClr val="dk1"/>
                </a:solidFill>
                <a:latin typeface="Arial"/>
                <a:ea typeface="Arial"/>
                <a:cs typeface="Arial"/>
                <a:sym typeface="Arial"/>
              </a:rPr>
              <a:t>Rede de coautoria das publicações dos servidores do SiBi/UFPR no SNBU.</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Führ, Araújo e Pereira (2018)</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Ligação</a:t>
            </a:r>
            <a:endParaRPr/>
          </a:p>
        </p:txBody>
      </p:sp>
      <p:sp>
        <p:nvSpPr>
          <p:cNvPr id="576" name="Google Shape;576;p74"/>
          <p:cNvSpPr txBox="1">
            <a:spLocks noGrp="1"/>
          </p:cNvSpPr>
          <p:nvPr>
            <p:ph type="body" idx="1"/>
          </p:nvPr>
        </p:nvSpPr>
        <p:spPr>
          <a:xfrm>
            <a:off x="815056" y="1852739"/>
            <a:ext cx="10771201" cy="126260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800"/>
              <a:buNone/>
            </a:pPr>
            <a:r>
              <a:rPr lang="pt-BR"/>
              <a:t>Podem gerar as redes de colaboração científica  que permitem a visualização de referenciais teóricos comuns. </a:t>
            </a:r>
            <a:endParaRPr/>
          </a:p>
        </p:txBody>
      </p:sp>
      <p:pic>
        <p:nvPicPr>
          <p:cNvPr id="577" name="Google Shape;577;p74"/>
          <p:cNvPicPr preferRelativeResize="0"/>
          <p:nvPr/>
        </p:nvPicPr>
        <p:blipFill rotWithShape="1">
          <a:blip r:embed="rId3">
            <a:alphaModFix/>
          </a:blip>
          <a:srcRect t="2619" b="3034"/>
          <a:stretch/>
        </p:blipFill>
        <p:spPr>
          <a:xfrm>
            <a:off x="2179674" y="2711300"/>
            <a:ext cx="7442791" cy="4063949"/>
          </a:xfrm>
          <a:prstGeom prst="rect">
            <a:avLst/>
          </a:prstGeom>
          <a:noFill/>
          <a:ln>
            <a:noFill/>
          </a:ln>
        </p:spPr>
      </p:pic>
      <p:sp>
        <p:nvSpPr>
          <p:cNvPr id="578" name="Google Shape;578;p74"/>
          <p:cNvSpPr txBox="1"/>
          <p:nvPr/>
        </p:nvSpPr>
        <p:spPr>
          <a:xfrm>
            <a:off x="2009554" y="6273225"/>
            <a:ext cx="7162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11: </a:t>
            </a:r>
            <a:r>
              <a:rPr lang="pt-BR" sz="1800">
                <a:solidFill>
                  <a:schemeClr val="dk1"/>
                </a:solidFill>
                <a:latin typeface="Calibri"/>
                <a:ea typeface="Calibri"/>
                <a:cs typeface="Calibri"/>
                <a:sym typeface="Calibri"/>
              </a:rPr>
              <a:t> </a:t>
            </a:r>
            <a:r>
              <a:rPr lang="pt-BR" sz="1400">
                <a:solidFill>
                  <a:schemeClr val="dk1"/>
                </a:solidFill>
                <a:latin typeface="Arial"/>
                <a:ea typeface="Arial"/>
                <a:cs typeface="Arial"/>
                <a:sym typeface="Arial"/>
              </a:rPr>
              <a:t>Rede de acoplamento bibliográfico</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Araújo e Guimarães (2017)</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Indicadores de Ligação</a:t>
            </a:r>
            <a:endParaRPr/>
          </a:p>
        </p:txBody>
      </p:sp>
      <p:sp>
        <p:nvSpPr>
          <p:cNvPr id="584" name="Google Shape;584;p75"/>
          <p:cNvSpPr txBox="1">
            <a:spLocks noGrp="1"/>
          </p:cNvSpPr>
          <p:nvPr>
            <p:ph type="body" idx="1"/>
          </p:nvPr>
        </p:nvSpPr>
        <p:spPr>
          <a:xfrm>
            <a:off x="815056" y="1852738"/>
            <a:ext cx="10771201" cy="496475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400"/>
              <a:buNone/>
            </a:pPr>
            <a:r>
              <a:rPr lang="pt-BR" sz="2400"/>
              <a:t>As redes de cocitação permitem a visualização de como a comunidade científica está reconhecendo as proximidades teóricas, conceituais e metodológicas dos autores cocitados. </a:t>
            </a:r>
            <a:endParaRPr/>
          </a:p>
        </p:txBody>
      </p:sp>
      <p:pic>
        <p:nvPicPr>
          <p:cNvPr id="585" name="Google Shape;585;p75"/>
          <p:cNvPicPr preferRelativeResize="0"/>
          <p:nvPr/>
        </p:nvPicPr>
        <p:blipFill rotWithShape="1">
          <a:blip r:embed="rId3">
            <a:alphaModFix/>
          </a:blip>
          <a:srcRect/>
          <a:stretch/>
        </p:blipFill>
        <p:spPr>
          <a:xfrm>
            <a:off x="2874334" y="2543189"/>
            <a:ext cx="6298020" cy="4006740"/>
          </a:xfrm>
          <a:prstGeom prst="rect">
            <a:avLst/>
          </a:prstGeom>
          <a:noFill/>
          <a:ln>
            <a:noFill/>
          </a:ln>
        </p:spPr>
      </p:pic>
      <p:sp>
        <p:nvSpPr>
          <p:cNvPr id="586" name="Google Shape;586;p75"/>
          <p:cNvSpPr txBox="1"/>
          <p:nvPr/>
        </p:nvSpPr>
        <p:spPr>
          <a:xfrm>
            <a:off x="2619256" y="6273225"/>
            <a:ext cx="71628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a:solidFill>
                  <a:schemeClr val="dk1"/>
                </a:solidFill>
                <a:latin typeface="Arial"/>
                <a:ea typeface="Arial"/>
                <a:cs typeface="Arial"/>
                <a:sym typeface="Arial"/>
              </a:rPr>
              <a:t>Figura 12: </a:t>
            </a:r>
            <a:r>
              <a:rPr lang="pt-BR" sz="1800">
                <a:solidFill>
                  <a:schemeClr val="dk1"/>
                </a:solidFill>
                <a:latin typeface="Calibri"/>
                <a:ea typeface="Calibri"/>
                <a:cs typeface="Calibri"/>
                <a:sym typeface="Calibri"/>
              </a:rPr>
              <a:t> </a:t>
            </a:r>
            <a:r>
              <a:rPr lang="pt-BR" sz="1400">
                <a:solidFill>
                  <a:schemeClr val="dk1"/>
                </a:solidFill>
                <a:latin typeface="Arial"/>
                <a:ea typeface="Arial"/>
                <a:cs typeface="Arial"/>
                <a:sym typeface="Arial"/>
              </a:rPr>
              <a:t>Rede de cocitação</a:t>
            </a:r>
            <a:endParaRPr sz="1400" i="1">
              <a:solidFill>
                <a:schemeClr val="dk1"/>
              </a:solidFill>
              <a:latin typeface="Arial"/>
              <a:ea typeface="Arial"/>
              <a:cs typeface="Arial"/>
              <a:sym typeface="Arial"/>
            </a:endParaRPr>
          </a:p>
          <a:p>
            <a:pPr marL="0" marR="0" lvl="0" indent="0" algn="l" rtl="0">
              <a:spcBef>
                <a:spcPts val="0"/>
              </a:spcBef>
              <a:spcAft>
                <a:spcPts val="0"/>
              </a:spcAft>
              <a:buNone/>
            </a:pPr>
            <a:r>
              <a:rPr lang="pt-BR" sz="1400">
                <a:solidFill>
                  <a:schemeClr val="dk1"/>
                </a:solidFill>
                <a:latin typeface="Arial"/>
                <a:ea typeface="Arial"/>
                <a:cs typeface="Arial"/>
                <a:sym typeface="Arial"/>
              </a:rPr>
              <a:t>Fonte: Araújo e Guimarães (2017)</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0"/>
        <p:cNvGrpSpPr/>
        <p:nvPr/>
      </p:nvGrpSpPr>
      <p:grpSpPr>
        <a:xfrm>
          <a:off x="0" y="0"/>
          <a:ext cx="0" cy="0"/>
          <a:chOff x="0" y="0"/>
          <a:chExt cx="0" cy="0"/>
        </a:xfrm>
      </p:grpSpPr>
      <p:sp>
        <p:nvSpPr>
          <p:cNvPr id="591" name="Google Shape;591;p76"/>
          <p:cNvSpPr/>
          <p:nvPr/>
        </p:nvSpPr>
        <p:spPr>
          <a:xfrm>
            <a:off x="1" y="0"/>
            <a:ext cx="12191314" cy="68580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2" name="Google Shape;592;p7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93" name="Google Shape;593;p76"/>
          <p:cNvSpPr txBox="1">
            <a:spLocks noGrp="1"/>
          </p:cNvSpPr>
          <p:nvPr>
            <p:ph type="title"/>
          </p:nvPr>
        </p:nvSpPr>
        <p:spPr>
          <a:xfrm>
            <a:off x="4959407" y="5059192"/>
            <a:ext cx="6432472" cy="1110439"/>
          </a:xfrm>
          <a:prstGeom prst="rect">
            <a:avLst/>
          </a:prstGeom>
          <a:solidFill>
            <a:srgbClr val="D5DBE5"/>
          </a:solid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000000"/>
              </a:buClr>
              <a:buSzPts val="3600"/>
              <a:buFont typeface="Calibri"/>
              <a:buNone/>
            </a:pPr>
            <a:r>
              <a:rPr lang="pt-BR" sz="3600" b="1">
                <a:solidFill>
                  <a:srgbClr val="000000"/>
                </a:solidFill>
              </a:rPr>
              <a:t>Bases de dados geradoras de indicadores</a:t>
            </a:r>
            <a:endParaRPr sz="3600" b="1">
              <a:solidFill>
                <a:srgbClr val="000000"/>
              </a:solidFill>
            </a:endParaRPr>
          </a:p>
        </p:txBody>
      </p:sp>
      <p:sp>
        <p:nvSpPr>
          <p:cNvPr id="594" name="Google Shape;594;p76"/>
          <p:cNvSpPr/>
          <p:nvPr/>
        </p:nvSpPr>
        <p:spPr>
          <a:xfrm>
            <a:off x="1479782" y="2"/>
            <a:ext cx="3614335" cy="2178813"/>
          </a:xfrm>
          <a:custGeom>
            <a:avLst/>
            <a:gdLst/>
            <a:ahLst/>
            <a:cxnLst/>
            <a:rect l="l" t="t" r="r" b="b"/>
            <a:pathLst>
              <a:path w="3614335" h="2178813" extrusionOk="0">
                <a:moveTo>
                  <a:pt x="38628" y="0"/>
                </a:moveTo>
                <a:lnTo>
                  <a:pt x="3575707" y="0"/>
                </a:lnTo>
                <a:lnTo>
                  <a:pt x="3577619" y="7439"/>
                </a:lnTo>
                <a:cubicBezTo>
                  <a:pt x="3601692" y="125081"/>
                  <a:pt x="3614335" y="246887"/>
                  <a:pt x="3614335" y="371646"/>
                </a:cubicBezTo>
                <a:cubicBezTo>
                  <a:pt x="3614335" y="1369717"/>
                  <a:pt x="2805239" y="2178813"/>
                  <a:pt x="1807167" y="2178813"/>
                </a:cubicBezTo>
                <a:cubicBezTo>
                  <a:pt x="809097" y="2178813"/>
                  <a:pt x="0" y="1369717"/>
                  <a:pt x="0" y="371646"/>
                </a:cubicBezTo>
                <a:cubicBezTo>
                  <a:pt x="0" y="246887"/>
                  <a:pt x="12642" y="125081"/>
                  <a:pt x="36715" y="7439"/>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5" name="Google Shape;595;p76"/>
          <p:cNvPicPr preferRelativeResize="0"/>
          <p:nvPr/>
        </p:nvPicPr>
        <p:blipFill rotWithShape="1">
          <a:blip r:embed="rId4">
            <a:alphaModFix/>
          </a:blip>
          <a:srcRect t="4378" b="6978"/>
          <a:stretch/>
        </p:blipFill>
        <p:spPr>
          <a:xfrm>
            <a:off x="2122108" y="557205"/>
            <a:ext cx="2329681" cy="665994"/>
          </a:xfrm>
          <a:prstGeom prst="rect">
            <a:avLst/>
          </a:prstGeom>
          <a:noFill/>
          <a:ln>
            <a:noFill/>
          </a:ln>
        </p:spPr>
      </p:pic>
      <p:sp>
        <p:nvSpPr>
          <p:cNvPr id="596" name="Google Shape;596;p76"/>
          <p:cNvSpPr/>
          <p:nvPr/>
        </p:nvSpPr>
        <p:spPr>
          <a:xfrm>
            <a:off x="1" y="2433009"/>
            <a:ext cx="3762321" cy="4434467"/>
          </a:xfrm>
          <a:custGeom>
            <a:avLst/>
            <a:gdLst/>
            <a:ahLst/>
            <a:cxnLst/>
            <a:rect l="l" t="t" r="r" b="b"/>
            <a:pathLst>
              <a:path w="3762321" h="4434467" extrusionOk="0">
                <a:moveTo>
                  <a:pt x="871484" y="0"/>
                </a:moveTo>
                <a:cubicBezTo>
                  <a:pt x="2468049" y="0"/>
                  <a:pt x="3762321" y="1294271"/>
                  <a:pt x="3762321" y="2890836"/>
                </a:cubicBezTo>
                <a:cubicBezTo>
                  <a:pt x="3762321" y="3389763"/>
                  <a:pt x="3635928" y="3859169"/>
                  <a:pt x="3413413" y="4268781"/>
                </a:cubicBezTo>
                <a:lnTo>
                  <a:pt x="3312756" y="4434467"/>
                </a:lnTo>
                <a:lnTo>
                  <a:pt x="0" y="4434467"/>
                </a:lnTo>
                <a:lnTo>
                  <a:pt x="0" y="134299"/>
                </a:lnTo>
                <a:lnTo>
                  <a:pt x="11838" y="129967"/>
                </a:lnTo>
                <a:cubicBezTo>
                  <a:pt x="283400" y="45502"/>
                  <a:pt x="572129" y="0"/>
                  <a:pt x="871484" y="0"/>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7" name="Google Shape;597;p76"/>
          <p:cNvSpPr/>
          <p:nvPr/>
        </p:nvSpPr>
        <p:spPr>
          <a:xfrm>
            <a:off x="5221460" y="460823"/>
            <a:ext cx="3245896" cy="3245896"/>
          </a:xfrm>
          <a:prstGeom prst="ellipse">
            <a:avLst/>
          </a:pr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8" name="Google Shape;598;p76"/>
          <p:cNvPicPr preferRelativeResize="0"/>
          <p:nvPr/>
        </p:nvPicPr>
        <p:blipFill rotWithShape="1">
          <a:blip r:embed="rId5">
            <a:alphaModFix/>
          </a:blip>
          <a:srcRect/>
          <a:stretch/>
        </p:blipFill>
        <p:spPr>
          <a:xfrm>
            <a:off x="5725050" y="1660809"/>
            <a:ext cx="2254110" cy="863438"/>
          </a:xfrm>
          <a:prstGeom prst="rect">
            <a:avLst/>
          </a:prstGeom>
          <a:noFill/>
          <a:ln>
            <a:noFill/>
          </a:ln>
        </p:spPr>
      </p:pic>
      <p:sp>
        <p:nvSpPr>
          <p:cNvPr id="599" name="Google Shape;599;p76"/>
          <p:cNvSpPr/>
          <p:nvPr/>
        </p:nvSpPr>
        <p:spPr>
          <a:xfrm>
            <a:off x="9098288" y="1"/>
            <a:ext cx="3093713" cy="3406036"/>
          </a:xfrm>
          <a:custGeom>
            <a:avLst/>
            <a:gdLst/>
            <a:ahLst/>
            <a:cxnLst/>
            <a:rect l="l" t="t" r="r" b="b"/>
            <a:pathLst>
              <a:path w="3093713" h="3406036" extrusionOk="0">
                <a:moveTo>
                  <a:pt x="404583" y="0"/>
                </a:moveTo>
                <a:lnTo>
                  <a:pt x="3093713" y="0"/>
                </a:lnTo>
                <a:lnTo>
                  <a:pt x="3093713" y="3187362"/>
                </a:lnTo>
                <a:lnTo>
                  <a:pt x="2990991" y="3236846"/>
                </a:lnTo>
                <a:cubicBezTo>
                  <a:pt x="2733414" y="3345792"/>
                  <a:pt x="2450223" y="3406036"/>
                  <a:pt x="2152961" y="3406036"/>
                </a:cubicBezTo>
                <a:cubicBezTo>
                  <a:pt x="963913" y="3406036"/>
                  <a:pt x="0" y="2442123"/>
                  <a:pt x="0" y="1253075"/>
                </a:cubicBezTo>
                <a:cubicBezTo>
                  <a:pt x="0" y="807182"/>
                  <a:pt x="135550" y="392949"/>
                  <a:pt x="367692" y="49334"/>
                </a:cubicBezTo>
                <a:close/>
              </a:path>
            </a:pathLst>
          </a:custGeom>
          <a:solidFill>
            <a:srgbClr val="FFFFFF"/>
          </a:solidFill>
          <a:ln w="12700" cap="flat" cmpd="sng">
            <a:solidFill>
              <a:srgbClr val="B3C6E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0" name="Google Shape;600;p76"/>
          <p:cNvPicPr preferRelativeResize="0"/>
          <p:nvPr/>
        </p:nvPicPr>
        <p:blipFill rotWithShape="1">
          <a:blip r:embed="rId6">
            <a:alphaModFix/>
          </a:blip>
          <a:srcRect/>
          <a:stretch/>
        </p:blipFill>
        <p:spPr>
          <a:xfrm>
            <a:off x="9714773" y="673891"/>
            <a:ext cx="2268558" cy="1620398"/>
          </a:xfrm>
          <a:prstGeom prst="rect">
            <a:avLst/>
          </a:prstGeom>
          <a:noFill/>
          <a:ln>
            <a:noFill/>
          </a:ln>
        </p:spPr>
      </p:pic>
      <p:pic>
        <p:nvPicPr>
          <p:cNvPr id="601" name="Google Shape;601;p76"/>
          <p:cNvPicPr preferRelativeResize="0"/>
          <p:nvPr/>
        </p:nvPicPr>
        <p:blipFill rotWithShape="1">
          <a:blip r:embed="rId7">
            <a:alphaModFix/>
          </a:blip>
          <a:srcRect/>
          <a:stretch/>
        </p:blipFill>
        <p:spPr>
          <a:xfrm>
            <a:off x="272495" y="3618244"/>
            <a:ext cx="2639607" cy="278668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07" name="Google Shape;607;p77"/>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Conceito</a:t>
            </a:r>
            <a:endParaRPr/>
          </a:p>
          <a:p>
            <a:pPr marL="0" lvl="0" indent="0" algn="l" rtl="0">
              <a:lnSpc>
                <a:spcPct val="90000"/>
              </a:lnSpc>
              <a:spcBef>
                <a:spcPts val="1000"/>
              </a:spcBef>
              <a:spcAft>
                <a:spcPts val="0"/>
              </a:spcAft>
              <a:buClr>
                <a:schemeClr val="dk1"/>
              </a:buClr>
              <a:buSzPts val="3200"/>
              <a:buNone/>
            </a:pPr>
            <a:endParaRPr sz="3200" b="1"/>
          </a:p>
          <a:p>
            <a:pPr marL="0" lvl="0" indent="0" algn="l" rtl="0">
              <a:lnSpc>
                <a:spcPct val="90000"/>
              </a:lnSpc>
              <a:spcBef>
                <a:spcPts val="1000"/>
              </a:spcBef>
              <a:spcAft>
                <a:spcPts val="0"/>
              </a:spcAft>
              <a:buClr>
                <a:schemeClr val="dk1"/>
              </a:buClr>
              <a:buSzPts val="2400"/>
              <a:buNone/>
            </a:pPr>
            <a:r>
              <a:rPr lang="pt-BR" sz="2400"/>
              <a:t>Elementos fundamentais da definição de patente:</a:t>
            </a:r>
            <a:endParaRPr/>
          </a:p>
          <a:p>
            <a:pPr marL="0" lvl="0" indent="0" algn="l" rtl="0">
              <a:lnSpc>
                <a:spcPct val="90000"/>
              </a:lnSpc>
              <a:spcBef>
                <a:spcPts val="1000"/>
              </a:spcBef>
              <a:spcAft>
                <a:spcPts val="0"/>
              </a:spcAft>
              <a:buClr>
                <a:schemeClr val="dk1"/>
              </a:buClr>
              <a:buSzPts val="2400"/>
              <a:buNone/>
            </a:pPr>
            <a:endParaRPr sz="2400"/>
          </a:p>
          <a:p>
            <a:pPr marL="457200" lvl="1" indent="0" algn="l" rtl="0">
              <a:lnSpc>
                <a:spcPct val="90000"/>
              </a:lnSpc>
              <a:spcBef>
                <a:spcPts val="500"/>
              </a:spcBef>
              <a:spcAft>
                <a:spcPts val="0"/>
              </a:spcAft>
              <a:buClr>
                <a:schemeClr val="dk1"/>
              </a:buClr>
              <a:buSzPts val="2400"/>
              <a:buNone/>
            </a:pPr>
            <a:r>
              <a:rPr lang="pt-BR" b="1"/>
              <a:t>Conceito</a:t>
            </a:r>
            <a:r>
              <a:rPr lang="pt-BR"/>
              <a:t>: “é um título de propriedade temporário outorgado pelo Estado”.</a:t>
            </a:r>
            <a:endParaRPr/>
          </a:p>
          <a:p>
            <a:pPr marL="457200" lvl="1" indent="0" algn="l" rtl="0">
              <a:lnSpc>
                <a:spcPct val="90000"/>
              </a:lnSpc>
              <a:spcBef>
                <a:spcPts val="500"/>
              </a:spcBef>
              <a:spcAft>
                <a:spcPts val="0"/>
              </a:spcAft>
              <a:buClr>
                <a:schemeClr val="dk1"/>
              </a:buClr>
              <a:buSzPts val="2400"/>
              <a:buNone/>
            </a:pPr>
            <a:endParaRPr/>
          </a:p>
          <a:p>
            <a:pPr marL="457200" lvl="1" indent="0" algn="l" rtl="0">
              <a:lnSpc>
                <a:spcPct val="90000"/>
              </a:lnSpc>
              <a:spcBef>
                <a:spcPts val="500"/>
              </a:spcBef>
              <a:spcAft>
                <a:spcPts val="0"/>
              </a:spcAft>
              <a:buClr>
                <a:schemeClr val="dk1"/>
              </a:buClr>
              <a:buSzPts val="2400"/>
              <a:buNone/>
            </a:pPr>
            <a:r>
              <a:rPr lang="pt-BR" b="1"/>
              <a:t>Função</a:t>
            </a:r>
            <a:r>
              <a:rPr lang="pt-BR"/>
              <a:t>: “conferir ao titular o direito de explorar suas invenções conforme a legislação”.</a:t>
            </a:r>
            <a:endParaRPr/>
          </a:p>
          <a:p>
            <a:pPr marL="457200" lvl="1" indent="0" algn="l" rtl="0">
              <a:lnSpc>
                <a:spcPct val="90000"/>
              </a:lnSpc>
              <a:spcBef>
                <a:spcPts val="500"/>
              </a:spcBef>
              <a:spcAft>
                <a:spcPts val="0"/>
              </a:spcAft>
              <a:buClr>
                <a:schemeClr val="dk1"/>
              </a:buClr>
              <a:buSzPts val="2400"/>
              <a:buNone/>
            </a:pPr>
            <a:endParaRPr/>
          </a:p>
          <a:p>
            <a:pPr marL="457200" lvl="1" indent="0" algn="l" rtl="0">
              <a:lnSpc>
                <a:spcPct val="90000"/>
              </a:lnSpc>
              <a:spcBef>
                <a:spcPts val="500"/>
              </a:spcBef>
              <a:spcAft>
                <a:spcPts val="0"/>
              </a:spcAft>
              <a:buClr>
                <a:schemeClr val="dk1"/>
              </a:buClr>
              <a:buSzPts val="2400"/>
              <a:buNone/>
            </a:pPr>
            <a:r>
              <a:rPr lang="pt-BR" b="1"/>
              <a:t>Objeto</a:t>
            </a:r>
            <a:r>
              <a:rPr lang="pt-BR"/>
              <a:t>: “a invenção ou o modelo de utilidade.”</a:t>
            </a:r>
            <a:endParaRPr/>
          </a:p>
          <a:p>
            <a:pPr marL="0" lvl="0" indent="0" algn="r" rtl="0">
              <a:lnSpc>
                <a:spcPct val="90000"/>
              </a:lnSpc>
              <a:spcBef>
                <a:spcPts val="1000"/>
              </a:spcBef>
              <a:spcAft>
                <a:spcPts val="0"/>
              </a:spcAft>
              <a:buClr>
                <a:schemeClr val="dk1"/>
              </a:buClr>
              <a:buSzPts val="2400"/>
              <a:buNone/>
            </a:pPr>
            <a:r>
              <a:rPr lang="pt-BR" sz="2400"/>
              <a:t>(CATIVELLI, 2016, p. 34)</a:t>
            </a:r>
            <a:endParaRPr/>
          </a:p>
        </p:txBody>
      </p:sp>
      <p:sp>
        <p:nvSpPr>
          <p:cNvPr id="608" name="Google Shape;608;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14" name="Google Shape;614;p78"/>
          <p:cNvSpPr txBox="1">
            <a:spLocks noGrp="1"/>
          </p:cNvSpPr>
          <p:nvPr>
            <p:ph type="body" idx="1"/>
          </p:nvPr>
        </p:nvSpPr>
        <p:spPr>
          <a:xfrm>
            <a:off x="838200" y="1817650"/>
            <a:ext cx="10515600" cy="490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Conceito</a:t>
            </a:r>
            <a:endParaRPr/>
          </a:p>
          <a:p>
            <a:pPr marL="0" lvl="0" indent="0" algn="l" rtl="0">
              <a:lnSpc>
                <a:spcPct val="90000"/>
              </a:lnSpc>
              <a:spcBef>
                <a:spcPts val="1000"/>
              </a:spcBef>
              <a:spcAft>
                <a:spcPts val="0"/>
              </a:spcAft>
              <a:buClr>
                <a:schemeClr val="dk1"/>
              </a:buClr>
              <a:buSzPts val="3200"/>
              <a:buNone/>
            </a:pPr>
            <a:endParaRPr sz="3200" b="1"/>
          </a:p>
          <a:p>
            <a:pPr marL="0" lvl="0" indent="0" algn="just" rtl="0">
              <a:lnSpc>
                <a:spcPct val="90000"/>
              </a:lnSpc>
              <a:spcBef>
                <a:spcPts val="1000"/>
              </a:spcBef>
              <a:spcAft>
                <a:spcPts val="0"/>
              </a:spcAft>
              <a:buClr>
                <a:schemeClr val="dk1"/>
              </a:buClr>
              <a:buSzPts val="2600"/>
              <a:buNone/>
            </a:pPr>
            <a:r>
              <a:rPr lang="pt-BR" sz="2600"/>
              <a:t>O documento de patente possui três características fundamentais que facilitam o emprego da patentometria:</a:t>
            </a:r>
            <a:endParaRPr/>
          </a:p>
          <a:p>
            <a:pPr marL="685800" lvl="1" indent="-228600" algn="just" rtl="0">
              <a:lnSpc>
                <a:spcPct val="90000"/>
              </a:lnSpc>
              <a:spcBef>
                <a:spcPts val="500"/>
              </a:spcBef>
              <a:spcAft>
                <a:spcPts val="0"/>
              </a:spcAft>
              <a:buClr>
                <a:schemeClr val="dk1"/>
              </a:buClr>
              <a:buSzPts val="2200"/>
              <a:buChar char="•"/>
            </a:pPr>
            <a:r>
              <a:rPr lang="pt-BR" sz="2200"/>
              <a:t>Contam com </a:t>
            </a:r>
            <a:r>
              <a:rPr lang="pt-BR" sz="2200" b="1"/>
              <a:t>estrutura uniforme </a:t>
            </a:r>
            <a:r>
              <a:rPr lang="pt-BR" sz="2200"/>
              <a:t>em sua apresentação, o que facilita selecionar os aspectos de interesse;</a:t>
            </a:r>
            <a:endParaRPr/>
          </a:p>
          <a:p>
            <a:pPr marL="685800" lvl="1" indent="-228600" algn="just" rtl="0">
              <a:lnSpc>
                <a:spcPct val="90000"/>
              </a:lnSpc>
              <a:spcBef>
                <a:spcPts val="500"/>
              </a:spcBef>
              <a:spcAft>
                <a:spcPts val="0"/>
              </a:spcAft>
              <a:buClr>
                <a:schemeClr val="dk1"/>
              </a:buClr>
              <a:buSzPts val="2200"/>
              <a:buChar char="•"/>
            </a:pPr>
            <a:r>
              <a:rPr lang="pt-BR" sz="2200"/>
              <a:t>Encontram-se organizados nos escritórios de patentes segundo a classificação internacional de patentes, o que </a:t>
            </a:r>
            <a:r>
              <a:rPr lang="pt-BR" sz="2200" b="1"/>
              <a:t>permite recuperar o material </a:t>
            </a:r>
            <a:r>
              <a:rPr lang="pt-BR" sz="2200"/>
              <a:t>de uma dada área tecnológica;</a:t>
            </a:r>
            <a:endParaRPr/>
          </a:p>
          <a:p>
            <a:pPr marL="685800" lvl="1" indent="-228600" algn="just" rtl="0">
              <a:lnSpc>
                <a:spcPct val="90000"/>
              </a:lnSpc>
              <a:spcBef>
                <a:spcPts val="500"/>
              </a:spcBef>
              <a:spcAft>
                <a:spcPts val="0"/>
              </a:spcAft>
              <a:buClr>
                <a:schemeClr val="dk1"/>
              </a:buClr>
              <a:buSzPts val="2200"/>
              <a:buChar char="•"/>
            </a:pPr>
            <a:r>
              <a:rPr lang="pt-BR" sz="2200"/>
              <a:t>Estão armazenados em bases de dados que disponibilizam os resumos dos documentos e texto completo, o que </a:t>
            </a:r>
            <a:r>
              <a:rPr lang="pt-BR" sz="2200" b="1"/>
              <a:t>facilita seu acesso</a:t>
            </a:r>
            <a:r>
              <a:rPr lang="pt-BR" sz="2200"/>
              <a:t>.</a:t>
            </a:r>
            <a:endParaRPr sz="2000"/>
          </a:p>
        </p:txBody>
      </p:sp>
      <p:sp>
        <p:nvSpPr>
          <p:cNvPr id="615" name="Google Shape;615;p78"/>
          <p:cNvSpPr txBox="1">
            <a:spLocks noGrp="1"/>
          </p:cNvSpPr>
          <p:nvPr>
            <p:ph type="sldNum" idx="12"/>
          </p:nvPr>
        </p:nvSpPr>
        <p:spPr>
          <a:xfrm>
            <a:off x="7890950" y="6356350"/>
            <a:ext cx="3192000" cy="3651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1000"/>
              </a:spcBef>
              <a:spcAft>
                <a:spcPts val="0"/>
              </a:spcAft>
              <a:buClr>
                <a:schemeClr val="dk1"/>
              </a:buClr>
              <a:buSzPts val="2400"/>
              <a:buFont typeface="Arial"/>
              <a:buNone/>
            </a:pPr>
            <a:r>
              <a:rPr lang="pt-BR" sz="2400">
                <a:solidFill>
                  <a:schemeClr val="dk1"/>
                </a:solidFill>
              </a:rPr>
              <a:t>(CATIVELLI, 2016, p. 34)</a:t>
            </a:r>
            <a:endParaRPr sz="2800">
              <a:solidFill>
                <a:schemeClr val="dk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21" name="Google Shape;621;p79"/>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2720"/>
              <a:buNone/>
            </a:pPr>
            <a:r>
              <a:rPr lang="pt-BR" sz="2720" b="1"/>
              <a:t>Histórico e Conceito</a:t>
            </a:r>
            <a:endParaRPr/>
          </a:p>
          <a:p>
            <a:pPr marL="0" lvl="0" indent="0" algn="just" rtl="0">
              <a:lnSpc>
                <a:spcPct val="70000"/>
              </a:lnSpc>
              <a:spcBef>
                <a:spcPts val="1000"/>
              </a:spcBef>
              <a:spcAft>
                <a:spcPts val="0"/>
              </a:spcAft>
              <a:buClr>
                <a:schemeClr val="dk1"/>
              </a:buClr>
              <a:buSzPts val="2210"/>
              <a:buNone/>
            </a:pPr>
            <a:endParaRPr sz="2210" b="1"/>
          </a:p>
          <a:p>
            <a:pPr marL="0" lvl="0" indent="0" algn="just" rtl="0">
              <a:lnSpc>
                <a:spcPct val="70000"/>
              </a:lnSpc>
              <a:spcBef>
                <a:spcPts val="1000"/>
              </a:spcBef>
              <a:spcAft>
                <a:spcPts val="0"/>
              </a:spcAft>
              <a:buClr>
                <a:schemeClr val="dk1"/>
              </a:buClr>
              <a:buSzPts val="2210"/>
              <a:buNone/>
            </a:pPr>
            <a:r>
              <a:rPr lang="pt-BR" sz="2210"/>
              <a:t>1994 – Francis Narin afirma que existem notáveis semelhanças entre bibliometria de literatura e bibliometria de patentes, a patentometria propriamente dita, e ambas são aplicáveis aos mesmos intervalos de estudos. </a:t>
            </a:r>
            <a:endParaRPr/>
          </a:p>
          <a:p>
            <a:pPr marL="0" lvl="0" indent="0" algn="just" rtl="0">
              <a:lnSpc>
                <a:spcPct val="70000"/>
              </a:lnSpc>
              <a:spcBef>
                <a:spcPts val="1000"/>
              </a:spcBef>
              <a:spcAft>
                <a:spcPts val="0"/>
              </a:spcAft>
              <a:buClr>
                <a:schemeClr val="dk1"/>
              </a:buClr>
              <a:buSzPts val="2210"/>
              <a:buNone/>
            </a:pPr>
            <a:endParaRPr sz="2210"/>
          </a:p>
          <a:p>
            <a:pPr marL="0" lvl="0" indent="0" algn="just" rtl="0">
              <a:lnSpc>
                <a:spcPct val="70000"/>
              </a:lnSpc>
              <a:spcBef>
                <a:spcPts val="1000"/>
              </a:spcBef>
              <a:spcAft>
                <a:spcPts val="0"/>
              </a:spcAft>
              <a:buClr>
                <a:schemeClr val="dk1"/>
              </a:buClr>
              <a:buSzPts val="2210"/>
              <a:buNone/>
            </a:pPr>
            <a:r>
              <a:rPr lang="pt-BR" sz="2210"/>
              <a:t>A Patentometria mede o grau de tecnologia e inovação de um país ou de um setor da indústria, além de permitir a busca de relações entre o conhecimento científico e sua contribuição ou transformação em conhecimento tecnológico. </a:t>
            </a:r>
            <a:endParaRPr/>
          </a:p>
          <a:p>
            <a:pPr marL="0" lvl="0" indent="0" algn="just" rtl="0">
              <a:lnSpc>
                <a:spcPct val="70000"/>
              </a:lnSpc>
              <a:spcBef>
                <a:spcPts val="1000"/>
              </a:spcBef>
              <a:spcAft>
                <a:spcPts val="0"/>
              </a:spcAft>
              <a:buClr>
                <a:schemeClr val="dk1"/>
              </a:buClr>
              <a:buSzPts val="2210"/>
              <a:buNone/>
            </a:pPr>
            <a:endParaRPr sz="2210"/>
          </a:p>
          <a:p>
            <a:pPr marL="0" lvl="0" indent="0" algn="just" rtl="0">
              <a:lnSpc>
                <a:spcPct val="70000"/>
              </a:lnSpc>
              <a:spcBef>
                <a:spcPts val="1000"/>
              </a:spcBef>
              <a:spcAft>
                <a:spcPts val="0"/>
              </a:spcAft>
              <a:buClr>
                <a:schemeClr val="dk1"/>
              </a:buClr>
              <a:buSzPts val="2210"/>
              <a:buNone/>
            </a:pPr>
            <a:r>
              <a:rPr lang="pt-BR" sz="2210" b="1"/>
              <a:t>Estudos métricos de patentes; análises de patentes; estatística de patentes; bibliometria de patentes.</a:t>
            </a:r>
            <a:endParaRPr/>
          </a:p>
          <a:p>
            <a:pPr marL="0" lvl="0" indent="0" algn="just" rtl="0">
              <a:lnSpc>
                <a:spcPct val="70000"/>
              </a:lnSpc>
              <a:spcBef>
                <a:spcPts val="1000"/>
              </a:spcBef>
              <a:spcAft>
                <a:spcPts val="0"/>
              </a:spcAft>
              <a:buClr>
                <a:schemeClr val="dk1"/>
              </a:buClr>
              <a:buSzPts val="2210"/>
              <a:buNone/>
            </a:pPr>
            <a:br>
              <a:rPr lang="pt-BR" sz="2210"/>
            </a:br>
            <a:r>
              <a:rPr lang="pt-BR" sz="2210" b="1"/>
              <a:t>Indicadores</a:t>
            </a:r>
            <a:r>
              <a:rPr lang="pt-BR" sz="2210"/>
              <a:t>: Contagem de patentes (</a:t>
            </a:r>
            <a:r>
              <a:rPr lang="pt-BR" sz="2040"/>
              <a:t>o número de patentes registradas por uma universidade, número de patentes licenciadas, número de patentes citadas em base de dados internacionais).</a:t>
            </a:r>
            <a:endParaRPr sz="2210"/>
          </a:p>
        </p:txBody>
      </p:sp>
      <p:sp>
        <p:nvSpPr>
          <p:cNvPr id="622" name="Google Shape;622;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8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28" name="Google Shape;628;p80"/>
          <p:cNvSpPr txBox="1">
            <a:spLocks noGrp="1"/>
          </p:cNvSpPr>
          <p:nvPr>
            <p:ph type="body" idx="1"/>
          </p:nvPr>
        </p:nvSpPr>
        <p:spPr>
          <a:xfrm>
            <a:off x="838200" y="1825625"/>
            <a:ext cx="5403574" cy="48687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Principais autores brasileiros</a:t>
            </a:r>
            <a:endParaRPr/>
          </a:p>
          <a:p>
            <a:pPr marL="0" lvl="0" indent="0" algn="l" rtl="0">
              <a:lnSpc>
                <a:spcPct val="90000"/>
              </a:lnSpc>
              <a:spcBef>
                <a:spcPts val="1000"/>
              </a:spcBef>
              <a:spcAft>
                <a:spcPts val="0"/>
              </a:spcAft>
              <a:buClr>
                <a:schemeClr val="dk1"/>
              </a:buClr>
              <a:buSzPts val="3200"/>
              <a:buNone/>
            </a:pPr>
            <a:endParaRPr sz="3200" b="1"/>
          </a:p>
          <a:p>
            <a:pPr marL="0" lvl="0" indent="0" algn="l" rtl="0">
              <a:lnSpc>
                <a:spcPct val="90000"/>
              </a:lnSpc>
              <a:spcBef>
                <a:spcPts val="1000"/>
              </a:spcBef>
              <a:spcAft>
                <a:spcPts val="0"/>
              </a:spcAft>
              <a:buClr>
                <a:schemeClr val="dk1"/>
              </a:buClr>
              <a:buSzPts val="3200"/>
              <a:buNone/>
            </a:pPr>
            <a:endParaRPr sz="3200" b="1"/>
          </a:p>
          <a:p>
            <a:pPr marL="0" lvl="0" indent="0" algn="l" rtl="0">
              <a:lnSpc>
                <a:spcPct val="90000"/>
              </a:lnSpc>
              <a:spcBef>
                <a:spcPts val="1000"/>
              </a:spcBef>
              <a:spcAft>
                <a:spcPts val="0"/>
              </a:spcAft>
              <a:buClr>
                <a:schemeClr val="dk1"/>
              </a:buClr>
              <a:buSzPts val="2400"/>
              <a:buNone/>
            </a:pPr>
            <a:r>
              <a:rPr lang="pt-BR" sz="2400" b="1"/>
              <a:t>		</a:t>
            </a:r>
            <a:r>
              <a:rPr lang="pt-BR" sz="2000" b="1"/>
              <a:t>Dra. Maria A. Pavanelli (UNESP)</a:t>
            </a:r>
            <a:endParaRPr/>
          </a:p>
          <a:p>
            <a:pPr marL="0" lvl="0" indent="0" algn="l" rtl="0">
              <a:lnSpc>
                <a:spcPct val="90000"/>
              </a:lnSpc>
              <a:spcBef>
                <a:spcPts val="1000"/>
              </a:spcBef>
              <a:spcAft>
                <a:spcPts val="0"/>
              </a:spcAft>
              <a:buClr>
                <a:schemeClr val="dk1"/>
              </a:buClr>
              <a:buSzPts val="2000"/>
              <a:buNone/>
            </a:pPr>
            <a:endParaRPr sz="2000" b="1"/>
          </a:p>
          <a:p>
            <a:pPr marL="0" lvl="0" indent="0" algn="l" rtl="0">
              <a:lnSpc>
                <a:spcPct val="90000"/>
              </a:lnSpc>
              <a:spcBef>
                <a:spcPts val="1000"/>
              </a:spcBef>
              <a:spcAft>
                <a:spcPts val="0"/>
              </a:spcAft>
              <a:buClr>
                <a:schemeClr val="dk1"/>
              </a:buClr>
              <a:buSzPts val="2000"/>
              <a:buNone/>
            </a:pPr>
            <a:endParaRPr sz="2000" b="1"/>
          </a:p>
          <a:p>
            <a:pPr marL="0" lvl="0" indent="0" algn="l" rtl="0">
              <a:lnSpc>
                <a:spcPct val="90000"/>
              </a:lnSpc>
              <a:spcBef>
                <a:spcPts val="1000"/>
              </a:spcBef>
              <a:spcAft>
                <a:spcPts val="0"/>
              </a:spcAft>
              <a:buClr>
                <a:schemeClr val="dk1"/>
              </a:buClr>
              <a:buSzPts val="2000"/>
              <a:buNone/>
            </a:pPr>
            <a:r>
              <a:rPr lang="pt-BR" sz="2000" b="1"/>
              <a:t>		</a:t>
            </a:r>
            <a:endParaRPr/>
          </a:p>
          <a:p>
            <a:pPr marL="0" lvl="0" indent="0" algn="l" rtl="0">
              <a:lnSpc>
                <a:spcPct val="90000"/>
              </a:lnSpc>
              <a:spcBef>
                <a:spcPts val="1000"/>
              </a:spcBef>
              <a:spcAft>
                <a:spcPts val="0"/>
              </a:spcAft>
              <a:buClr>
                <a:schemeClr val="dk1"/>
              </a:buClr>
              <a:buSzPts val="2000"/>
              <a:buNone/>
            </a:pPr>
            <a:endParaRPr sz="2000" b="1"/>
          </a:p>
          <a:p>
            <a:pPr marL="0" lvl="0" indent="0" algn="l" rtl="0">
              <a:lnSpc>
                <a:spcPct val="90000"/>
              </a:lnSpc>
              <a:spcBef>
                <a:spcPts val="1000"/>
              </a:spcBef>
              <a:spcAft>
                <a:spcPts val="0"/>
              </a:spcAft>
              <a:buClr>
                <a:schemeClr val="dk1"/>
              </a:buClr>
              <a:buSzPts val="2000"/>
              <a:buNone/>
            </a:pPr>
            <a:endParaRPr sz="2000" b="1" u="sng">
              <a:solidFill>
                <a:schemeClr val="hlink"/>
              </a:solidFill>
              <a:hlinkClick r:id="rId3"/>
            </a:endParaRPr>
          </a:p>
          <a:p>
            <a:pPr marL="0" lvl="0" indent="0" algn="l" rtl="0">
              <a:lnSpc>
                <a:spcPct val="90000"/>
              </a:lnSpc>
              <a:spcBef>
                <a:spcPts val="1000"/>
              </a:spcBef>
              <a:spcAft>
                <a:spcPts val="0"/>
              </a:spcAft>
              <a:buClr>
                <a:schemeClr val="dk1"/>
              </a:buClr>
              <a:buSzPts val="2000"/>
              <a:buNone/>
            </a:pPr>
            <a:r>
              <a:rPr lang="pt-BR" sz="2000" b="1" u="sng">
                <a:solidFill>
                  <a:schemeClr val="hlink"/>
                </a:solidFill>
                <a:hlinkClick r:id="rId3"/>
              </a:rPr>
              <a:t>	</a:t>
            </a:r>
            <a:r>
              <a:rPr lang="pt-BR" sz="2000" b="1"/>
              <a:t>	Adriana S. Cativeli (UFFS/UFSC)</a:t>
            </a:r>
            <a:endParaRPr/>
          </a:p>
          <a:p>
            <a:pPr marL="0" lvl="0" indent="0" algn="l" rtl="0">
              <a:lnSpc>
                <a:spcPct val="90000"/>
              </a:lnSpc>
              <a:spcBef>
                <a:spcPts val="1000"/>
              </a:spcBef>
              <a:spcAft>
                <a:spcPts val="0"/>
              </a:spcAft>
              <a:buClr>
                <a:schemeClr val="dk1"/>
              </a:buClr>
              <a:buSzPts val="3200"/>
              <a:buNone/>
            </a:pPr>
            <a:endParaRPr sz="3200" b="1"/>
          </a:p>
        </p:txBody>
      </p:sp>
      <p:pic>
        <p:nvPicPr>
          <p:cNvPr id="629" name="Google Shape;629;p80" descr="https://lh6.googleusercontent.com/QlG44DDX2gHTEw7GUheeUDPGgYSFn71n_jyZ9ga0XIjBiSkBVcKAwrpzX6WixeqQE7FToNEfWbYrfRqROjocqn7Cqk3w6RLQAZj00E-FB30bUh7gW5ifxh8ND4NfrhsoPCrbY-jCVAw"/>
          <p:cNvPicPr preferRelativeResize="0"/>
          <p:nvPr/>
        </p:nvPicPr>
        <p:blipFill rotWithShape="1">
          <a:blip r:embed="rId4">
            <a:alphaModFix/>
          </a:blip>
          <a:srcRect/>
          <a:stretch/>
        </p:blipFill>
        <p:spPr>
          <a:xfrm>
            <a:off x="838200" y="4621361"/>
            <a:ext cx="1311850" cy="1856170"/>
          </a:xfrm>
          <a:prstGeom prst="rect">
            <a:avLst/>
          </a:prstGeom>
          <a:noFill/>
          <a:ln>
            <a:noFill/>
          </a:ln>
        </p:spPr>
      </p:pic>
      <p:pic>
        <p:nvPicPr>
          <p:cNvPr id="630" name="Google Shape;630;p80"/>
          <p:cNvPicPr preferRelativeResize="0"/>
          <p:nvPr/>
        </p:nvPicPr>
        <p:blipFill rotWithShape="1">
          <a:blip r:embed="rId5">
            <a:alphaModFix/>
          </a:blip>
          <a:srcRect/>
          <a:stretch/>
        </p:blipFill>
        <p:spPr>
          <a:xfrm>
            <a:off x="838200" y="2889250"/>
            <a:ext cx="1447800" cy="1079500"/>
          </a:xfrm>
          <a:prstGeom prst="rect">
            <a:avLst/>
          </a:prstGeom>
          <a:noFill/>
          <a:ln>
            <a:noFill/>
          </a:ln>
        </p:spPr>
      </p:pic>
      <p:sp>
        <p:nvSpPr>
          <p:cNvPr id="631" name="Google Shape;631;p80"/>
          <p:cNvSpPr txBox="1"/>
          <p:nvPr/>
        </p:nvSpPr>
        <p:spPr>
          <a:xfrm>
            <a:off x="6314660" y="3968750"/>
            <a:ext cx="5731565" cy="272566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200"/>
              <a:buFont typeface="Arial"/>
              <a:buNone/>
            </a:pPr>
            <a:endParaRPr sz="32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000"/>
              <a:buFont typeface="Arial"/>
              <a:buNone/>
            </a:pPr>
            <a:r>
              <a:rPr lang="pt-BR" sz="2000" b="1">
                <a:solidFill>
                  <a:schemeClr val="dk1"/>
                </a:solidFill>
                <a:latin typeface="Calibri"/>
                <a:ea typeface="Calibri"/>
                <a:cs typeface="Calibri"/>
                <a:sym typeface="Calibri"/>
              </a:rPr>
              <a:t>		Dr. João de Melo Maricato (UnB)</a:t>
            </a:r>
            <a:endParaRPr sz="3200" b="1">
              <a:solidFill>
                <a:schemeClr val="dk1"/>
              </a:solidFill>
              <a:latin typeface="Calibri"/>
              <a:ea typeface="Calibri"/>
              <a:cs typeface="Calibri"/>
              <a:sym typeface="Calibri"/>
            </a:endParaRPr>
          </a:p>
        </p:txBody>
      </p:sp>
      <p:pic>
        <p:nvPicPr>
          <p:cNvPr id="632" name="Google Shape;632;p80"/>
          <p:cNvPicPr preferRelativeResize="0"/>
          <p:nvPr/>
        </p:nvPicPr>
        <p:blipFill rotWithShape="1">
          <a:blip r:embed="rId6">
            <a:alphaModFix/>
          </a:blip>
          <a:srcRect b="12259"/>
          <a:stretch/>
        </p:blipFill>
        <p:spPr>
          <a:xfrm>
            <a:off x="6663430" y="3807257"/>
            <a:ext cx="1476718" cy="1628208"/>
          </a:xfrm>
          <a:prstGeom prst="rect">
            <a:avLst/>
          </a:prstGeom>
          <a:noFill/>
          <a:ln>
            <a:noFill/>
          </a:ln>
        </p:spPr>
      </p:pic>
      <p:sp>
        <p:nvSpPr>
          <p:cNvPr id="633" name="Google Shape;63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39" name="Google Shape;639;p81"/>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Exemplos de pesquisas</a:t>
            </a:r>
            <a:endParaRPr/>
          </a:p>
          <a:p>
            <a:pPr marL="0" lvl="0" indent="0" algn="l" rtl="0">
              <a:lnSpc>
                <a:spcPct val="90000"/>
              </a:lnSpc>
              <a:spcBef>
                <a:spcPts val="1000"/>
              </a:spcBef>
              <a:spcAft>
                <a:spcPts val="0"/>
              </a:spcAft>
              <a:buClr>
                <a:schemeClr val="dk1"/>
              </a:buClr>
              <a:buSzPts val="3200"/>
              <a:buNone/>
            </a:pPr>
            <a:endParaRPr sz="3200" b="1"/>
          </a:p>
          <a:p>
            <a:pPr marL="0" lvl="0" indent="0" algn="l" rtl="0">
              <a:lnSpc>
                <a:spcPct val="90000"/>
              </a:lnSpc>
              <a:spcBef>
                <a:spcPts val="1000"/>
              </a:spcBef>
              <a:spcAft>
                <a:spcPts val="0"/>
              </a:spcAft>
              <a:buClr>
                <a:schemeClr val="dk1"/>
              </a:buClr>
              <a:buSzPts val="2000"/>
              <a:buNone/>
            </a:pPr>
            <a:r>
              <a:rPr lang="pt-BR" sz="2000"/>
              <a:t>MOURA, A. M. M.; SCARTASSINI, V. B. Depósito de patentes no estado do Rio Grande do Sul: uma abordagem patentométrica. </a:t>
            </a:r>
            <a:r>
              <a:rPr lang="pt-BR" sz="2000" b="1"/>
              <a:t>Ponto de Acesso</a:t>
            </a:r>
            <a:r>
              <a:rPr lang="pt-BR" sz="2000"/>
              <a:t>, v. 11, n. 1, p. 42-59, 2017. DOI: </a:t>
            </a:r>
            <a:r>
              <a:rPr lang="pt-BR" sz="2000" u="sng">
                <a:solidFill>
                  <a:schemeClr val="hlink"/>
                </a:solidFill>
                <a:hlinkClick r:id="rId3"/>
              </a:rPr>
              <a:t>10.9771/rpa.v11i1.13617</a:t>
            </a:r>
            <a:endParaRPr sz="2000"/>
          </a:p>
          <a:p>
            <a:pPr marL="0" lvl="0" indent="0" algn="just" rtl="0">
              <a:lnSpc>
                <a:spcPct val="90000"/>
              </a:lnSpc>
              <a:spcBef>
                <a:spcPts val="1000"/>
              </a:spcBef>
              <a:spcAft>
                <a:spcPts val="0"/>
              </a:spcAft>
              <a:buClr>
                <a:schemeClr val="dk1"/>
              </a:buClr>
              <a:buSzPts val="2000"/>
              <a:buNone/>
            </a:pPr>
            <a:endParaRPr sz="2000"/>
          </a:p>
          <a:p>
            <a:pPr marL="0" lvl="0" indent="0" algn="just" rtl="0">
              <a:lnSpc>
                <a:spcPct val="90000"/>
              </a:lnSpc>
              <a:spcBef>
                <a:spcPts val="1000"/>
              </a:spcBef>
              <a:spcAft>
                <a:spcPts val="0"/>
              </a:spcAft>
              <a:buClr>
                <a:schemeClr val="dk1"/>
              </a:buClr>
              <a:buSzPts val="2000"/>
              <a:buNone/>
            </a:pPr>
            <a:r>
              <a:rPr lang="pt-BR" sz="2000" b="1"/>
              <a:t>Objetivo</a:t>
            </a:r>
            <a:r>
              <a:rPr lang="pt-BR" sz="2000"/>
              <a:t>: analisa o depósito de patentes de instituições gaúchas localizadas na base de patentes do Instituto Nacional de Propriedade Industrial (INPI). É um estudo de caráter exploratório quantitativo que analisa a produção de patentes, redes de colaboração entre universidades e empresas, rede de colaboração entre autores e análise de assuntos.</a:t>
            </a:r>
            <a:endParaRPr/>
          </a:p>
        </p:txBody>
      </p:sp>
      <p:sp>
        <p:nvSpPr>
          <p:cNvPr id="640" name="Google Shape;64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pic>
        <p:nvPicPr>
          <p:cNvPr id="646" name="Google Shape;646;p82"/>
          <p:cNvPicPr preferRelativeResize="0"/>
          <p:nvPr/>
        </p:nvPicPr>
        <p:blipFill rotWithShape="1">
          <a:blip r:embed="rId3">
            <a:alphaModFix/>
          </a:blip>
          <a:srcRect b="638"/>
          <a:stretch/>
        </p:blipFill>
        <p:spPr>
          <a:xfrm>
            <a:off x="3995342" y="2201291"/>
            <a:ext cx="4201316" cy="4291584"/>
          </a:xfrm>
          <a:prstGeom prst="rect">
            <a:avLst/>
          </a:prstGeom>
          <a:noFill/>
          <a:ln>
            <a:noFill/>
          </a:ln>
        </p:spPr>
      </p:pic>
      <p:sp>
        <p:nvSpPr>
          <p:cNvPr id="647" name="Google Shape;647;p82"/>
          <p:cNvSpPr txBox="1"/>
          <p:nvPr/>
        </p:nvSpPr>
        <p:spPr>
          <a:xfrm>
            <a:off x="2103781" y="1820063"/>
            <a:ext cx="8242853" cy="3760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Tabela2 – Produtividade dos Inventores</a:t>
            </a:r>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highlight>
                <a:srgbClr val="FFFF00"/>
              </a:highlight>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highlight>
                <a:srgbClr val="FFFF00"/>
              </a:highlight>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highlight>
                <a:srgbClr val="FFFF00"/>
              </a:highlight>
              <a:latin typeface="Calibri"/>
              <a:ea typeface="Calibri"/>
              <a:cs typeface="Calibri"/>
              <a:sym typeface="Calibri"/>
            </a:endParaRPr>
          </a:p>
        </p:txBody>
      </p:sp>
      <p:sp>
        <p:nvSpPr>
          <p:cNvPr id="648" name="Google Shape;648;p82"/>
          <p:cNvSpPr txBox="1"/>
          <p:nvPr/>
        </p:nvSpPr>
        <p:spPr>
          <a:xfrm>
            <a:off x="3995342" y="6492875"/>
            <a:ext cx="3453970" cy="3760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Moura e Scartassini (2017)</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49" name="Google Shape;649;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75" name="Google Shape;175;p20"/>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960"/>
              <a:buNone/>
            </a:pPr>
            <a:r>
              <a:rPr lang="pt-BR" sz="2960" b="1"/>
              <a:t>Histórico e Conceito</a:t>
            </a:r>
            <a:endParaRPr/>
          </a:p>
          <a:p>
            <a:pPr marL="0" lvl="0" indent="0" algn="just" rtl="0">
              <a:lnSpc>
                <a:spcPct val="90000"/>
              </a:lnSpc>
              <a:spcBef>
                <a:spcPts val="1000"/>
              </a:spcBef>
              <a:spcAft>
                <a:spcPts val="0"/>
              </a:spcAft>
              <a:buClr>
                <a:schemeClr val="dk1"/>
              </a:buClr>
              <a:buSzPts val="2220"/>
              <a:buNone/>
            </a:pPr>
            <a:r>
              <a:rPr lang="pt-BR" sz="2220" b="1"/>
              <a:t>1934 </a:t>
            </a:r>
            <a:r>
              <a:rPr lang="pt-BR" sz="2220"/>
              <a:t>– o termo </a:t>
            </a:r>
            <a:r>
              <a:rPr lang="pt-BR" sz="2220" i="1"/>
              <a:t>Bibliométrie </a:t>
            </a:r>
            <a:r>
              <a:rPr lang="pt-BR" sz="2220"/>
              <a:t>é apresentado por Paul Otlet.</a:t>
            </a:r>
            <a:endParaRPr sz="2220"/>
          </a:p>
          <a:p>
            <a:pPr marL="0" lvl="0" indent="0" algn="just" rtl="0">
              <a:lnSpc>
                <a:spcPct val="90000"/>
              </a:lnSpc>
              <a:spcBef>
                <a:spcPts val="1000"/>
              </a:spcBef>
              <a:spcAft>
                <a:spcPts val="0"/>
              </a:spcAft>
              <a:buClr>
                <a:schemeClr val="dk1"/>
              </a:buClr>
              <a:buSzPts val="2220"/>
              <a:buNone/>
            </a:pPr>
            <a:r>
              <a:rPr lang="pt-BR" sz="2220"/>
              <a:t>“A ‘bibliometria’ será a parte definida da bibliologia que se ocupa da medida ou quantidade aplicada aos livros (aritmética ou matemática bibliológica)”. </a:t>
            </a:r>
            <a:endParaRPr/>
          </a:p>
          <a:p>
            <a:pPr marL="0" lvl="0" indent="0" algn="just" rtl="0">
              <a:lnSpc>
                <a:spcPct val="90000"/>
              </a:lnSpc>
              <a:spcBef>
                <a:spcPts val="1000"/>
              </a:spcBef>
              <a:spcAft>
                <a:spcPts val="0"/>
              </a:spcAft>
              <a:buClr>
                <a:schemeClr val="dk1"/>
              </a:buClr>
              <a:buSzPts val="1572"/>
              <a:buNone/>
            </a:pPr>
            <a:endParaRPr sz="1572"/>
          </a:p>
          <a:p>
            <a:pPr marL="0" lvl="0" indent="0" algn="l" rtl="0">
              <a:lnSpc>
                <a:spcPct val="90000"/>
              </a:lnSpc>
              <a:spcBef>
                <a:spcPts val="1000"/>
              </a:spcBef>
              <a:spcAft>
                <a:spcPts val="0"/>
              </a:spcAft>
              <a:buClr>
                <a:schemeClr val="dk1"/>
              </a:buClr>
              <a:buSzPts val="2220"/>
              <a:buNone/>
            </a:pPr>
            <a:r>
              <a:rPr lang="pt-BR" sz="2220"/>
              <a:t>OTLET, Paul. </a:t>
            </a:r>
            <a:r>
              <a:rPr lang="pt-BR" sz="2220" b="1"/>
              <a:t>Traité de documentation</a:t>
            </a:r>
            <a:r>
              <a:rPr lang="pt-BR" sz="2220"/>
              <a:t>: le livre sur le livre: théorie et pratique. Bruxelles: Editiones Mundaneum; Palais Mondial; Imp. Van Keerberghen &amp; fils, 1934. 431 p.</a:t>
            </a:r>
            <a:endParaRPr sz="1110"/>
          </a:p>
          <a:p>
            <a:pPr marL="0" lvl="0" indent="0" algn="l" rtl="0">
              <a:lnSpc>
                <a:spcPct val="90000"/>
              </a:lnSpc>
              <a:spcBef>
                <a:spcPts val="1000"/>
              </a:spcBef>
              <a:spcAft>
                <a:spcPts val="0"/>
              </a:spcAft>
              <a:buClr>
                <a:schemeClr val="dk1"/>
              </a:buClr>
              <a:buSzPts val="1572"/>
              <a:buNone/>
            </a:pPr>
            <a:endParaRPr sz="1572"/>
          </a:p>
          <a:p>
            <a:pPr marL="0" lvl="0" indent="0" algn="l" rtl="0">
              <a:lnSpc>
                <a:spcPct val="90000"/>
              </a:lnSpc>
              <a:spcBef>
                <a:spcPts val="1000"/>
              </a:spcBef>
              <a:spcAft>
                <a:spcPts val="0"/>
              </a:spcAft>
              <a:buClr>
                <a:schemeClr val="dk1"/>
              </a:buClr>
              <a:buSzPts val="2220"/>
              <a:buNone/>
            </a:pPr>
            <a:r>
              <a:rPr lang="pt-BR" sz="2220"/>
              <a:t>OTLET, Paul. </a:t>
            </a:r>
            <a:r>
              <a:rPr lang="pt-BR" sz="2220" b="1"/>
              <a:t>Tratado de documentação: </a:t>
            </a:r>
            <a:r>
              <a:rPr lang="pt-BR" sz="2220"/>
              <a:t>o livro sobre o livro: teoria e prática. Organização: Antonio Agenor Briquet de Lemos. Tradução de Taiguara Villela Aldabalde et. al.  Brasília: Briquet de Lemos Livros, 2018. Disponível em: &lt;http://www.cfb.org.br/wp-content/uploads/2018/09/otlet_tratado_de_documenta%C3%A7%C3%A3o.pronto.pdf&gt;. Acesso em: 25 out. 2018.</a:t>
            </a:r>
            <a:endParaRPr sz="2220"/>
          </a:p>
          <a:p>
            <a:pPr marL="0" lvl="0" indent="0" algn="just" rtl="0">
              <a:lnSpc>
                <a:spcPct val="90000"/>
              </a:lnSpc>
              <a:spcBef>
                <a:spcPts val="1000"/>
              </a:spcBef>
              <a:spcAft>
                <a:spcPts val="0"/>
              </a:spcAft>
              <a:buClr>
                <a:schemeClr val="dk1"/>
              </a:buClr>
              <a:buSzPts val="2220"/>
              <a:buNone/>
            </a:pPr>
            <a:endParaRPr sz="2220"/>
          </a:p>
          <a:p>
            <a:pPr marL="228600" lvl="0" indent="-228600" algn="just" rtl="0">
              <a:lnSpc>
                <a:spcPct val="90000"/>
              </a:lnSpc>
              <a:spcBef>
                <a:spcPts val="1000"/>
              </a:spcBef>
              <a:spcAft>
                <a:spcPts val="0"/>
              </a:spcAft>
              <a:buClr>
                <a:schemeClr val="dk1"/>
              </a:buClr>
              <a:buSzPts val="2220"/>
              <a:buNone/>
            </a:pPr>
            <a:endParaRPr sz="2220"/>
          </a:p>
          <a:p>
            <a:pPr marL="0" lvl="0" indent="0" algn="l" rtl="0">
              <a:lnSpc>
                <a:spcPct val="90000"/>
              </a:lnSpc>
              <a:spcBef>
                <a:spcPts val="1000"/>
              </a:spcBef>
              <a:spcAft>
                <a:spcPts val="0"/>
              </a:spcAft>
              <a:buClr>
                <a:schemeClr val="dk1"/>
              </a:buClr>
              <a:buSzPts val="2590"/>
              <a:buNone/>
            </a:pPr>
            <a:endParaRPr sz="2590"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8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55" name="Google Shape;655;p83"/>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3200"/>
              <a:buNone/>
            </a:pPr>
            <a:r>
              <a:rPr lang="pt-BR" sz="3200" b="1"/>
              <a:t>Exemplos de pesquisas</a:t>
            </a:r>
            <a:endParaRPr/>
          </a:p>
          <a:p>
            <a:pPr marL="0" lvl="0" indent="0" algn="l" rtl="0">
              <a:lnSpc>
                <a:spcPct val="80000"/>
              </a:lnSpc>
              <a:spcBef>
                <a:spcPts val="1000"/>
              </a:spcBef>
              <a:spcAft>
                <a:spcPts val="0"/>
              </a:spcAft>
              <a:buClr>
                <a:schemeClr val="dk1"/>
              </a:buClr>
              <a:buSzPts val="1800"/>
              <a:buNone/>
            </a:pPr>
            <a:endParaRPr sz="1800" b="1"/>
          </a:p>
          <a:p>
            <a:pPr marL="0" lvl="0" indent="0" algn="l" rtl="0">
              <a:lnSpc>
                <a:spcPct val="80000"/>
              </a:lnSpc>
              <a:spcBef>
                <a:spcPts val="1000"/>
              </a:spcBef>
              <a:spcAft>
                <a:spcPts val="0"/>
              </a:spcAft>
              <a:buClr>
                <a:schemeClr val="dk1"/>
              </a:buClr>
              <a:buSzPts val="2200"/>
              <a:buNone/>
            </a:pPr>
            <a:r>
              <a:rPr lang="pt-BR" sz="2200"/>
              <a:t>PAVANELLI, Maria Aparecida. </a:t>
            </a:r>
            <a:r>
              <a:rPr lang="pt-BR" sz="2200" b="1"/>
              <a:t>A internacionalização das patentes das universidades brasileiras</a:t>
            </a:r>
            <a:r>
              <a:rPr lang="pt-BR" sz="2200"/>
              <a:t>: um estudo de impacto a partir da base de dados Derwent. 2018. 308 f. Tese (Doutorado em Ciência da Informação) – Universidade Estadual Paulista Júlio de Mesquita Filho, Marília, SP, 2018. Disponível em: &lt;https://repositorio.unesp.br/handle/11449/153646&gt;. Acesso em: 24 out. 2018.</a:t>
            </a:r>
            <a:endParaRPr/>
          </a:p>
          <a:p>
            <a:pPr marL="0" lvl="0" indent="0" algn="just" rtl="0">
              <a:lnSpc>
                <a:spcPct val="80000"/>
              </a:lnSpc>
              <a:spcBef>
                <a:spcPts val="1000"/>
              </a:spcBef>
              <a:spcAft>
                <a:spcPts val="0"/>
              </a:spcAft>
              <a:buClr>
                <a:schemeClr val="dk1"/>
              </a:buClr>
              <a:buSzPts val="2200"/>
              <a:buNone/>
            </a:pPr>
            <a:endParaRPr sz="2200"/>
          </a:p>
          <a:p>
            <a:pPr marL="0" lvl="0" indent="0" algn="l" rtl="0">
              <a:lnSpc>
                <a:spcPct val="80000"/>
              </a:lnSpc>
              <a:spcBef>
                <a:spcPts val="1000"/>
              </a:spcBef>
              <a:spcAft>
                <a:spcPts val="0"/>
              </a:spcAft>
              <a:buClr>
                <a:schemeClr val="dk1"/>
              </a:buClr>
              <a:buSzPts val="2000"/>
              <a:buNone/>
            </a:pPr>
            <a:r>
              <a:rPr lang="pt-BR" sz="2000" b="1"/>
              <a:t>Objetivo</a:t>
            </a:r>
            <a:r>
              <a:rPr lang="pt-BR" sz="2000"/>
              <a:t>: analisa  as patentes das universidades brasileiras, separadas por regiões, no período de 2000-2016, o número de patentes depositadas pelas mesmas e seu impacto internacional.</a:t>
            </a:r>
            <a:endParaRPr/>
          </a:p>
          <a:p>
            <a:pPr marL="0" lvl="0" indent="0" algn="l" rtl="0">
              <a:lnSpc>
                <a:spcPct val="80000"/>
              </a:lnSpc>
              <a:spcBef>
                <a:spcPts val="1000"/>
              </a:spcBef>
              <a:spcAft>
                <a:spcPts val="0"/>
              </a:spcAft>
              <a:buClr>
                <a:schemeClr val="dk1"/>
              </a:buClr>
              <a:buSzPts val="2000"/>
              <a:buNone/>
            </a:pPr>
            <a:endParaRPr sz="2000"/>
          </a:p>
          <a:p>
            <a:pPr marL="0" lvl="0" indent="0" algn="just" rtl="0">
              <a:lnSpc>
                <a:spcPct val="80000"/>
              </a:lnSpc>
              <a:spcBef>
                <a:spcPts val="1000"/>
              </a:spcBef>
              <a:spcAft>
                <a:spcPts val="0"/>
              </a:spcAft>
              <a:buClr>
                <a:schemeClr val="dk1"/>
              </a:buClr>
              <a:buSzPts val="2200"/>
              <a:buNone/>
            </a:pPr>
            <a:r>
              <a:rPr lang="pt-BR" sz="2200"/>
              <a:t>Descreve e analisa a frente de pesquisa das universidades e inventores, mediante a análise de citações, verificando as instituições mais citadas pelos pesquisadores em âmbito mundial por meio da análise dos citantes.</a:t>
            </a:r>
            <a:endParaRPr/>
          </a:p>
          <a:p>
            <a:pPr marL="0" lvl="0" indent="0" algn="l" rtl="0">
              <a:lnSpc>
                <a:spcPct val="80000"/>
              </a:lnSpc>
              <a:spcBef>
                <a:spcPts val="1000"/>
              </a:spcBef>
              <a:spcAft>
                <a:spcPts val="0"/>
              </a:spcAft>
              <a:buClr>
                <a:schemeClr val="dk1"/>
              </a:buClr>
              <a:buSzPts val="2000"/>
              <a:buNone/>
            </a:pPr>
            <a:endParaRPr sz="2000"/>
          </a:p>
          <a:p>
            <a:pPr marL="0" lvl="0" indent="0" algn="just" rtl="0">
              <a:lnSpc>
                <a:spcPct val="80000"/>
              </a:lnSpc>
              <a:spcBef>
                <a:spcPts val="1000"/>
              </a:spcBef>
              <a:spcAft>
                <a:spcPts val="0"/>
              </a:spcAft>
              <a:buClr>
                <a:schemeClr val="dk1"/>
              </a:buClr>
              <a:buSzPts val="2200"/>
              <a:buNone/>
            </a:pPr>
            <a:endParaRPr sz="2200"/>
          </a:p>
        </p:txBody>
      </p:sp>
      <p:sp>
        <p:nvSpPr>
          <p:cNvPr id="656" name="Google Shape;656;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pic>
        <p:nvPicPr>
          <p:cNvPr id="662" name="Google Shape;662;p84"/>
          <p:cNvPicPr preferRelativeResize="0"/>
          <p:nvPr/>
        </p:nvPicPr>
        <p:blipFill rotWithShape="1">
          <a:blip r:embed="rId3">
            <a:alphaModFix/>
          </a:blip>
          <a:srcRect t="12143" b="13571"/>
          <a:stretch/>
        </p:blipFill>
        <p:spPr>
          <a:xfrm>
            <a:off x="1499616" y="2276061"/>
            <a:ext cx="9192768" cy="3110948"/>
          </a:xfrm>
          <a:prstGeom prst="rect">
            <a:avLst/>
          </a:prstGeom>
          <a:noFill/>
          <a:ln>
            <a:noFill/>
          </a:ln>
        </p:spPr>
      </p:pic>
      <p:sp>
        <p:nvSpPr>
          <p:cNvPr id="663" name="Google Shape;663;p84"/>
          <p:cNvSpPr txBox="1"/>
          <p:nvPr/>
        </p:nvSpPr>
        <p:spPr>
          <a:xfrm>
            <a:off x="2011017" y="5596298"/>
            <a:ext cx="5474110" cy="37608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Pavanelli (2018)</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64" name="Google Shape;664;p84"/>
          <p:cNvSpPr txBox="1"/>
          <p:nvPr/>
        </p:nvSpPr>
        <p:spPr>
          <a:xfrm>
            <a:off x="2103781" y="1949439"/>
            <a:ext cx="8242853" cy="3760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Tabela 3 - Pesquisadores e Instituições Citantes das Patentes da USP</a:t>
            </a:r>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65" name="Google Shape;66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sp>
        <p:nvSpPr>
          <p:cNvPr id="671" name="Google Shape;671;p85"/>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Exemplo de pesquisa</a:t>
            </a:r>
            <a:endParaRPr/>
          </a:p>
          <a:p>
            <a:pPr marL="0" lvl="0" indent="0" algn="just"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pt-BR" sz="2000"/>
              <a:t>CATIVELLI, Adriana Stefani. </a:t>
            </a:r>
            <a:r>
              <a:rPr lang="pt-BR" sz="2000" b="1"/>
              <a:t>Patentes das universidades públicas brasileiras</a:t>
            </a:r>
            <a:r>
              <a:rPr lang="pt-BR" sz="2000"/>
              <a:t>: análise das concessões. 2016. 173 f. Dissertação (Mestrado) - Universidade do Estado de Santa Catarina, Centro de Ciências Humanas e da Educação, Mestrado em Gestão de Unidades de Informação, Florianópolis, 2016. Disponível em: &lt;http://sistemabu.udesc.br/pergamumweb/vinculos/000017/000017a8.pdf&gt;. Acesso em: 24 out. 2018.</a:t>
            </a:r>
            <a:endParaRPr/>
          </a:p>
          <a:p>
            <a:pPr marL="0" lvl="0" indent="0" algn="just" rtl="0">
              <a:lnSpc>
                <a:spcPct val="90000"/>
              </a:lnSpc>
              <a:spcBef>
                <a:spcPts val="1000"/>
              </a:spcBef>
              <a:spcAft>
                <a:spcPts val="0"/>
              </a:spcAft>
              <a:buClr>
                <a:schemeClr val="dk1"/>
              </a:buClr>
              <a:buSzPts val="2000"/>
              <a:buNone/>
            </a:pPr>
            <a:endParaRPr sz="2000"/>
          </a:p>
          <a:p>
            <a:pPr marL="0" lvl="0" indent="0" algn="just" rtl="0">
              <a:lnSpc>
                <a:spcPct val="90000"/>
              </a:lnSpc>
              <a:spcBef>
                <a:spcPts val="1000"/>
              </a:spcBef>
              <a:spcAft>
                <a:spcPts val="0"/>
              </a:spcAft>
              <a:buClr>
                <a:schemeClr val="dk1"/>
              </a:buClr>
              <a:buSzPts val="2000"/>
              <a:buNone/>
            </a:pPr>
            <a:r>
              <a:rPr lang="pt-BR" sz="2000" b="1"/>
              <a:t>Objetivo</a:t>
            </a:r>
            <a:r>
              <a:rPr lang="pt-BR" sz="2000"/>
              <a:t>: A pesquisa analisa as patentes concedidas das Universidades Públicas Brasileiras com o objetivo de averiguar quais as características dessas que conquistam a proteção da invenção</a:t>
            </a:r>
            <a:endParaRPr/>
          </a:p>
        </p:txBody>
      </p:sp>
      <p:sp>
        <p:nvSpPr>
          <p:cNvPr id="672" name="Google Shape;67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Patentometria</a:t>
            </a:r>
            <a:endParaRPr/>
          </a:p>
        </p:txBody>
      </p:sp>
      <p:pic>
        <p:nvPicPr>
          <p:cNvPr id="678" name="Google Shape;678;p86" descr="https://lh5.googleusercontent.com/MNlh9GqpCy1JKNz2fRh8iWXI50WkA0r6savqJgguYuuZZGMwfd4_r0Tx7yr74XH67UCuXglvBXlOvi2Na619W2B9o8qztUlsKug5GkqHKzbYf79r7GC-SuU49ASwZjBVX6PHpMG7O3A"/>
          <p:cNvPicPr preferRelativeResize="0"/>
          <p:nvPr/>
        </p:nvPicPr>
        <p:blipFill rotWithShape="1">
          <a:blip r:embed="rId3">
            <a:alphaModFix/>
          </a:blip>
          <a:srcRect/>
          <a:stretch/>
        </p:blipFill>
        <p:spPr>
          <a:xfrm>
            <a:off x="946150" y="2724320"/>
            <a:ext cx="10299700" cy="2844800"/>
          </a:xfrm>
          <a:prstGeom prst="rect">
            <a:avLst/>
          </a:prstGeom>
          <a:noFill/>
          <a:ln>
            <a:noFill/>
          </a:ln>
        </p:spPr>
      </p:pic>
      <p:sp>
        <p:nvSpPr>
          <p:cNvPr id="679" name="Google Shape;679;p86"/>
          <p:cNvSpPr txBox="1"/>
          <p:nvPr/>
        </p:nvSpPr>
        <p:spPr>
          <a:xfrm>
            <a:off x="946150" y="5740707"/>
            <a:ext cx="5474110" cy="75216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pt-BR" sz="1800">
                <a:solidFill>
                  <a:schemeClr val="dk1"/>
                </a:solidFill>
                <a:latin typeface="Calibri"/>
                <a:ea typeface="Calibri"/>
                <a:cs typeface="Calibri"/>
                <a:sym typeface="Calibri"/>
              </a:rPr>
              <a:t>Quadro 1: Universidades com patentes concedidas</a:t>
            </a:r>
            <a:endParaRPr/>
          </a:p>
          <a:p>
            <a:pPr marL="0" marR="0" lvl="0" indent="0" algn="l" rtl="0">
              <a:lnSpc>
                <a:spcPct val="90000"/>
              </a:lnSpc>
              <a:spcBef>
                <a:spcPts val="1000"/>
              </a:spcBef>
              <a:spcAft>
                <a:spcPts val="0"/>
              </a:spcAft>
              <a:buClr>
                <a:schemeClr val="dk1"/>
              </a:buClr>
              <a:buSzPts val="1800"/>
              <a:buFont typeface="Arial"/>
              <a:buNone/>
            </a:pPr>
            <a:r>
              <a:rPr lang="pt-BR" sz="1800">
                <a:solidFill>
                  <a:schemeClr val="dk1"/>
                </a:solidFill>
                <a:latin typeface="Calibri"/>
                <a:ea typeface="Calibri"/>
                <a:cs typeface="Calibri"/>
                <a:sym typeface="Calibri"/>
              </a:rPr>
              <a:t>Fonte: Adaptado de Cativelli (2016)</a:t>
            </a:r>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680" name="Google Shape;680;p86"/>
          <p:cNvSpPr txBox="1"/>
          <p:nvPr/>
        </p:nvSpPr>
        <p:spPr>
          <a:xfrm>
            <a:off x="9631018" y="1690688"/>
            <a:ext cx="2560982"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pt-BR" sz="1200">
                <a:solidFill>
                  <a:srgbClr val="595959"/>
                </a:solidFill>
                <a:latin typeface="Calibri"/>
                <a:ea typeface="Calibri"/>
                <a:cs typeface="Calibri"/>
                <a:sym typeface="Calibri"/>
              </a:rPr>
              <a:t>Slide elaborado por Eduardo Silveira.</a:t>
            </a:r>
            <a:endParaRPr/>
          </a:p>
        </p:txBody>
      </p:sp>
      <p:sp>
        <p:nvSpPr>
          <p:cNvPr id="681" name="Google Shape;68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pt-BR"/>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7"/>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0"/>
              </a:spcBef>
              <a:spcAft>
                <a:spcPts val="0"/>
              </a:spcAft>
              <a:buClr>
                <a:schemeClr val="dk1"/>
              </a:buClr>
              <a:buSzPts val="1800"/>
              <a:buNone/>
            </a:pPr>
            <a:endParaRPr/>
          </a:p>
          <a:p>
            <a:pPr marL="0" lvl="0" indent="0" algn="just" rtl="0">
              <a:lnSpc>
                <a:spcPct val="90000"/>
              </a:lnSpc>
              <a:spcBef>
                <a:spcPts val="2133"/>
              </a:spcBef>
              <a:spcAft>
                <a:spcPts val="0"/>
              </a:spcAft>
              <a:buClr>
                <a:schemeClr val="dk1"/>
              </a:buClr>
              <a:buSzPts val="1800"/>
              <a:buNone/>
            </a:pPr>
            <a:endParaRPr/>
          </a:p>
          <a:p>
            <a:pPr marL="0" lvl="0" indent="0" algn="just" rtl="0">
              <a:lnSpc>
                <a:spcPct val="90000"/>
              </a:lnSpc>
              <a:spcBef>
                <a:spcPts val="2133"/>
              </a:spcBef>
              <a:spcAft>
                <a:spcPts val="2133"/>
              </a:spcAft>
              <a:buClr>
                <a:schemeClr val="dk1"/>
              </a:buClr>
              <a:buSzPts val="1800"/>
              <a:buNone/>
            </a:pPr>
            <a:r>
              <a:rPr lang="pt-BR"/>
              <a:t>A aplicação dos estudos métricos em arquivos, ou seja, a arquivometria, funciona como ferramenta que possibilita aos gestores dessas unidades de informação melhorias, utilizando os dados levantados para uma melhor gestão, em âmbito processual e administrativo (ELIAS; PINTO, 2016, p. 16).</a:t>
            </a:r>
            <a:endParaRPr/>
          </a:p>
        </p:txBody>
      </p:sp>
      <p:sp>
        <p:nvSpPr>
          <p:cNvPr id="687" name="Google Shape;687;p8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Arquivometria</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8"/>
          <p:cNvSpPr txBox="1">
            <a:spLocks noGrp="1"/>
          </p:cNvSpPr>
          <p:nvPr>
            <p:ph type="body" idx="1"/>
          </p:nvPr>
        </p:nvSpPr>
        <p:spPr>
          <a:xfrm>
            <a:off x="415600" y="1821859"/>
            <a:ext cx="11360800" cy="4555200"/>
          </a:xfrm>
          <a:prstGeom prst="rect">
            <a:avLst/>
          </a:prstGeom>
          <a:noFill/>
          <a:ln>
            <a:noFill/>
          </a:ln>
        </p:spPr>
        <p:txBody>
          <a:bodyPr spcFirstLastPara="1" wrap="square" lIns="121900" tIns="121900" rIns="121900" bIns="121900" anchor="t" anchorCtr="0">
            <a:noAutofit/>
          </a:bodyPr>
          <a:lstStyle/>
          <a:p>
            <a:pPr marL="0" lvl="0" indent="0" algn="just" rtl="0">
              <a:lnSpc>
                <a:spcPct val="90000"/>
              </a:lnSpc>
              <a:spcBef>
                <a:spcPts val="0"/>
              </a:spcBef>
              <a:spcAft>
                <a:spcPts val="0"/>
              </a:spcAft>
              <a:buClr>
                <a:schemeClr val="dk1"/>
              </a:buClr>
              <a:buSzPts val="1800"/>
              <a:buNone/>
            </a:pPr>
            <a:r>
              <a:rPr lang="pt-BR"/>
              <a:t>Origem do termo em 2005 por Gorbea Portal. </a:t>
            </a:r>
            <a:endParaRPr/>
          </a:p>
          <a:p>
            <a:pPr marL="0" lvl="0" indent="0" algn="just" rtl="0">
              <a:lnSpc>
                <a:spcPct val="90000"/>
              </a:lnSpc>
              <a:spcBef>
                <a:spcPts val="2133"/>
              </a:spcBef>
              <a:spcAft>
                <a:spcPts val="0"/>
              </a:spcAft>
              <a:buClr>
                <a:schemeClr val="dk1"/>
              </a:buClr>
              <a:buSzPts val="1800"/>
              <a:buNone/>
            </a:pPr>
            <a:r>
              <a:rPr lang="pt-BR"/>
              <a:t>Aplicação de métodos e modelos matemáticos e estatísticos ao comportamento dos  documentos ou manuscritos do arquivo, com o interesse de identificar os fenômenos históricos associados com a estrutura e organização deste tipo de fundo e documentos. (GORBEA PORTAL, 2005, p. 94).</a:t>
            </a:r>
            <a:endParaRPr/>
          </a:p>
          <a:p>
            <a:pPr marL="0" lvl="0" indent="0" algn="just" rtl="0">
              <a:lnSpc>
                <a:spcPct val="90000"/>
              </a:lnSpc>
              <a:spcBef>
                <a:spcPts val="2133"/>
              </a:spcBef>
              <a:spcAft>
                <a:spcPts val="0"/>
              </a:spcAft>
              <a:buClr>
                <a:schemeClr val="dk1"/>
              </a:buClr>
              <a:buSzPts val="1800"/>
              <a:buNone/>
            </a:pPr>
            <a:r>
              <a:rPr lang="pt-BR"/>
              <a:t>Objetos de estudo: Documentos, Fundos, Mapas, Layout (Armazenamento e Móveis).</a:t>
            </a:r>
            <a:endParaRPr/>
          </a:p>
          <a:p>
            <a:pPr marL="0" lvl="0" indent="0" algn="just" rtl="0">
              <a:lnSpc>
                <a:spcPct val="90000"/>
              </a:lnSpc>
              <a:spcBef>
                <a:spcPts val="2133"/>
              </a:spcBef>
              <a:spcAft>
                <a:spcPts val="0"/>
              </a:spcAft>
              <a:buClr>
                <a:schemeClr val="dk1"/>
              </a:buClr>
              <a:buSzPts val="1800"/>
              <a:buNone/>
            </a:pPr>
            <a:endParaRPr/>
          </a:p>
          <a:p>
            <a:pPr marL="0" lvl="0" indent="0" algn="just" rtl="0">
              <a:lnSpc>
                <a:spcPct val="90000"/>
              </a:lnSpc>
              <a:spcBef>
                <a:spcPts val="2133"/>
              </a:spcBef>
              <a:spcAft>
                <a:spcPts val="2133"/>
              </a:spcAft>
              <a:buClr>
                <a:schemeClr val="dk1"/>
              </a:buClr>
              <a:buSzPts val="1800"/>
              <a:buNone/>
            </a:pPr>
            <a:endParaRPr/>
          </a:p>
        </p:txBody>
      </p:sp>
      <p:sp>
        <p:nvSpPr>
          <p:cNvPr id="693" name="Google Shape;693;p8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694" name="Google Shape;694;p88"/>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Arquivometria</a:t>
            </a:r>
            <a:endParaRPr sz="5400" b="1">
              <a:solidFill>
                <a:srgbClr val="BFBFBF"/>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9"/>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00" name="Google Shape;700;p89"/>
          <p:cNvPicPr preferRelativeResize="0"/>
          <p:nvPr/>
        </p:nvPicPr>
        <p:blipFill rotWithShape="1">
          <a:blip r:embed="rId3">
            <a:alphaModFix/>
          </a:blip>
          <a:srcRect/>
          <a:stretch/>
        </p:blipFill>
        <p:spPr>
          <a:xfrm>
            <a:off x="3140280" y="2082185"/>
            <a:ext cx="5710106" cy="4009648"/>
          </a:xfrm>
          <a:prstGeom prst="rect">
            <a:avLst/>
          </a:prstGeom>
          <a:noFill/>
          <a:ln>
            <a:noFill/>
          </a:ln>
        </p:spPr>
      </p:pic>
      <p:sp>
        <p:nvSpPr>
          <p:cNvPr id="701" name="Google Shape;701;p89"/>
          <p:cNvSpPr txBox="1"/>
          <p:nvPr/>
        </p:nvSpPr>
        <p:spPr>
          <a:xfrm>
            <a:off x="1527467" y="6280833"/>
            <a:ext cx="10180000" cy="4108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r>
              <a:rPr lang="pt-BR" sz="1600">
                <a:solidFill>
                  <a:schemeClr val="dk1"/>
                </a:solidFill>
                <a:latin typeface="Calibri"/>
                <a:ea typeface="Calibri"/>
                <a:cs typeface="Calibri"/>
                <a:sym typeface="Calibri"/>
              </a:rPr>
              <a:t>Fonte: Diagrama de Pinto (2011, p. 63). Adaptado da figura da inter-relação de Vanti, (2002, p. 161).</a:t>
            </a:r>
            <a:endParaRPr sz="1600">
              <a:solidFill>
                <a:schemeClr val="dk1"/>
              </a:solidFill>
              <a:latin typeface="Calibri"/>
              <a:ea typeface="Calibri"/>
              <a:cs typeface="Calibri"/>
              <a:sym typeface="Calibri"/>
            </a:endParaRPr>
          </a:p>
        </p:txBody>
      </p:sp>
      <p:sp>
        <p:nvSpPr>
          <p:cNvPr id="702" name="Google Shape;702;p8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Arquivometria</a:t>
            </a:r>
            <a:endParaRPr sz="5400" b="1">
              <a:solidFill>
                <a:srgbClr val="BFBFB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pt-BR"/>
              <a:t>Arquivometria</a:t>
            </a:r>
            <a:endParaRPr/>
          </a:p>
        </p:txBody>
      </p:sp>
      <p:sp>
        <p:nvSpPr>
          <p:cNvPr id="708" name="Google Shape;708;p90"/>
          <p:cNvSpPr txBox="1">
            <a:spLocks noGrp="1"/>
          </p:cNvSpPr>
          <p:nvPr>
            <p:ph type="body" idx="1"/>
          </p:nvPr>
        </p:nvSpPr>
        <p:spPr>
          <a:xfrm>
            <a:off x="415600" y="1536633"/>
            <a:ext cx="11360800" cy="3259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pt-BR"/>
              <a:t>Principais autores.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709" name="Google Shape;709;p90"/>
          <p:cNvSpPr txBox="1"/>
          <p:nvPr/>
        </p:nvSpPr>
        <p:spPr>
          <a:xfrm>
            <a:off x="1046100" y="4795833"/>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1600">
                <a:solidFill>
                  <a:schemeClr val="dk1"/>
                </a:solidFill>
                <a:latin typeface="Calibri"/>
                <a:ea typeface="Calibri"/>
                <a:cs typeface="Calibri"/>
                <a:sym typeface="Calibri"/>
              </a:rPr>
              <a:t>Professor Adilson Pinto (PGCIN/UFSC)</a:t>
            </a:r>
            <a:endParaRPr sz="1600">
              <a:solidFill>
                <a:schemeClr val="dk1"/>
              </a:solidFill>
              <a:latin typeface="Calibri"/>
              <a:ea typeface="Calibri"/>
              <a:cs typeface="Calibri"/>
              <a:sym typeface="Calibri"/>
            </a:endParaRPr>
          </a:p>
        </p:txBody>
      </p:sp>
      <p:sp>
        <p:nvSpPr>
          <p:cNvPr id="710" name="Google Shape;710;p90"/>
          <p:cNvSpPr txBox="1"/>
          <p:nvPr/>
        </p:nvSpPr>
        <p:spPr>
          <a:xfrm>
            <a:off x="4683217" y="4795833"/>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1600">
                <a:solidFill>
                  <a:schemeClr val="dk1"/>
                </a:solidFill>
                <a:latin typeface="Calibri"/>
                <a:ea typeface="Calibri"/>
                <a:cs typeface="Calibri"/>
                <a:sym typeface="Calibri"/>
              </a:rPr>
              <a:t>Ezmir Dippe Elias (Diretora do Arquivo Central/UFSC)</a:t>
            </a:r>
            <a:endParaRPr sz="1600">
              <a:solidFill>
                <a:schemeClr val="dk1"/>
              </a:solidFill>
              <a:latin typeface="Calibri"/>
              <a:ea typeface="Calibri"/>
              <a:cs typeface="Calibri"/>
              <a:sym typeface="Calibri"/>
            </a:endParaRPr>
          </a:p>
        </p:txBody>
      </p:sp>
      <p:sp>
        <p:nvSpPr>
          <p:cNvPr id="711" name="Google Shape;711;p90"/>
          <p:cNvSpPr txBox="1"/>
          <p:nvPr/>
        </p:nvSpPr>
        <p:spPr>
          <a:xfrm>
            <a:off x="8190067" y="4795833"/>
            <a:ext cx="2190400" cy="99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1600">
                <a:solidFill>
                  <a:schemeClr val="dk1"/>
                </a:solidFill>
                <a:latin typeface="Calibri"/>
                <a:ea typeface="Calibri"/>
                <a:cs typeface="Calibri"/>
                <a:sym typeface="Calibri"/>
              </a:rPr>
              <a:t>Ana Paula Soares (Arquivista/UFSC)</a:t>
            </a:r>
            <a:endParaRPr sz="1600">
              <a:solidFill>
                <a:schemeClr val="dk1"/>
              </a:solidFill>
              <a:latin typeface="Calibri"/>
              <a:ea typeface="Calibri"/>
              <a:cs typeface="Calibri"/>
              <a:sym typeface="Calibri"/>
            </a:endParaRPr>
          </a:p>
        </p:txBody>
      </p:sp>
      <p:pic>
        <p:nvPicPr>
          <p:cNvPr id="712" name="Google Shape;712;p90"/>
          <p:cNvPicPr preferRelativeResize="0"/>
          <p:nvPr/>
        </p:nvPicPr>
        <p:blipFill rotWithShape="1">
          <a:blip r:embed="rId3">
            <a:alphaModFix/>
          </a:blip>
          <a:srcRect/>
          <a:stretch/>
        </p:blipFill>
        <p:spPr>
          <a:xfrm>
            <a:off x="8190033" y="2664667"/>
            <a:ext cx="2190400" cy="2190400"/>
          </a:xfrm>
          <a:prstGeom prst="rect">
            <a:avLst/>
          </a:prstGeom>
          <a:noFill/>
          <a:ln>
            <a:noFill/>
          </a:ln>
        </p:spPr>
      </p:pic>
      <p:pic>
        <p:nvPicPr>
          <p:cNvPr id="713" name="Google Shape;713;p90"/>
          <p:cNvPicPr preferRelativeResize="0"/>
          <p:nvPr/>
        </p:nvPicPr>
        <p:blipFill rotWithShape="1">
          <a:blip r:embed="rId4">
            <a:alphaModFix/>
          </a:blip>
          <a:srcRect/>
          <a:stretch/>
        </p:blipFill>
        <p:spPr>
          <a:xfrm>
            <a:off x="4618017" y="2634950"/>
            <a:ext cx="2190600" cy="2249833"/>
          </a:xfrm>
          <a:prstGeom prst="rect">
            <a:avLst/>
          </a:prstGeom>
          <a:noFill/>
          <a:ln>
            <a:noFill/>
          </a:ln>
        </p:spPr>
      </p:pic>
      <p:pic>
        <p:nvPicPr>
          <p:cNvPr id="714" name="Google Shape;714;p90" descr="https://lh6.googleusercontent.com/lIl_YAc4A_JDsgqWZuLkKRWXL14XL5Z3ZQ-HS9iciBK-bxlhAvXuGj7oWSSTUB-OMMqqNBQe6_c4nKYEJB9WDQ1R8n_3dx9ISW-gMlZKlleMYHwc19WPb4GWzbUIsfX1Rps3VhEB79U"/>
          <p:cNvPicPr preferRelativeResize="0"/>
          <p:nvPr/>
        </p:nvPicPr>
        <p:blipFill rotWithShape="1">
          <a:blip r:embed="rId5">
            <a:alphaModFix/>
          </a:blip>
          <a:srcRect/>
          <a:stretch/>
        </p:blipFill>
        <p:spPr>
          <a:xfrm>
            <a:off x="1196008" y="2611581"/>
            <a:ext cx="2133600" cy="21336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1"/>
          <p:cNvSpPr txBox="1">
            <a:spLocks noGrp="1"/>
          </p:cNvSpPr>
          <p:nvPr>
            <p:ph type="body" idx="1"/>
          </p:nvPr>
        </p:nvSpPr>
        <p:spPr>
          <a:xfrm>
            <a:off x="415584" y="1872193"/>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pt-BR" sz="1600">
                <a:solidFill>
                  <a:schemeClr val="dk1"/>
                </a:solidFill>
                <a:highlight>
                  <a:srgbClr val="FFFFFF"/>
                </a:highlight>
              </a:rPr>
              <a:t>ELIAS, Ezmir Dippe; SOARES, Ana Paula Alves; PINTO, Adilson Luiz. Aplicação da arquivometria no Arquivo Central da Universidade Federal de Santa Catarina. </a:t>
            </a:r>
            <a:r>
              <a:rPr lang="pt-BR" sz="1600" b="1">
                <a:solidFill>
                  <a:schemeClr val="dk1"/>
                </a:solidFill>
                <a:highlight>
                  <a:srgbClr val="FFFFFF"/>
                </a:highlight>
              </a:rPr>
              <a:t>ÁGORA: Revista do Curso de Arquivologia da UFSC</a:t>
            </a:r>
            <a:r>
              <a:rPr lang="pt-BR" sz="1600">
                <a:solidFill>
                  <a:schemeClr val="dk1"/>
                </a:solidFill>
                <a:highlight>
                  <a:srgbClr val="FFFFFF"/>
                </a:highlight>
              </a:rPr>
              <a:t>, Florianópolis, v. 25, n. 51, p. 234-254, out. 2015</a:t>
            </a:r>
            <a:endParaRPr sz="1600">
              <a:solidFill>
                <a:schemeClr val="dk1"/>
              </a:solidFill>
              <a:highlight>
                <a:srgbClr val="FFFFFF"/>
              </a:highlight>
            </a:endParaRPr>
          </a:p>
          <a:p>
            <a:pPr marL="0" lvl="0" indent="0" algn="l" rtl="0">
              <a:lnSpc>
                <a:spcPct val="90000"/>
              </a:lnSpc>
              <a:spcBef>
                <a:spcPts val="2133"/>
              </a:spcBef>
              <a:spcAft>
                <a:spcPts val="2133"/>
              </a:spcAft>
              <a:buClr>
                <a:schemeClr val="dk1"/>
              </a:buClr>
              <a:buSzPts val="1800"/>
              <a:buNone/>
            </a:pPr>
            <a:endParaRPr sz="1600">
              <a:solidFill>
                <a:schemeClr val="dk1"/>
              </a:solidFill>
              <a:highlight>
                <a:srgbClr val="FFFFFF"/>
              </a:highlight>
            </a:endParaRPr>
          </a:p>
        </p:txBody>
      </p:sp>
      <p:pic>
        <p:nvPicPr>
          <p:cNvPr id="720" name="Google Shape;720;p91"/>
          <p:cNvPicPr preferRelativeResize="0"/>
          <p:nvPr/>
        </p:nvPicPr>
        <p:blipFill rotWithShape="1">
          <a:blip r:embed="rId3">
            <a:alphaModFix/>
          </a:blip>
          <a:srcRect/>
          <a:stretch/>
        </p:blipFill>
        <p:spPr>
          <a:xfrm>
            <a:off x="1784334" y="2700918"/>
            <a:ext cx="8623300" cy="3390900"/>
          </a:xfrm>
          <a:prstGeom prst="rect">
            <a:avLst/>
          </a:prstGeom>
          <a:noFill/>
          <a:ln>
            <a:noFill/>
          </a:ln>
        </p:spPr>
      </p:pic>
      <p:sp>
        <p:nvSpPr>
          <p:cNvPr id="721" name="Google Shape;721;p9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Arquivometria</a:t>
            </a:r>
            <a:endParaRPr sz="5400" b="1">
              <a:solidFill>
                <a:srgbClr val="BFBFB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92"/>
          <p:cNvSpPr txBox="1">
            <a:spLocks noGrp="1"/>
          </p:cNvSpPr>
          <p:nvPr>
            <p:ph type="body" idx="1"/>
          </p:nvPr>
        </p:nvSpPr>
        <p:spPr>
          <a:xfrm>
            <a:off x="415600" y="1608848"/>
            <a:ext cx="56804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Aplicação da Arquivometria (Gestão) </a:t>
            </a:r>
            <a:endParaRPr/>
          </a:p>
          <a:p>
            <a:pPr marL="0" lvl="0" indent="0" algn="ctr" rtl="0">
              <a:lnSpc>
                <a:spcPct val="90000"/>
              </a:lnSpc>
              <a:spcBef>
                <a:spcPts val="2133"/>
              </a:spcBef>
              <a:spcAft>
                <a:spcPts val="0"/>
              </a:spcAft>
              <a:buClr>
                <a:schemeClr val="dk1"/>
              </a:buClr>
              <a:buSzPts val="1800"/>
              <a:buNone/>
            </a:pPr>
            <a:r>
              <a:rPr lang="pt-BR"/>
              <a:t>Armazenamento e acondicionamento </a:t>
            </a:r>
            <a:endParaRPr/>
          </a:p>
          <a:p>
            <a:pPr marL="0" lvl="0" indent="0" algn="just" rtl="0">
              <a:lnSpc>
                <a:spcPct val="90000"/>
              </a:lnSpc>
              <a:spcBef>
                <a:spcPts val="2133"/>
              </a:spcBef>
              <a:spcAft>
                <a:spcPts val="0"/>
              </a:spcAft>
              <a:buClr>
                <a:schemeClr val="dk1"/>
              </a:buClr>
              <a:buSzPts val="1800"/>
              <a:buNone/>
            </a:pPr>
            <a:r>
              <a:rPr lang="pt-BR" sz="2133"/>
              <a:t>Possui variação de acordo com a estrutura de cada arquivo em específico. Variáveis envolvidas:</a:t>
            </a:r>
            <a:endParaRPr sz="2133"/>
          </a:p>
          <a:p>
            <a:pPr marL="0" lvl="0" indent="0" algn="l" rtl="0">
              <a:lnSpc>
                <a:spcPct val="90000"/>
              </a:lnSpc>
              <a:spcBef>
                <a:spcPts val="2133"/>
              </a:spcBef>
              <a:spcAft>
                <a:spcPts val="0"/>
              </a:spcAft>
              <a:buClr>
                <a:schemeClr val="dk1"/>
              </a:buClr>
              <a:buSzPts val="1800"/>
              <a:buNone/>
            </a:pPr>
            <a:r>
              <a:rPr lang="pt-BR" sz="2133"/>
              <a:t>Documentos;</a:t>
            </a:r>
            <a:endParaRPr sz="2133"/>
          </a:p>
          <a:p>
            <a:pPr marL="0" lvl="0" indent="0" algn="l" rtl="0">
              <a:lnSpc>
                <a:spcPct val="90000"/>
              </a:lnSpc>
              <a:spcBef>
                <a:spcPts val="2133"/>
              </a:spcBef>
              <a:spcAft>
                <a:spcPts val="0"/>
              </a:spcAft>
              <a:buClr>
                <a:schemeClr val="dk1"/>
              </a:buClr>
              <a:buSzPts val="1800"/>
              <a:buNone/>
            </a:pPr>
            <a:r>
              <a:rPr lang="pt-BR" sz="2133"/>
              <a:t>Caixas de Arquivo;</a:t>
            </a:r>
            <a:endParaRPr sz="2133"/>
          </a:p>
          <a:p>
            <a:pPr marL="0" lvl="0" indent="0" algn="l" rtl="0">
              <a:lnSpc>
                <a:spcPct val="90000"/>
              </a:lnSpc>
              <a:spcBef>
                <a:spcPts val="2133"/>
              </a:spcBef>
              <a:spcAft>
                <a:spcPts val="0"/>
              </a:spcAft>
              <a:buClr>
                <a:schemeClr val="dk1"/>
              </a:buClr>
              <a:buSzPts val="1800"/>
              <a:buNone/>
            </a:pPr>
            <a:r>
              <a:rPr lang="pt-BR" sz="2133"/>
              <a:t>Estantes;</a:t>
            </a:r>
            <a:endParaRPr sz="2133"/>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727" name="Google Shape;727;p92"/>
          <p:cNvSpPr txBox="1"/>
          <p:nvPr/>
        </p:nvSpPr>
        <p:spPr>
          <a:xfrm>
            <a:off x="6037667" y="1582233"/>
            <a:ext cx="6074400" cy="4509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a:solidFill>
                  <a:schemeClr val="dk1"/>
                </a:solidFill>
                <a:latin typeface="Calibri"/>
                <a:ea typeface="Calibri"/>
                <a:cs typeface="Calibri"/>
                <a:sym typeface="Calibri"/>
              </a:rPr>
              <a:t>Exemplo:</a:t>
            </a:r>
            <a:endParaRPr sz="2400">
              <a:solidFill>
                <a:schemeClr val="dk1"/>
              </a:solidFill>
              <a:latin typeface="Calibri"/>
              <a:ea typeface="Calibri"/>
              <a:cs typeface="Calibri"/>
              <a:sym typeface="Calibri"/>
            </a:endParaRPr>
          </a:p>
          <a:p>
            <a:pPr marL="0" marR="0" lvl="0" indent="0" algn="just" rtl="0">
              <a:spcBef>
                <a:spcPts val="0"/>
              </a:spcBef>
              <a:spcAft>
                <a:spcPts val="0"/>
              </a:spcAft>
              <a:buNone/>
            </a:pPr>
            <a:r>
              <a:rPr lang="pt-BR" sz="2400">
                <a:solidFill>
                  <a:schemeClr val="dk1"/>
                </a:solidFill>
                <a:latin typeface="Calibri"/>
                <a:ea typeface="Calibri"/>
                <a:cs typeface="Calibri"/>
                <a:sym typeface="Calibri"/>
              </a:rPr>
              <a:t>Suponhamos um local que tenha como estrutura para caixas o armazenamento de aproximadamente 750 documentos. E que cada estante possui cinco prateleiras que caibam cinco caixas por prateleira. Partindo dessa situação quantas estantes são necessárias para acondicionar 600.000 documentos?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pt-BR" sz="2400">
                <a:solidFill>
                  <a:schemeClr val="dk1"/>
                </a:solidFill>
                <a:latin typeface="Calibri"/>
                <a:ea typeface="Calibri"/>
                <a:cs typeface="Calibri"/>
                <a:sym typeface="Calibri"/>
              </a:rPr>
              <a:t>Assim temos:</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pt-BR" sz="1600">
                <a:solidFill>
                  <a:schemeClr val="dk1"/>
                </a:solidFill>
                <a:latin typeface="Calibri"/>
                <a:ea typeface="Calibri"/>
                <a:cs typeface="Calibri"/>
                <a:sym typeface="Calibri"/>
              </a:rPr>
              <a:t>600.000 (documentos) </a:t>
            </a:r>
            <a:r>
              <a:rPr lang="pt-BR" sz="1600">
                <a:solidFill>
                  <a:schemeClr val="dk2"/>
                </a:solidFill>
                <a:latin typeface="Calibri"/>
                <a:ea typeface="Calibri"/>
                <a:cs typeface="Calibri"/>
                <a:sym typeface="Calibri"/>
              </a:rPr>
              <a:t>÷ 750 (caixas) = 800 caixas.</a:t>
            </a:r>
            <a:endParaRPr sz="1600">
              <a:solidFill>
                <a:schemeClr val="dk2"/>
              </a:solidFill>
              <a:latin typeface="Calibri"/>
              <a:ea typeface="Calibri"/>
              <a:cs typeface="Calibri"/>
              <a:sym typeface="Calibri"/>
            </a:endParaRPr>
          </a:p>
          <a:p>
            <a:pPr marL="0" marR="0" lvl="0" indent="0" algn="l" rtl="0">
              <a:spcBef>
                <a:spcPts val="0"/>
              </a:spcBef>
              <a:spcAft>
                <a:spcPts val="0"/>
              </a:spcAft>
              <a:buNone/>
            </a:pPr>
            <a:endParaRPr sz="1600">
              <a:solidFill>
                <a:schemeClr val="dk2"/>
              </a:solidFill>
              <a:latin typeface="Calibri"/>
              <a:ea typeface="Calibri"/>
              <a:cs typeface="Calibri"/>
              <a:sym typeface="Calibri"/>
            </a:endParaRPr>
          </a:p>
          <a:p>
            <a:pPr marL="0" marR="0" lvl="0" indent="0" algn="l" rtl="0">
              <a:spcBef>
                <a:spcPts val="0"/>
              </a:spcBef>
              <a:spcAft>
                <a:spcPts val="0"/>
              </a:spcAft>
              <a:buNone/>
            </a:pPr>
            <a:r>
              <a:rPr lang="pt-BR" sz="1600">
                <a:solidFill>
                  <a:schemeClr val="dk2"/>
                </a:solidFill>
                <a:latin typeface="Calibri"/>
                <a:ea typeface="Calibri"/>
                <a:cs typeface="Calibri"/>
                <a:sym typeface="Calibri"/>
              </a:rPr>
              <a:t>Estante: 5 (prateleiras) x 5 (caixas) = 25 caixas por estante.</a:t>
            </a:r>
            <a:endParaRPr sz="1600">
              <a:solidFill>
                <a:schemeClr val="dk2"/>
              </a:solidFill>
              <a:latin typeface="Calibri"/>
              <a:ea typeface="Calibri"/>
              <a:cs typeface="Calibri"/>
              <a:sym typeface="Calibri"/>
            </a:endParaRPr>
          </a:p>
          <a:p>
            <a:pPr marL="0" marR="0" lvl="0" indent="0" algn="l" rtl="0">
              <a:spcBef>
                <a:spcPts val="0"/>
              </a:spcBef>
              <a:spcAft>
                <a:spcPts val="0"/>
              </a:spcAft>
              <a:buNone/>
            </a:pPr>
            <a:endParaRPr sz="1600">
              <a:solidFill>
                <a:schemeClr val="dk2"/>
              </a:solidFill>
              <a:latin typeface="Calibri"/>
              <a:ea typeface="Calibri"/>
              <a:cs typeface="Calibri"/>
              <a:sym typeface="Calibri"/>
            </a:endParaRPr>
          </a:p>
          <a:p>
            <a:pPr marL="0" marR="0" lvl="0" indent="0" algn="l" rtl="0">
              <a:spcBef>
                <a:spcPts val="0"/>
              </a:spcBef>
              <a:spcAft>
                <a:spcPts val="0"/>
              </a:spcAft>
              <a:buNone/>
            </a:pPr>
            <a:r>
              <a:rPr lang="pt-BR" sz="1600">
                <a:solidFill>
                  <a:schemeClr val="dk2"/>
                </a:solidFill>
                <a:latin typeface="Calibri"/>
                <a:ea typeface="Calibri"/>
                <a:cs typeface="Calibri"/>
                <a:sym typeface="Calibri"/>
              </a:rPr>
              <a:t>Número de Estantes: 800 ÷ 25 = 160 estantes.</a:t>
            </a:r>
            <a:endParaRPr sz="1600">
              <a:solidFill>
                <a:schemeClr val="dk2"/>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pt-BR"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
        <p:nvSpPr>
          <p:cNvPr id="728" name="Google Shape;728;p9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Arquivometria</a:t>
            </a:r>
            <a:endParaRPr sz="5400" b="1">
              <a:solidFill>
                <a:srgbClr val="BFBFB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81" name="Google Shape;181;p21"/>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2400"/>
              <a:buNone/>
            </a:pPr>
            <a:r>
              <a:rPr lang="pt-BR" sz="2400" b="1"/>
              <a:t>1934 </a:t>
            </a:r>
            <a:r>
              <a:rPr lang="pt-BR" sz="2400"/>
              <a:t>– Samuel C. Bradford, químico, bibliotecário e documentalista britânico formulou a Lei da Dispersão da Produção Científica ou Lei de Bradford. Ele investigou a produtividade das revistas científicas na área de Geofísica entre 1931-1933, a</a:t>
            </a:r>
            <a:endParaRPr/>
          </a:p>
          <a:p>
            <a:pPr marL="0" lvl="0" indent="0" algn="l" rtl="0">
              <a:lnSpc>
                <a:spcPct val="90000"/>
              </a:lnSpc>
              <a:spcBef>
                <a:spcPts val="1000"/>
              </a:spcBef>
              <a:spcAft>
                <a:spcPts val="0"/>
              </a:spcAft>
              <a:buClr>
                <a:schemeClr val="dk1"/>
              </a:buClr>
              <a:buSzPts val="2000"/>
              <a:buNone/>
            </a:pPr>
            <a:r>
              <a:rPr lang="pt-BR" sz="2000"/>
              <a:t>BRADFORD, S. C. Sources of information on specific subject. </a:t>
            </a:r>
            <a:r>
              <a:rPr lang="pt-BR" sz="2000" b="1"/>
              <a:t>Engineering</a:t>
            </a:r>
            <a:r>
              <a:rPr lang="pt-BR" sz="2000"/>
              <a:t>: an illustrated weekly journal, Kent, n. 137, p. 85-86, 1934. partir da análise da distribuição dos artigos nas revistas. </a:t>
            </a:r>
            <a:endParaRPr/>
          </a:p>
          <a:p>
            <a:pPr marL="0" lvl="0" indent="0" algn="just" rtl="0">
              <a:lnSpc>
                <a:spcPct val="90000"/>
              </a:lnSpc>
              <a:spcBef>
                <a:spcPts val="1000"/>
              </a:spcBef>
              <a:spcAft>
                <a:spcPts val="0"/>
              </a:spcAft>
              <a:buClr>
                <a:schemeClr val="dk1"/>
              </a:buClr>
              <a:buSzPts val="1800"/>
              <a:buNone/>
            </a:pPr>
            <a:endParaRPr sz="1800"/>
          </a:p>
          <a:p>
            <a:pPr marL="0" lvl="0" indent="0" algn="just" rtl="0">
              <a:lnSpc>
                <a:spcPct val="90000"/>
              </a:lnSpc>
              <a:spcBef>
                <a:spcPts val="1000"/>
              </a:spcBef>
              <a:spcAft>
                <a:spcPts val="0"/>
              </a:spcAft>
              <a:buClr>
                <a:schemeClr val="dk1"/>
              </a:buClr>
              <a:buSzPts val="2400"/>
              <a:buNone/>
            </a:pPr>
            <a:r>
              <a:rPr lang="pt-BR" sz="2400" b="1"/>
              <a:t>1949</a:t>
            </a:r>
            <a:r>
              <a:rPr lang="pt-BR" sz="2400"/>
              <a:t> – o linguista americano George K. Zipf observou que as palavras aparecem em um texto com uma certa frequência e formumou a Lei da Ocorrência das Palavras ou Lei de Zipf.</a:t>
            </a:r>
            <a:endParaRPr/>
          </a:p>
          <a:p>
            <a:pPr marL="0" lvl="0" indent="0" algn="l" rtl="0">
              <a:lnSpc>
                <a:spcPct val="90000"/>
              </a:lnSpc>
              <a:spcBef>
                <a:spcPts val="1000"/>
              </a:spcBef>
              <a:spcAft>
                <a:spcPts val="0"/>
              </a:spcAft>
              <a:buClr>
                <a:schemeClr val="dk1"/>
              </a:buClr>
              <a:buSzPts val="2000"/>
              <a:buNone/>
            </a:pPr>
            <a:r>
              <a:rPr lang="pt-BR" sz="2000"/>
              <a:t>ZIPF, George Kingsley. </a:t>
            </a:r>
            <a:r>
              <a:rPr lang="pt-BR" sz="2000" b="1"/>
              <a:t>Human behavior and the principle of least effort; anintroduction to human ecology. </a:t>
            </a:r>
            <a:r>
              <a:rPr lang="pt-BR" sz="2000"/>
              <a:t>Cambridge, Mass. : Addison-Wesley Press, 1949.</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pic>
        <p:nvPicPr>
          <p:cNvPr id="182" name="Google Shape;182;p21"/>
          <p:cNvPicPr preferRelativeResize="0"/>
          <p:nvPr/>
        </p:nvPicPr>
        <p:blipFill rotWithShape="1">
          <a:blip r:embed="rId3">
            <a:alphaModFix amt="5000"/>
          </a:blip>
          <a:srcRect t="8320" r="1298" b="9618"/>
          <a:stretch/>
        </p:blipFill>
        <p:spPr>
          <a:xfrm>
            <a:off x="-1" y="0"/>
            <a:ext cx="12192001"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3"/>
          <p:cNvSpPr txBox="1">
            <a:spLocks noGrp="1"/>
          </p:cNvSpPr>
          <p:nvPr>
            <p:ph type="body" idx="1"/>
          </p:nvPr>
        </p:nvSpPr>
        <p:spPr>
          <a:xfrm>
            <a:off x="415600" y="1814927"/>
            <a:ext cx="56804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Fórmula Arquivométrica de Impacto (Informação)</a:t>
            </a:r>
            <a:endParaRPr/>
          </a:p>
          <a:p>
            <a:pPr marL="0" lvl="0" indent="0" algn="ctr" rtl="0">
              <a:lnSpc>
                <a:spcPct val="90000"/>
              </a:lnSpc>
              <a:spcBef>
                <a:spcPts val="2133"/>
              </a:spcBef>
              <a:spcAft>
                <a:spcPts val="0"/>
              </a:spcAft>
              <a:buClr>
                <a:schemeClr val="dk1"/>
              </a:buClr>
              <a:buSzPts val="1800"/>
              <a:buNone/>
            </a:pPr>
            <a:r>
              <a:rPr lang="pt-BR"/>
              <a:t>Qc = Ta ÷ Tc </a:t>
            </a:r>
            <a:endParaRPr/>
          </a:p>
          <a:p>
            <a:pPr marL="0" lvl="0" indent="0" algn="l" rtl="0">
              <a:lnSpc>
                <a:spcPct val="90000"/>
              </a:lnSpc>
              <a:spcBef>
                <a:spcPts val="2133"/>
              </a:spcBef>
              <a:spcAft>
                <a:spcPts val="0"/>
              </a:spcAft>
              <a:buClr>
                <a:schemeClr val="dk1"/>
              </a:buClr>
              <a:buSzPts val="1800"/>
              <a:buNone/>
            </a:pPr>
            <a:r>
              <a:rPr lang="pt-BR" sz="1600"/>
              <a:t>Qc: Coeficiente dos documentos consultados na web com acesso restrito.</a:t>
            </a:r>
            <a:endParaRPr sz="1600"/>
          </a:p>
          <a:p>
            <a:pPr marL="0" lvl="0" indent="0" algn="l" rtl="0">
              <a:lnSpc>
                <a:spcPct val="90000"/>
              </a:lnSpc>
              <a:spcBef>
                <a:spcPts val="2133"/>
              </a:spcBef>
              <a:spcAft>
                <a:spcPts val="0"/>
              </a:spcAft>
              <a:buClr>
                <a:schemeClr val="dk1"/>
              </a:buClr>
              <a:buSzPts val="1800"/>
              <a:buNone/>
            </a:pPr>
            <a:r>
              <a:rPr lang="pt-BR" sz="1600"/>
              <a:t>Ta: Total de documentos consultados na web com acesso restrito por ano.</a:t>
            </a:r>
            <a:endParaRPr sz="1600"/>
          </a:p>
          <a:p>
            <a:pPr marL="0" lvl="0" indent="0" algn="l" rtl="0">
              <a:lnSpc>
                <a:spcPct val="90000"/>
              </a:lnSpc>
              <a:spcBef>
                <a:spcPts val="2133"/>
              </a:spcBef>
              <a:spcAft>
                <a:spcPts val="0"/>
              </a:spcAft>
              <a:buClr>
                <a:schemeClr val="dk1"/>
              </a:buClr>
              <a:buSzPts val="1800"/>
              <a:buNone/>
            </a:pPr>
            <a:r>
              <a:rPr lang="pt-BR" sz="1600"/>
              <a:t>Tc: Total de documentos armazenados por ano. </a:t>
            </a:r>
            <a:endParaRPr sz="1600"/>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734" name="Google Shape;734;p93"/>
          <p:cNvSpPr txBox="1"/>
          <p:nvPr/>
        </p:nvSpPr>
        <p:spPr>
          <a:xfrm>
            <a:off x="6037667" y="1582233"/>
            <a:ext cx="6074400" cy="4509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pt-BR" sz="2400">
                <a:solidFill>
                  <a:schemeClr val="dk1"/>
                </a:solidFill>
                <a:latin typeface="Calibri"/>
                <a:ea typeface="Calibri"/>
                <a:cs typeface="Calibri"/>
                <a:sym typeface="Calibri"/>
              </a:rPr>
              <a:t>Exemplo:</a:t>
            </a: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a:solidFill>
                  <a:schemeClr val="dk1"/>
                </a:solidFill>
                <a:latin typeface="Calibri"/>
                <a:ea typeface="Calibri"/>
                <a:cs typeface="Calibri"/>
                <a:sym typeface="Calibri"/>
              </a:rPr>
              <a:t>          2015                      2016                              2017                </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a:solidFill>
                  <a:schemeClr val="dk1"/>
                </a:solidFill>
                <a:latin typeface="Calibri"/>
                <a:ea typeface="Calibri"/>
                <a:cs typeface="Calibri"/>
                <a:sym typeface="Calibri"/>
              </a:rPr>
              <a:t>    Qc = Ta ÷ Tc              Qc = Ta ÷ Tc              Qc = Ta ÷ Tc</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a:solidFill>
                  <a:schemeClr val="dk1"/>
                </a:solidFill>
                <a:latin typeface="Calibri"/>
                <a:ea typeface="Calibri"/>
                <a:cs typeface="Calibri"/>
                <a:sym typeface="Calibri"/>
              </a:rPr>
              <a:t>Qc = 3000/60000   Qc = 4500/75000     Qc = 4500/80000</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t-BR" sz="2000">
                <a:solidFill>
                  <a:schemeClr val="dk1"/>
                </a:solidFill>
                <a:latin typeface="Calibri"/>
                <a:ea typeface="Calibri"/>
                <a:cs typeface="Calibri"/>
                <a:sym typeface="Calibri"/>
              </a:rPr>
              <a:t>       Qc = 0,05             Qc = 0,061                     Qc= 0,56</a:t>
            </a:r>
            <a:endParaRPr sz="2000">
              <a:solidFill>
                <a:schemeClr val="dk1"/>
              </a:solidFill>
              <a:latin typeface="Calibri"/>
              <a:ea typeface="Calibri"/>
              <a:cs typeface="Calibri"/>
              <a:sym typeface="Calibri"/>
            </a:endParaRPr>
          </a:p>
        </p:txBody>
      </p:sp>
      <p:graphicFrame>
        <p:nvGraphicFramePr>
          <p:cNvPr id="735" name="Google Shape;735;p93"/>
          <p:cNvGraphicFramePr/>
          <p:nvPr/>
        </p:nvGraphicFramePr>
        <p:xfrm>
          <a:off x="6753817" y="2165167"/>
          <a:ext cx="4642125" cy="2438240"/>
        </p:xfrm>
        <a:graphic>
          <a:graphicData uri="http://schemas.openxmlformats.org/drawingml/2006/table">
            <a:tbl>
              <a:tblPr>
                <a:noFill/>
                <a:tableStyleId>{0CC825F8-282B-4B69-9F13-0688A0F43BF5}</a:tableStyleId>
              </a:tblPr>
              <a:tblGrid>
                <a:gridCol w="1547375">
                  <a:extLst>
                    <a:ext uri="{9D8B030D-6E8A-4147-A177-3AD203B41FA5}">
                      <a16:colId xmlns:a16="http://schemas.microsoft.com/office/drawing/2014/main" val="20000"/>
                    </a:ext>
                  </a:extLst>
                </a:gridCol>
                <a:gridCol w="1547375">
                  <a:extLst>
                    <a:ext uri="{9D8B030D-6E8A-4147-A177-3AD203B41FA5}">
                      <a16:colId xmlns:a16="http://schemas.microsoft.com/office/drawing/2014/main" val="20001"/>
                    </a:ext>
                  </a:extLst>
                </a:gridCol>
                <a:gridCol w="1547375">
                  <a:extLst>
                    <a:ext uri="{9D8B030D-6E8A-4147-A177-3AD203B41FA5}">
                      <a16:colId xmlns:a16="http://schemas.microsoft.com/office/drawing/2014/main" val="20002"/>
                    </a:ext>
                  </a:extLst>
                </a:gridCol>
              </a:tblGrid>
              <a:tr h="609550">
                <a:tc>
                  <a:txBody>
                    <a:bodyPr/>
                    <a:lstStyle/>
                    <a:p>
                      <a:pPr marL="0" marR="0" lvl="0" indent="0" algn="ctr" rtl="0">
                        <a:spcBef>
                          <a:spcPts val="0"/>
                        </a:spcBef>
                        <a:spcAft>
                          <a:spcPts val="0"/>
                        </a:spcAft>
                        <a:buClr>
                          <a:schemeClr val="dk1"/>
                        </a:buClr>
                        <a:buSzPts val="2400"/>
                        <a:buFont typeface="Calibri"/>
                        <a:buNone/>
                      </a:pPr>
                      <a:r>
                        <a:rPr lang="pt-BR" sz="2400" u="none" strike="noStrike" cap="none"/>
                        <a:t>Ano</a:t>
                      </a:r>
                      <a:endParaRPr sz="2400" u="none" strike="noStrike" cap="none"/>
                    </a:p>
                  </a:txBody>
                  <a:tcPr marL="121900" marR="121900" marT="121900" marB="121900"/>
                </a:tc>
                <a:tc>
                  <a:txBody>
                    <a:bodyPr/>
                    <a:lstStyle/>
                    <a:p>
                      <a:pPr marL="0" marR="0" lvl="0" indent="0" algn="ctr" rtl="0">
                        <a:spcBef>
                          <a:spcPts val="0"/>
                        </a:spcBef>
                        <a:spcAft>
                          <a:spcPts val="0"/>
                        </a:spcAft>
                        <a:buClr>
                          <a:schemeClr val="dk1"/>
                        </a:buClr>
                        <a:buSzPts val="2400"/>
                        <a:buFont typeface="Calibri"/>
                        <a:buNone/>
                      </a:pPr>
                      <a:r>
                        <a:rPr lang="pt-BR" sz="2400" u="none" strike="noStrike" cap="none"/>
                        <a:t>TA</a:t>
                      </a:r>
                      <a:endParaRPr sz="2400" u="none" strike="noStrike" cap="none"/>
                    </a:p>
                  </a:txBody>
                  <a:tcPr marL="121900" marR="121900" marT="121900" marB="121900"/>
                </a:tc>
                <a:tc>
                  <a:txBody>
                    <a:bodyPr/>
                    <a:lstStyle/>
                    <a:p>
                      <a:pPr marL="0" marR="0" lvl="0" indent="0" algn="ctr" rtl="0">
                        <a:spcBef>
                          <a:spcPts val="0"/>
                        </a:spcBef>
                        <a:spcAft>
                          <a:spcPts val="0"/>
                        </a:spcAft>
                        <a:buClr>
                          <a:schemeClr val="dk1"/>
                        </a:buClr>
                        <a:buSzPts val="2400"/>
                        <a:buFont typeface="Calibri"/>
                        <a:buNone/>
                      </a:pPr>
                      <a:r>
                        <a:rPr lang="pt-BR" sz="2400" u="none" strike="noStrike" cap="none"/>
                        <a:t>TC</a:t>
                      </a:r>
                      <a:endParaRPr sz="2400" u="none" strike="noStrike" cap="none"/>
                    </a:p>
                  </a:txBody>
                  <a:tcPr marL="121900" marR="121900" marT="121900" marB="121900"/>
                </a:tc>
                <a:extLst>
                  <a:ext uri="{0D108BD9-81ED-4DB2-BD59-A6C34878D82A}">
                    <a16:rowId xmlns:a16="http://schemas.microsoft.com/office/drawing/2014/main" val="10000"/>
                  </a:ext>
                </a:extLst>
              </a:tr>
              <a:tr h="609550">
                <a:tc>
                  <a:txBody>
                    <a:bodyPr/>
                    <a:lstStyle/>
                    <a:p>
                      <a:pPr marL="0" marR="0" lvl="0" indent="0" algn="l" rtl="0">
                        <a:spcBef>
                          <a:spcPts val="0"/>
                        </a:spcBef>
                        <a:spcAft>
                          <a:spcPts val="0"/>
                        </a:spcAft>
                        <a:buClr>
                          <a:schemeClr val="dk1"/>
                        </a:buClr>
                        <a:buSzPts val="2400"/>
                        <a:buFont typeface="Calibri"/>
                        <a:buNone/>
                      </a:pPr>
                      <a:r>
                        <a:rPr lang="pt-BR" sz="2400" u="none" strike="noStrike" cap="none"/>
                        <a:t>2015</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3000</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60000</a:t>
                      </a:r>
                      <a:endParaRPr sz="2400" u="none" strike="noStrike" cap="none"/>
                    </a:p>
                  </a:txBody>
                  <a:tcPr marL="121900" marR="121900" marT="121900" marB="121900"/>
                </a:tc>
                <a:extLst>
                  <a:ext uri="{0D108BD9-81ED-4DB2-BD59-A6C34878D82A}">
                    <a16:rowId xmlns:a16="http://schemas.microsoft.com/office/drawing/2014/main" val="10001"/>
                  </a:ext>
                </a:extLst>
              </a:tr>
              <a:tr h="609550">
                <a:tc>
                  <a:txBody>
                    <a:bodyPr/>
                    <a:lstStyle/>
                    <a:p>
                      <a:pPr marL="0" marR="0" lvl="0" indent="0" algn="l" rtl="0">
                        <a:spcBef>
                          <a:spcPts val="0"/>
                        </a:spcBef>
                        <a:spcAft>
                          <a:spcPts val="0"/>
                        </a:spcAft>
                        <a:buClr>
                          <a:schemeClr val="dk1"/>
                        </a:buClr>
                        <a:buSzPts val="2400"/>
                        <a:buFont typeface="Calibri"/>
                        <a:buNone/>
                      </a:pPr>
                      <a:r>
                        <a:rPr lang="pt-BR" sz="2400" u="none" strike="noStrike" cap="none"/>
                        <a:t>2016</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4500</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75000</a:t>
                      </a:r>
                      <a:endParaRPr sz="2400" u="none" strike="noStrike" cap="none"/>
                    </a:p>
                  </a:txBody>
                  <a:tcPr marL="121900" marR="121900" marT="121900" marB="121900"/>
                </a:tc>
                <a:extLst>
                  <a:ext uri="{0D108BD9-81ED-4DB2-BD59-A6C34878D82A}">
                    <a16:rowId xmlns:a16="http://schemas.microsoft.com/office/drawing/2014/main" val="10002"/>
                  </a:ext>
                </a:extLst>
              </a:tr>
              <a:tr h="609550">
                <a:tc>
                  <a:txBody>
                    <a:bodyPr/>
                    <a:lstStyle/>
                    <a:p>
                      <a:pPr marL="0" marR="0" lvl="0" indent="0" algn="l" rtl="0">
                        <a:spcBef>
                          <a:spcPts val="0"/>
                        </a:spcBef>
                        <a:spcAft>
                          <a:spcPts val="0"/>
                        </a:spcAft>
                        <a:buClr>
                          <a:schemeClr val="dk1"/>
                        </a:buClr>
                        <a:buSzPts val="2400"/>
                        <a:buFont typeface="Calibri"/>
                        <a:buNone/>
                      </a:pPr>
                      <a:r>
                        <a:rPr lang="pt-BR" sz="2400" u="none" strike="noStrike" cap="none"/>
                        <a:t>2017</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4500</a:t>
                      </a:r>
                      <a:endParaRPr sz="2400" u="none" strike="noStrike" cap="none"/>
                    </a:p>
                  </a:txBody>
                  <a:tcPr marL="121900" marR="121900" marT="121900" marB="121900"/>
                </a:tc>
                <a:tc>
                  <a:txBody>
                    <a:bodyPr/>
                    <a:lstStyle/>
                    <a:p>
                      <a:pPr marL="0" marR="0" lvl="0" indent="0" algn="l" rtl="0">
                        <a:spcBef>
                          <a:spcPts val="0"/>
                        </a:spcBef>
                        <a:spcAft>
                          <a:spcPts val="0"/>
                        </a:spcAft>
                        <a:buClr>
                          <a:schemeClr val="dk1"/>
                        </a:buClr>
                        <a:buSzPts val="2400"/>
                        <a:buFont typeface="Calibri"/>
                        <a:buNone/>
                      </a:pPr>
                      <a:r>
                        <a:rPr lang="pt-BR" sz="2400" u="none" strike="noStrike" cap="none"/>
                        <a:t>80000</a:t>
                      </a:r>
                      <a:endParaRPr sz="2400" u="none" strike="noStrike" cap="none"/>
                    </a:p>
                  </a:txBody>
                  <a:tcPr marL="121900" marR="121900" marT="121900" marB="121900"/>
                </a:tc>
                <a:extLst>
                  <a:ext uri="{0D108BD9-81ED-4DB2-BD59-A6C34878D82A}">
                    <a16:rowId xmlns:a16="http://schemas.microsoft.com/office/drawing/2014/main" val="10003"/>
                  </a:ext>
                </a:extLst>
              </a:tr>
            </a:tbl>
          </a:graphicData>
        </a:graphic>
      </p:graphicFrame>
      <p:sp>
        <p:nvSpPr>
          <p:cNvPr id="736" name="Google Shape;736;p93"/>
          <p:cNvSpPr txBox="1"/>
          <p:nvPr/>
        </p:nvSpPr>
        <p:spPr>
          <a:xfrm>
            <a:off x="6003235" y="4936932"/>
            <a:ext cx="1999298" cy="1354538"/>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37" name="Google Shape;737;p93"/>
          <p:cNvSpPr txBox="1"/>
          <p:nvPr/>
        </p:nvSpPr>
        <p:spPr>
          <a:xfrm>
            <a:off x="8070574" y="4936931"/>
            <a:ext cx="1942859" cy="1314781"/>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38" name="Google Shape;738;p93"/>
          <p:cNvSpPr txBox="1"/>
          <p:nvPr/>
        </p:nvSpPr>
        <p:spPr>
          <a:xfrm>
            <a:off x="10112716" y="4936932"/>
            <a:ext cx="2011933" cy="131478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39" name="Google Shape;739;p9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Arquivometria</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4"/>
          <p:cNvSpPr txBox="1">
            <a:spLocks noGrp="1"/>
          </p:cNvSpPr>
          <p:nvPr>
            <p:ph type="body" idx="1"/>
          </p:nvPr>
        </p:nvSpPr>
        <p:spPr>
          <a:xfrm>
            <a:off x="415600" y="1894441"/>
            <a:ext cx="113608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1800"/>
              <a:buNone/>
            </a:pPr>
            <a:r>
              <a:rPr lang="pt-BR"/>
              <a:t>Surgimento da Web ocorreu em 1989 (Berners-Lee).</a:t>
            </a:r>
            <a:endParaRPr/>
          </a:p>
          <a:p>
            <a:pPr marL="0" lvl="0" indent="0" algn="l" rtl="0">
              <a:lnSpc>
                <a:spcPct val="90000"/>
              </a:lnSpc>
              <a:spcBef>
                <a:spcPts val="2133"/>
              </a:spcBef>
              <a:spcAft>
                <a:spcPts val="0"/>
              </a:spcAft>
              <a:buClr>
                <a:schemeClr val="dk1"/>
              </a:buClr>
              <a:buSzPts val="1100"/>
              <a:buNone/>
            </a:pPr>
            <a:r>
              <a:rPr lang="pt-BR"/>
              <a:t>Surgimento da Webometria  em 1997 (Almind e Ingwersen).</a:t>
            </a:r>
            <a:endParaRPr/>
          </a:p>
          <a:p>
            <a:pPr marL="0" lvl="0" indent="0" algn="ctr" rtl="0">
              <a:lnSpc>
                <a:spcPct val="90000"/>
              </a:lnSpc>
              <a:spcBef>
                <a:spcPts val="2133"/>
              </a:spcBef>
              <a:spcAft>
                <a:spcPts val="0"/>
              </a:spcAft>
              <a:buClr>
                <a:schemeClr val="dk1"/>
              </a:buClr>
              <a:buSzPts val="1800"/>
              <a:buNone/>
            </a:pPr>
            <a:endParaRPr/>
          </a:p>
          <a:p>
            <a:pPr marL="0" lvl="0" indent="0" algn="ctr" rtl="0">
              <a:lnSpc>
                <a:spcPct val="90000"/>
              </a:lnSpc>
              <a:spcBef>
                <a:spcPts val="2133"/>
              </a:spcBef>
              <a:spcAft>
                <a:spcPts val="0"/>
              </a:spcAft>
              <a:buClr>
                <a:schemeClr val="dk1"/>
              </a:buClr>
              <a:buSzPts val="1100"/>
              <a:buNone/>
            </a:pPr>
            <a:r>
              <a:rPr lang="pt-BR"/>
              <a:t>Definição:</a:t>
            </a:r>
            <a:endParaRPr/>
          </a:p>
          <a:p>
            <a:pPr marL="0" lvl="0" indent="0" algn="l" rtl="0">
              <a:lnSpc>
                <a:spcPct val="90000"/>
              </a:lnSpc>
              <a:spcBef>
                <a:spcPts val="2133"/>
              </a:spcBef>
              <a:spcAft>
                <a:spcPts val="0"/>
              </a:spcAft>
              <a:buClr>
                <a:schemeClr val="dk1"/>
              </a:buClr>
              <a:buSzPts val="1800"/>
              <a:buNone/>
            </a:pPr>
            <a:r>
              <a:rPr lang="pt-BR"/>
              <a:t>Estuda os aspectos quantitativos da construção e uso dos recursos de informação, estruturas e tecnologias da web. </a:t>
            </a:r>
            <a:endParaRPr/>
          </a:p>
          <a:p>
            <a:pPr marL="0" lvl="0" indent="0" algn="r" rtl="0">
              <a:lnSpc>
                <a:spcPct val="90000"/>
              </a:lnSpc>
              <a:spcBef>
                <a:spcPts val="2133"/>
              </a:spcBef>
              <a:spcAft>
                <a:spcPts val="0"/>
              </a:spcAft>
              <a:buClr>
                <a:schemeClr val="dk1"/>
              </a:buClr>
              <a:buSzPts val="1100"/>
              <a:buNone/>
            </a:pPr>
            <a:r>
              <a:rPr lang="pt-BR"/>
              <a:t>(BJÖRNEBORN, p. 12, 2004).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sp>
        <p:nvSpPr>
          <p:cNvPr id="745" name="Google Shape;745;p9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5"/>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Webometria</a:t>
            </a:r>
            <a:endParaRPr sz="5400" b="1">
              <a:solidFill>
                <a:srgbClr val="BFBFBF"/>
              </a:solidFill>
            </a:endParaRPr>
          </a:p>
        </p:txBody>
      </p:sp>
      <p:sp>
        <p:nvSpPr>
          <p:cNvPr id="751" name="Google Shape;751;p95"/>
          <p:cNvSpPr txBox="1">
            <a:spLocks noGrp="1"/>
          </p:cNvSpPr>
          <p:nvPr>
            <p:ph type="body" idx="1"/>
          </p:nvPr>
        </p:nvSpPr>
        <p:spPr>
          <a:xfrm>
            <a:off x="838200" y="1825625"/>
            <a:ext cx="4828309"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br>
              <a:rPr lang="pt-BR"/>
            </a:br>
            <a:r>
              <a:rPr lang="pt-BR" sz="2400"/>
              <a:t>Links;</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pt-BR" sz="2400"/>
              <a:t>Análise de citações na web; </a:t>
            </a:r>
            <a:endParaRPr/>
          </a:p>
          <a:p>
            <a:pPr marL="0" lvl="0" indent="0" algn="l"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400"/>
              <a:buNone/>
            </a:pPr>
            <a:r>
              <a:rPr lang="pt-BR" sz="2400"/>
              <a:t>Avaliação dos motores de buscas. </a:t>
            </a:r>
            <a:endParaRPr/>
          </a:p>
          <a:p>
            <a:pPr marL="0" lvl="0" indent="0" algn="l" rtl="0">
              <a:lnSpc>
                <a:spcPct val="90000"/>
              </a:lnSpc>
              <a:spcBef>
                <a:spcPts val="1000"/>
              </a:spcBef>
              <a:spcAft>
                <a:spcPts val="0"/>
              </a:spcAft>
              <a:buClr>
                <a:schemeClr val="dk1"/>
              </a:buClr>
              <a:buSzPts val="2400"/>
              <a:buNone/>
            </a:pPr>
            <a:br>
              <a:rPr lang="pt-BR" sz="2400"/>
            </a:br>
            <a:endParaRPr sz="20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96"/>
          <p:cNvSpPr txBox="1">
            <a:spLocks noGrp="1"/>
          </p:cNvSpPr>
          <p:nvPr>
            <p:ph type="body" idx="1"/>
          </p:nvPr>
        </p:nvSpPr>
        <p:spPr>
          <a:xfrm>
            <a:off x="415600" y="1728770"/>
            <a:ext cx="11360800" cy="2832694"/>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Estudos de Links</a:t>
            </a:r>
            <a:endParaRPr sz="2133"/>
          </a:p>
          <a:p>
            <a:pPr marL="0" lvl="0" indent="0" algn="l" rtl="0">
              <a:lnSpc>
                <a:spcPct val="90000"/>
              </a:lnSpc>
              <a:spcBef>
                <a:spcPts val="2133"/>
              </a:spcBef>
              <a:spcAft>
                <a:spcPts val="0"/>
              </a:spcAft>
              <a:buClr>
                <a:schemeClr val="dk1"/>
              </a:buClr>
              <a:buSzPts val="1100"/>
              <a:buNone/>
            </a:pPr>
            <a:r>
              <a:rPr lang="pt-BR" sz="2133"/>
              <a:t>É uma conexão a partir de uma palavra, imagem ou informações de objetos [...] para outro na mesma página ou para outra página no mesmo site ou em outro site diferente.</a:t>
            </a:r>
            <a:endParaRPr sz="2133"/>
          </a:p>
          <a:p>
            <a:pPr marL="0" lvl="0" indent="0" algn="l" rtl="0">
              <a:lnSpc>
                <a:spcPct val="90000"/>
              </a:lnSpc>
              <a:spcBef>
                <a:spcPts val="0"/>
              </a:spcBef>
              <a:spcAft>
                <a:spcPts val="0"/>
              </a:spcAft>
              <a:buClr>
                <a:schemeClr val="dk1"/>
              </a:buClr>
              <a:buSzPts val="1100"/>
              <a:buNone/>
            </a:pPr>
            <a:endParaRPr sz="2133"/>
          </a:p>
          <a:p>
            <a:pPr marL="0" lvl="0" indent="0" algn="ctr" rtl="0">
              <a:lnSpc>
                <a:spcPct val="90000"/>
              </a:lnSpc>
              <a:spcBef>
                <a:spcPts val="0"/>
              </a:spcBef>
              <a:spcAft>
                <a:spcPts val="0"/>
              </a:spcAft>
              <a:buClr>
                <a:schemeClr val="dk1"/>
              </a:buClr>
              <a:buSzPts val="1100"/>
              <a:buNone/>
            </a:pPr>
            <a:r>
              <a:rPr lang="pt-BR" sz="2133"/>
              <a:t>Inlink (back links – receber links)</a:t>
            </a:r>
            <a:endParaRPr sz="2133"/>
          </a:p>
          <a:p>
            <a:pPr marL="0" lvl="0" indent="0" algn="l" rtl="0">
              <a:lnSpc>
                <a:spcPct val="90000"/>
              </a:lnSpc>
              <a:spcBef>
                <a:spcPts val="0"/>
              </a:spcBef>
              <a:spcAft>
                <a:spcPts val="0"/>
              </a:spcAft>
              <a:buClr>
                <a:schemeClr val="dk1"/>
              </a:buClr>
              <a:buSzPts val="1100"/>
              <a:buNone/>
            </a:pPr>
            <a:endParaRPr sz="2133"/>
          </a:p>
          <a:p>
            <a:pPr marL="0" lvl="0" indent="0" algn="l" rtl="0">
              <a:lnSpc>
                <a:spcPct val="90000"/>
              </a:lnSpc>
              <a:spcBef>
                <a:spcPts val="0"/>
              </a:spcBef>
              <a:spcAft>
                <a:spcPts val="0"/>
              </a:spcAft>
              <a:buClr>
                <a:schemeClr val="dk1"/>
              </a:buClr>
              <a:buSzPts val="1100"/>
              <a:buNone/>
            </a:pPr>
            <a:r>
              <a:rPr lang="pt-BR" sz="2133"/>
              <a:t>É quando uma página recebe um link de outra página na web.</a:t>
            </a:r>
            <a:endParaRPr sz="2133"/>
          </a:p>
          <a:p>
            <a:pPr marL="0" lvl="0" indent="0" algn="l" rtl="0">
              <a:lnSpc>
                <a:spcPct val="90000"/>
              </a:lnSpc>
              <a:spcBef>
                <a:spcPts val="0"/>
              </a:spcBef>
              <a:spcAft>
                <a:spcPts val="0"/>
              </a:spcAft>
              <a:buClr>
                <a:srgbClr val="000000"/>
              </a:buClr>
              <a:buSzPts val="1100"/>
              <a:buNone/>
            </a:pPr>
            <a:endParaRPr/>
          </a:p>
          <a:p>
            <a:pPr marL="0" lvl="0" indent="0" algn="r" rtl="0">
              <a:lnSpc>
                <a:spcPct val="90000"/>
              </a:lnSpc>
              <a:spcBef>
                <a:spcPts val="0"/>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100000"/>
              </a:lnSpc>
              <a:spcBef>
                <a:spcPts val="0"/>
              </a:spcBef>
              <a:spcAft>
                <a:spcPts val="0"/>
              </a:spcAft>
              <a:buClr>
                <a:schemeClr val="dk1"/>
              </a:buClr>
              <a:buSzPts val="1800"/>
              <a:buNone/>
            </a:pPr>
            <a:r>
              <a:rPr lang="pt-BR" sz="1867">
                <a:solidFill>
                  <a:schemeClr val="dk1"/>
                </a:solidFill>
              </a:rPr>
              <a:t>(AGUILO, 2002)</a:t>
            </a: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57" name="Google Shape;757;p96"/>
          <p:cNvPicPr preferRelativeResize="0"/>
          <p:nvPr/>
        </p:nvPicPr>
        <p:blipFill rotWithShape="1">
          <a:blip r:embed="rId3">
            <a:alphaModFix/>
          </a:blip>
          <a:srcRect/>
          <a:stretch/>
        </p:blipFill>
        <p:spPr>
          <a:xfrm>
            <a:off x="2410450" y="4685203"/>
            <a:ext cx="7463300" cy="1951833"/>
          </a:xfrm>
          <a:prstGeom prst="rect">
            <a:avLst/>
          </a:prstGeom>
          <a:noFill/>
          <a:ln>
            <a:noFill/>
          </a:ln>
        </p:spPr>
      </p:pic>
      <p:sp>
        <p:nvSpPr>
          <p:cNvPr id="758" name="Google Shape;758;p96"/>
          <p:cNvSpPr txBox="1"/>
          <p:nvPr/>
        </p:nvSpPr>
        <p:spPr>
          <a:xfrm>
            <a:off x="0" y="0"/>
            <a:ext cx="4000000" cy="4000000"/>
          </a:xfrm>
          <a:prstGeom prst="rect">
            <a:avLst/>
          </a:prstGeom>
          <a:no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759" name="Google Shape;759;p96"/>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97"/>
          <p:cNvSpPr txBox="1">
            <a:spLocks noGrp="1"/>
          </p:cNvSpPr>
          <p:nvPr>
            <p:ph type="body" idx="1"/>
          </p:nvPr>
        </p:nvSpPr>
        <p:spPr>
          <a:xfrm>
            <a:off x="415600" y="181882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Inlink (backlinks)</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65" name="Google Shape;765;p97"/>
          <p:cNvPicPr preferRelativeResize="0"/>
          <p:nvPr/>
        </p:nvPicPr>
        <p:blipFill rotWithShape="1">
          <a:blip r:embed="rId3">
            <a:alphaModFix/>
          </a:blip>
          <a:srcRect/>
          <a:stretch/>
        </p:blipFill>
        <p:spPr>
          <a:xfrm>
            <a:off x="101400" y="2442701"/>
            <a:ext cx="5584299" cy="2816667"/>
          </a:xfrm>
          <a:prstGeom prst="rect">
            <a:avLst/>
          </a:prstGeom>
          <a:noFill/>
          <a:ln>
            <a:noFill/>
          </a:ln>
        </p:spPr>
      </p:pic>
      <p:pic>
        <p:nvPicPr>
          <p:cNvPr id="766" name="Google Shape;766;p97"/>
          <p:cNvPicPr preferRelativeResize="0"/>
          <p:nvPr/>
        </p:nvPicPr>
        <p:blipFill rotWithShape="1">
          <a:blip r:embed="rId4">
            <a:alphaModFix/>
          </a:blip>
          <a:srcRect/>
          <a:stretch/>
        </p:blipFill>
        <p:spPr>
          <a:xfrm>
            <a:off x="5790785" y="3779734"/>
            <a:ext cx="723900" cy="419100"/>
          </a:xfrm>
          <a:prstGeom prst="rect">
            <a:avLst/>
          </a:prstGeom>
          <a:noFill/>
          <a:ln>
            <a:noFill/>
          </a:ln>
        </p:spPr>
      </p:pic>
      <p:pic>
        <p:nvPicPr>
          <p:cNvPr id="767" name="Google Shape;767;p97"/>
          <p:cNvPicPr preferRelativeResize="0"/>
          <p:nvPr/>
        </p:nvPicPr>
        <p:blipFill rotWithShape="1">
          <a:blip r:embed="rId5">
            <a:alphaModFix/>
          </a:blip>
          <a:srcRect/>
          <a:stretch/>
        </p:blipFill>
        <p:spPr>
          <a:xfrm>
            <a:off x="6619767" y="2442701"/>
            <a:ext cx="5518333" cy="3177767"/>
          </a:xfrm>
          <a:prstGeom prst="rect">
            <a:avLst/>
          </a:prstGeom>
          <a:noFill/>
          <a:ln>
            <a:noFill/>
          </a:ln>
        </p:spPr>
      </p:pic>
      <p:sp>
        <p:nvSpPr>
          <p:cNvPr id="768" name="Google Shape;768;p97"/>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98"/>
          <p:cNvSpPr txBox="1">
            <a:spLocks noGrp="1"/>
          </p:cNvSpPr>
          <p:nvPr>
            <p:ph type="body" idx="1"/>
          </p:nvPr>
        </p:nvSpPr>
        <p:spPr>
          <a:xfrm>
            <a:off x="415600" y="1699545"/>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Outlink</a:t>
            </a: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r>
              <a:rPr lang="pt-BR" sz="2133"/>
              <a:t>É quando uma página emite um link seu ou de outra página na sua página.</a:t>
            </a:r>
            <a:endParaRPr sz="2133"/>
          </a:p>
          <a:p>
            <a:pPr marL="0" lvl="0" indent="0" algn="l" rtl="0">
              <a:lnSpc>
                <a:spcPct val="90000"/>
              </a:lnSpc>
              <a:spcBef>
                <a:spcPts val="2133"/>
              </a:spcBef>
              <a:spcAft>
                <a:spcPts val="0"/>
              </a:spcAft>
              <a:buClr>
                <a:schemeClr val="dk1"/>
              </a:buClr>
              <a:buSzPts val="1800"/>
              <a:buNone/>
            </a:pPr>
            <a:endParaRPr sz="1867">
              <a:solidFill>
                <a:schemeClr val="dk1"/>
              </a:solidFill>
            </a:endParaRPr>
          </a:p>
          <a:p>
            <a:pPr marL="0" lvl="0" indent="0" algn="l" rtl="0">
              <a:lnSpc>
                <a:spcPct val="90000"/>
              </a:lnSpc>
              <a:spcBef>
                <a:spcPts val="2133"/>
              </a:spcBef>
              <a:spcAft>
                <a:spcPts val="0"/>
              </a:spcAft>
              <a:buClr>
                <a:schemeClr val="dk1"/>
              </a:buClr>
              <a:buSzPts val="1800"/>
              <a:buNone/>
            </a:pPr>
            <a:endParaRPr sz="1867">
              <a:solidFill>
                <a:schemeClr val="dk1"/>
              </a:solidFill>
            </a:endParaRPr>
          </a:p>
          <a:p>
            <a:pPr marL="0" lvl="0" indent="0" algn="l" rtl="0">
              <a:lnSpc>
                <a:spcPct val="90000"/>
              </a:lnSpc>
              <a:spcBef>
                <a:spcPts val="2133"/>
              </a:spcBef>
              <a:spcAft>
                <a:spcPts val="0"/>
              </a:spcAft>
              <a:buClr>
                <a:schemeClr val="dk1"/>
              </a:buClr>
              <a:buSzPts val="1800"/>
              <a:buNone/>
            </a:pPr>
            <a:endParaRPr sz="1867">
              <a:solidFill>
                <a:schemeClr val="dk1"/>
              </a:solidFill>
            </a:endParaRPr>
          </a:p>
          <a:p>
            <a:pPr marL="0" lvl="0" indent="0" algn="l" rtl="0">
              <a:lnSpc>
                <a:spcPct val="9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2133"/>
              </a:spcBef>
              <a:spcAft>
                <a:spcPts val="0"/>
              </a:spcAft>
              <a:buClr>
                <a:schemeClr val="dk1"/>
              </a:buClr>
              <a:buSzPts val="1800"/>
              <a:buNone/>
            </a:pPr>
            <a:r>
              <a:rPr lang="pt-BR" sz="1867">
                <a:solidFill>
                  <a:schemeClr val="dk1"/>
                </a:solidFill>
              </a:rPr>
              <a:t>(AGUILO, 2002)</a:t>
            </a:r>
            <a:endParaRPr sz="1867">
              <a:solidFill>
                <a:schemeClr val="dk1"/>
              </a:solidFill>
            </a:endParaRPr>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(AGUILO, 2002)</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74" name="Google Shape;774;p98"/>
          <p:cNvPicPr preferRelativeResize="0"/>
          <p:nvPr/>
        </p:nvPicPr>
        <p:blipFill rotWithShape="1">
          <a:blip r:embed="rId3">
            <a:alphaModFix/>
          </a:blip>
          <a:srcRect/>
          <a:stretch/>
        </p:blipFill>
        <p:spPr>
          <a:xfrm>
            <a:off x="1973383" y="3311649"/>
            <a:ext cx="8337433" cy="2170100"/>
          </a:xfrm>
          <a:prstGeom prst="rect">
            <a:avLst/>
          </a:prstGeom>
          <a:noFill/>
          <a:ln>
            <a:noFill/>
          </a:ln>
        </p:spPr>
      </p:pic>
      <p:sp>
        <p:nvSpPr>
          <p:cNvPr id="775" name="Google Shape;775;p98"/>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99"/>
          <p:cNvSpPr txBox="1">
            <a:spLocks noGrp="1"/>
          </p:cNvSpPr>
          <p:nvPr>
            <p:ph type="body" idx="1"/>
          </p:nvPr>
        </p:nvSpPr>
        <p:spPr>
          <a:xfrm>
            <a:off x="415600" y="1939844"/>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Outlink</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81" name="Google Shape;781;p99"/>
          <p:cNvPicPr preferRelativeResize="0"/>
          <p:nvPr/>
        </p:nvPicPr>
        <p:blipFill rotWithShape="1">
          <a:blip r:embed="rId3">
            <a:alphaModFix/>
          </a:blip>
          <a:srcRect/>
          <a:stretch/>
        </p:blipFill>
        <p:spPr>
          <a:xfrm rot="10800000">
            <a:off x="5666801" y="4236934"/>
            <a:ext cx="723900" cy="419100"/>
          </a:xfrm>
          <a:prstGeom prst="rect">
            <a:avLst/>
          </a:prstGeom>
          <a:noFill/>
          <a:ln>
            <a:noFill/>
          </a:ln>
        </p:spPr>
      </p:pic>
      <p:pic>
        <p:nvPicPr>
          <p:cNvPr id="782" name="Google Shape;782;p99"/>
          <p:cNvPicPr preferRelativeResize="0"/>
          <p:nvPr/>
        </p:nvPicPr>
        <p:blipFill rotWithShape="1">
          <a:blip r:embed="rId4">
            <a:alphaModFix/>
          </a:blip>
          <a:srcRect/>
          <a:stretch/>
        </p:blipFill>
        <p:spPr>
          <a:xfrm>
            <a:off x="83566" y="2874033"/>
            <a:ext cx="5515967" cy="3144900"/>
          </a:xfrm>
          <a:prstGeom prst="rect">
            <a:avLst/>
          </a:prstGeom>
          <a:noFill/>
          <a:ln>
            <a:noFill/>
          </a:ln>
        </p:spPr>
      </p:pic>
      <p:pic>
        <p:nvPicPr>
          <p:cNvPr id="783" name="Google Shape;783;p99"/>
          <p:cNvPicPr preferRelativeResize="0"/>
          <p:nvPr/>
        </p:nvPicPr>
        <p:blipFill rotWithShape="1">
          <a:blip r:embed="rId5">
            <a:alphaModFix/>
          </a:blip>
          <a:srcRect/>
          <a:stretch/>
        </p:blipFill>
        <p:spPr>
          <a:xfrm>
            <a:off x="6457967" y="2855518"/>
            <a:ext cx="5642668" cy="3181933"/>
          </a:xfrm>
          <a:prstGeom prst="rect">
            <a:avLst/>
          </a:prstGeom>
          <a:noFill/>
          <a:ln>
            <a:noFill/>
          </a:ln>
        </p:spPr>
      </p:pic>
      <p:sp>
        <p:nvSpPr>
          <p:cNvPr id="784" name="Google Shape;784;p9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785" name="Google Shape;785;p99"/>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
        <p:nvSpPr>
          <p:cNvPr id="786" name="Google Shape;786;p99"/>
          <p:cNvSpPr txBox="1"/>
          <p:nvPr/>
        </p:nvSpPr>
        <p:spPr>
          <a:xfrm>
            <a:off x="152400" y="5175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00"/>
          <p:cNvSpPr txBox="1">
            <a:spLocks noGrp="1"/>
          </p:cNvSpPr>
          <p:nvPr>
            <p:ph type="body" idx="1"/>
          </p:nvPr>
        </p:nvSpPr>
        <p:spPr>
          <a:xfrm>
            <a:off x="461699" y="2022833"/>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Selflink</a:t>
            </a: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r>
              <a:rPr lang="pt-BR" sz="2133"/>
              <a:t>É quando uma página se auto links.</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(BJÖRNBORN; INGWERSEN 2004)</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(AGUILO, 2002)</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792" name="Google Shape;792;p100"/>
          <p:cNvPicPr preferRelativeResize="0"/>
          <p:nvPr/>
        </p:nvPicPr>
        <p:blipFill rotWithShape="1">
          <a:blip r:embed="rId3">
            <a:alphaModFix/>
          </a:blip>
          <a:srcRect/>
          <a:stretch/>
        </p:blipFill>
        <p:spPr>
          <a:xfrm>
            <a:off x="1973428" y="3684090"/>
            <a:ext cx="8337341" cy="2170100"/>
          </a:xfrm>
          <a:prstGeom prst="rect">
            <a:avLst/>
          </a:prstGeom>
          <a:noFill/>
          <a:ln>
            <a:noFill/>
          </a:ln>
        </p:spPr>
      </p:pic>
      <p:sp>
        <p:nvSpPr>
          <p:cNvPr id="793" name="Google Shape;793;p10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794" name="Google Shape;794;p100"/>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1"/>
          <p:cNvSpPr txBox="1">
            <a:spLocks noGrp="1"/>
          </p:cNvSpPr>
          <p:nvPr>
            <p:ph type="body" idx="1"/>
          </p:nvPr>
        </p:nvSpPr>
        <p:spPr>
          <a:xfrm>
            <a:off x="257506" y="1937675"/>
            <a:ext cx="3560053"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Selflink</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00" name="Google Shape;800;p101"/>
          <p:cNvPicPr preferRelativeResize="0"/>
          <p:nvPr/>
        </p:nvPicPr>
        <p:blipFill rotWithShape="1">
          <a:blip r:embed="rId3">
            <a:alphaModFix/>
          </a:blip>
          <a:srcRect/>
          <a:stretch/>
        </p:blipFill>
        <p:spPr>
          <a:xfrm>
            <a:off x="3154267" y="1702765"/>
            <a:ext cx="5836367" cy="2505033"/>
          </a:xfrm>
          <a:prstGeom prst="rect">
            <a:avLst/>
          </a:prstGeom>
          <a:noFill/>
          <a:ln>
            <a:noFill/>
          </a:ln>
        </p:spPr>
      </p:pic>
      <p:pic>
        <p:nvPicPr>
          <p:cNvPr id="801" name="Google Shape;801;p101"/>
          <p:cNvPicPr preferRelativeResize="0"/>
          <p:nvPr/>
        </p:nvPicPr>
        <p:blipFill rotWithShape="1">
          <a:blip r:embed="rId4">
            <a:alphaModFix/>
          </a:blip>
          <a:srcRect/>
          <a:stretch/>
        </p:blipFill>
        <p:spPr>
          <a:xfrm>
            <a:off x="2037533" y="3657597"/>
            <a:ext cx="762000" cy="1473200"/>
          </a:xfrm>
          <a:prstGeom prst="rect">
            <a:avLst/>
          </a:prstGeom>
          <a:noFill/>
          <a:ln>
            <a:noFill/>
          </a:ln>
        </p:spPr>
      </p:pic>
      <p:pic>
        <p:nvPicPr>
          <p:cNvPr id="802" name="Google Shape;802;p101"/>
          <p:cNvPicPr preferRelativeResize="0"/>
          <p:nvPr/>
        </p:nvPicPr>
        <p:blipFill rotWithShape="1">
          <a:blip r:embed="rId5">
            <a:alphaModFix/>
          </a:blip>
          <a:srcRect/>
          <a:stretch/>
        </p:blipFill>
        <p:spPr>
          <a:xfrm>
            <a:off x="9345367" y="3657597"/>
            <a:ext cx="711200" cy="1473200"/>
          </a:xfrm>
          <a:prstGeom prst="rect">
            <a:avLst/>
          </a:prstGeom>
          <a:noFill/>
          <a:ln>
            <a:noFill/>
          </a:ln>
        </p:spPr>
      </p:pic>
      <p:pic>
        <p:nvPicPr>
          <p:cNvPr id="803" name="Google Shape;803;p101"/>
          <p:cNvPicPr preferRelativeResize="0"/>
          <p:nvPr/>
        </p:nvPicPr>
        <p:blipFill rotWithShape="1">
          <a:blip r:embed="rId6">
            <a:alphaModFix/>
          </a:blip>
          <a:srcRect/>
          <a:stretch/>
        </p:blipFill>
        <p:spPr>
          <a:xfrm>
            <a:off x="3154265" y="4327230"/>
            <a:ext cx="5836368" cy="2477203"/>
          </a:xfrm>
          <a:prstGeom prst="rect">
            <a:avLst/>
          </a:prstGeom>
          <a:noFill/>
          <a:ln>
            <a:noFill/>
          </a:ln>
        </p:spPr>
      </p:pic>
      <p:sp>
        <p:nvSpPr>
          <p:cNvPr id="804" name="Google Shape;804;p10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805" name="Google Shape;805;p101"/>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02"/>
          <p:cNvSpPr txBox="1">
            <a:spLocks noGrp="1"/>
          </p:cNvSpPr>
          <p:nvPr>
            <p:ph type="body" idx="1"/>
          </p:nvPr>
        </p:nvSpPr>
        <p:spPr>
          <a:xfrm>
            <a:off x="534869" y="2022833"/>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Interlink</a:t>
            </a: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r>
              <a:rPr lang="pt-BR" sz="2133"/>
              <a:t>É quando ambas as páginas emitem link uma para outra.</a:t>
            </a: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(BJÖRNBORN; INGWERSEN 2004)</a:t>
            </a: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(BJÖRNBORN; INGWERSEN 2004)</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(AGUILO, 2002)</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11" name="Google Shape;811;p102"/>
          <p:cNvPicPr preferRelativeResize="0"/>
          <p:nvPr/>
        </p:nvPicPr>
        <p:blipFill rotWithShape="1">
          <a:blip r:embed="rId3">
            <a:alphaModFix/>
          </a:blip>
          <a:srcRect/>
          <a:stretch/>
        </p:blipFill>
        <p:spPr>
          <a:xfrm>
            <a:off x="1973433" y="3624661"/>
            <a:ext cx="8337333" cy="2293200"/>
          </a:xfrm>
          <a:prstGeom prst="rect">
            <a:avLst/>
          </a:prstGeom>
          <a:noFill/>
          <a:ln>
            <a:noFill/>
          </a:ln>
        </p:spPr>
      </p:pic>
      <p:sp>
        <p:nvSpPr>
          <p:cNvPr id="812" name="Google Shape;812;p10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FBFBF"/>
              </a:buClr>
              <a:buSzPts val="5400"/>
              <a:buFont typeface="Calibri"/>
              <a:buNone/>
            </a:pPr>
            <a:r>
              <a:rPr lang="pt-BR" sz="5400" b="1">
                <a:solidFill>
                  <a:srgbClr val="BFBFBF"/>
                </a:solidFill>
              </a:rPr>
              <a:t>Bibliometria</a:t>
            </a:r>
            <a:endParaRPr/>
          </a:p>
        </p:txBody>
      </p:sp>
      <p:sp>
        <p:nvSpPr>
          <p:cNvPr id="188" name="Google Shape;188;p22"/>
          <p:cNvSpPr txBox="1">
            <a:spLocks noGrp="1"/>
          </p:cNvSpPr>
          <p:nvPr>
            <p:ph type="body" idx="1"/>
          </p:nvPr>
        </p:nvSpPr>
        <p:spPr>
          <a:xfrm>
            <a:off x="838200" y="1825625"/>
            <a:ext cx="10515600" cy="49037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a:t>Histórico e Conceito</a:t>
            </a:r>
            <a:endParaRPr/>
          </a:p>
          <a:p>
            <a:pPr marL="0" lvl="0" indent="0" algn="just" rtl="0">
              <a:lnSpc>
                <a:spcPct val="90000"/>
              </a:lnSpc>
              <a:spcBef>
                <a:spcPts val="1000"/>
              </a:spcBef>
              <a:spcAft>
                <a:spcPts val="0"/>
              </a:spcAft>
              <a:buClr>
                <a:schemeClr val="dk1"/>
              </a:buClr>
              <a:buSzPts val="1200"/>
              <a:buNone/>
            </a:pPr>
            <a:endParaRPr sz="1200"/>
          </a:p>
          <a:p>
            <a:pPr marL="0" lvl="0" indent="0" algn="just" rtl="0">
              <a:lnSpc>
                <a:spcPct val="90000"/>
              </a:lnSpc>
              <a:spcBef>
                <a:spcPts val="1000"/>
              </a:spcBef>
              <a:spcAft>
                <a:spcPts val="0"/>
              </a:spcAft>
              <a:buClr>
                <a:schemeClr val="dk1"/>
              </a:buClr>
              <a:buSzPts val="2400"/>
              <a:buNone/>
            </a:pPr>
            <a:r>
              <a:rPr lang="pt-BR" sz="2400" b="1"/>
              <a:t>1955</a:t>
            </a:r>
            <a:r>
              <a:rPr lang="pt-BR" sz="2400"/>
              <a:t> – Eugene Garfield, linguista americano propôs a criação de um índice de citação da ciência.</a:t>
            </a:r>
            <a:endParaRPr/>
          </a:p>
          <a:p>
            <a:pPr marL="0" lvl="0" indent="0" algn="l" rtl="0">
              <a:lnSpc>
                <a:spcPct val="90000"/>
              </a:lnSpc>
              <a:spcBef>
                <a:spcPts val="1000"/>
              </a:spcBef>
              <a:spcAft>
                <a:spcPts val="0"/>
              </a:spcAft>
              <a:buClr>
                <a:schemeClr val="dk1"/>
              </a:buClr>
              <a:buSzPts val="2000"/>
              <a:buNone/>
            </a:pPr>
            <a:r>
              <a:rPr lang="pt-BR" sz="2000"/>
              <a:t>GARFIELD, Eugene. Citation indexes for science: a new dimension in documentation through association of ideas. </a:t>
            </a:r>
            <a:r>
              <a:rPr lang="pt-BR" sz="2000" b="1"/>
              <a:t>Science</a:t>
            </a:r>
            <a:r>
              <a:rPr lang="pt-BR" sz="2000"/>
              <a:t>, v. 122, p. 108-111, 1955.</a:t>
            </a:r>
            <a:endParaRPr sz="1800"/>
          </a:p>
          <a:p>
            <a:pPr marL="0" lvl="0" indent="0" algn="just" rtl="0">
              <a:lnSpc>
                <a:spcPct val="90000"/>
              </a:lnSpc>
              <a:spcBef>
                <a:spcPts val="1000"/>
              </a:spcBef>
              <a:spcAft>
                <a:spcPts val="0"/>
              </a:spcAft>
              <a:buClr>
                <a:schemeClr val="dk1"/>
              </a:buClr>
              <a:buSzPts val="2000"/>
              <a:buNone/>
            </a:pPr>
            <a:endParaRPr sz="2000"/>
          </a:p>
          <a:p>
            <a:pPr marL="0" lvl="0" indent="0" algn="just" rtl="0">
              <a:lnSpc>
                <a:spcPct val="90000"/>
              </a:lnSpc>
              <a:spcBef>
                <a:spcPts val="1000"/>
              </a:spcBef>
              <a:spcAft>
                <a:spcPts val="0"/>
              </a:spcAft>
              <a:buClr>
                <a:schemeClr val="dk1"/>
              </a:buClr>
              <a:buSzPts val="2400"/>
              <a:buNone/>
            </a:pPr>
            <a:r>
              <a:rPr lang="pt-BR" sz="2400" b="1"/>
              <a:t>1960</a:t>
            </a:r>
            <a:r>
              <a:rPr lang="pt-BR" sz="2400"/>
              <a:t> – Eugene Garfield cria </a:t>
            </a:r>
            <a:r>
              <a:rPr lang="pt-BR" sz="2400" i="1"/>
              <a:t>o Institute for Scientific Information (ISI).</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r>
              <a:rPr lang="pt-BR" sz="2400" b="1"/>
              <a:t>1963 </a:t>
            </a:r>
            <a:r>
              <a:rPr lang="pt-BR" sz="2400"/>
              <a:t>– Eugene Garfield publica o </a:t>
            </a:r>
            <a:r>
              <a:rPr lang="pt-BR" sz="2400" i="1"/>
              <a:t>Science Citation Index (SCI) </a:t>
            </a:r>
            <a:r>
              <a:rPr lang="pt-BR" sz="2400"/>
              <a:t>com 613 periódicos cobrindo todas as disciplinas e disponíveis para pesquisadores e bibliotecas em formato impresso. Hoje, é parte da coleção principal da </a:t>
            </a:r>
            <a:r>
              <a:rPr lang="pt-BR" sz="2400" i="1"/>
              <a:t>Web of Science</a:t>
            </a:r>
            <a:r>
              <a:rPr lang="pt-BR" sz="2400"/>
              <a:t>.</a:t>
            </a:r>
            <a:endParaRPr/>
          </a:p>
          <a:p>
            <a:pPr marL="0" lvl="0" indent="0" algn="just" rtl="0">
              <a:lnSpc>
                <a:spcPct val="90000"/>
              </a:lnSpc>
              <a:spcBef>
                <a:spcPts val="1000"/>
              </a:spcBef>
              <a:spcAft>
                <a:spcPts val="0"/>
              </a:spcAft>
              <a:buClr>
                <a:schemeClr val="dk1"/>
              </a:buClr>
              <a:buSzPts val="2400"/>
              <a:buNone/>
            </a:pPr>
            <a:endParaRPr sz="2400"/>
          </a:p>
          <a:p>
            <a:pPr marL="0" lvl="0" indent="0" algn="just" rtl="0">
              <a:lnSpc>
                <a:spcPct val="90000"/>
              </a:lnSpc>
              <a:spcBef>
                <a:spcPts val="1000"/>
              </a:spcBef>
              <a:spcAft>
                <a:spcPts val="0"/>
              </a:spcAft>
              <a:buClr>
                <a:schemeClr val="dk1"/>
              </a:buClr>
              <a:buSzPts val="2400"/>
              <a:buNone/>
            </a:pPr>
            <a:endParaRPr sz="2400"/>
          </a:p>
          <a:p>
            <a:pPr marL="228600" lvl="0" indent="-228600" algn="just" rtl="0">
              <a:lnSpc>
                <a:spcPct val="90000"/>
              </a:lnSpc>
              <a:spcBef>
                <a:spcPts val="1000"/>
              </a:spcBef>
              <a:spcAft>
                <a:spcPts val="0"/>
              </a:spcAft>
              <a:buClr>
                <a:schemeClr val="dk1"/>
              </a:buClr>
              <a:buSzPts val="2400"/>
              <a:buNone/>
            </a:pPr>
            <a:endParaRPr sz="2400"/>
          </a:p>
          <a:p>
            <a:pPr marL="0" lvl="0" indent="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3"/>
          <p:cNvSpPr txBox="1">
            <a:spLocks noGrp="1"/>
          </p:cNvSpPr>
          <p:nvPr>
            <p:ph type="body" idx="1"/>
          </p:nvPr>
        </p:nvSpPr>
        <p:spPr>
          <a:xfrm>
            <a:off x="461699" y="2014565"/>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Co-inlink</a:t>
            </a: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r>
              <a:rPr lang="pt-BR" sz="2133"/>
              <a:t>É quando duas ou mais páginas recebem um inlink de uma mesma página.</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(PAYNE, 2008)</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(BJÖRNBORN; INGWERSEN 2004)</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(AGUILO, 2002)</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18" name="Google Shape;818;p103"/>
          <p:cNvPicPr preferRelativeResize="0"/>
          <p:nvPr/>
        </p:nvPicPr>
        <p:blipFill rotWithShape="1">
          <a:blip r:embed="rId3">
            <a:alphaModFix/>
          </a:blip>
          <a:srcRect/>
          <a:stretch/>
        </p:blipFill>
        <p:spPr>
          <a:xfrm>
            <a:off x="1973432" y="3808997"/>
            <a:ext cx="8337333" cy="2163064"/>
          </a:xfrm>
          <a:prstGeom prst="rect">
            <a:avLst/>
          </a:prstGeom>
          <a:noFill/>
          <a:ln>
            <a:noFill/>
          </a:ln>
        </p:spPr>
      </p:pic>
      <p:sp>
        <p:nvSpPr>
          <p:cNvPr id="819" name="Google Shape;819;p103"/>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04"/>
          <p:cNvSpPr txBox="1">
            <a:spLocks noGrp="1"/>
          </p:cNvSpPr>
          <p:nvPr>
            <p:ph type="body" idx="1"/>
          </p:nvPr>
        </p:nvSpPr>
        <p:spPr>
          <a:xfrm>
            <a:off x="415600" y="2292819"/>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Co-inlink</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25" name="Google Shape;825;p104"/>
          <p:cNvPicPr preferRelativeResize="0"/>
          <p:nvPr/>
        </p:nvPicPr>
        <p:blipFill rotWithShape="1">
          <a:blip r:embed="rId3">
            <a:alphaModFix/>
          </a:blip>
          <a:srcRect/>
          <a:stretch/>
        </p:blipFill>
        <p:spPr>
          <a:xfrm>
            <a:off x="3696300" y="3862700"/>
            <a:ext cx="540533" cy="312933"/>
          </a:xfrm>
          <a:prstGeom prst="rect">
            <a:avLst/>
          </a:prstGeom>
          <a:noFill/>
          <a:ln>
            <a:noFill/>
          </a:ln>
        </p:spPr>
      </p:pic>
      <p:pic>
        <p:nvPicPr>
          <p:cNvPr id="826" name="Google Shape;826;p104"/>
          <p:cNvPicPr preferRelativeResize="0"/>
          <p:nvPr/>
        </p:nvPicPr>
        <p:blipFill rotWithShape="1">
          <a:blip r:embed="rId4">
            <a:alphaModFix/>
          </a:blip>
          <a:srcRect/>
          <a:stretch/>
        </p:blipFill>
        <p:spPr>
          <a:xfrm>
            <a:off x="222033" y="3076335"/>
            <a:ext cx="3474267" cy="1742533"/>
          </a:xfrm>
          <a:prstGeom prst="rect">
            <a:avLst/>
          </a:prstGeom>
          <a:noFill/>
          <a:ln>
            <a:noFill/>
          </a:ln>
        </p:spPr>
      </p:pic>
      <p:pic>
        <p:nvPicPr>
          <p:cNvPr id="827" name="Google Shape;827;p104"/>
          <p:cNvPicPr preferRelativeResize="0"/>
          <p:nvPr/>
        </p:nvPicPr>
        <p:blipFill rotWithShape="1">
          <a:blip r:embed="rId5">
            <a:alphaModFix/>
          </a:blip>
          <a:srcRect/>
          <a:stretch/>
        </p:blipFill>
        <p:spPr>
          <a:xfrm>
            <a:off x="4262084" y="3076334"/>
            <a:ext cx="3474267" cy="1742533"/>
          </a:xfrm>
          <a:prstGeom prst="rect">
            <a:avLst/>
          </a:prstGeom>
          <a:noFill/>
          <a:ln>
            <a:noFill/>
          </a:ln>
        </p:spPr>
      </p:pic>
      <p:pic>
        <p:nvPicPr>
          <p:cNvPr id="828" name="Google Shape;828;p104"/>
          <p:cNvPicPr preferRelativeResize="0"/>
          <p:nvPr/>
        </p:nvPicPr>
        <p:blipFill rotWithShape="1">
          <a:blip r:embed="rId6">
            <a:alphaModFix/>
          </a:blip>
          <a:srcRect/>
          <a:stretch/>
        </p:blipFill>
        <p:spPr>
          <a:xfrm>
            <a:off x="8302133" y="3089184"/>
            <a:ext cx="3474267" cy="1716837"/>
          </a:xfrm>
          <a:prstGeom prst="rect">
            <a:avLst/>
          </a:prstGeom>
          <a:noFill/>
          <a:ln>
            <a:noFill/>
          </a:ln>
        </p:spPr>
      </p:pic>
      <p:pic>
        <p:nvPicPr>
          <p:cNvPr id="829" name="Google Shape;829;p104"/>
          <p:cNvPicPr preferRelativeResize="0"/>
          <p:nvPr/>
        </p:nvPicPr>
        <p:blipFill rotWithShape="1">
          <a:blip r:embed="rId3">
            <a:alphaModFix/>
          </a:blip>
          <a:srcRect/>
          <a:stretch/>
        </p:blipFill>
        <p:spPr>
          <a:xfrm rot="10800000">
            <a:off x="7748983" y="3862700"/>
            <a:ext cx="540533" cy="312933"/>
          </a:xfrm>
          <a:prstGeom prst="rect">
            <a:avLst/>
          </a:prstGeom>
          <a:noFill/>
          <a:ln>
            <a:noFill/>
          </a:ln>
        </p:spPr>
      </p:pic>
      <p:sp>
        <p:nvSpPr>
          <p:cNvPr id="830" name="Google Shape;830;p104"/>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Webometria</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5"/>
          <p:cNvSpPr txBox="1">
            <a:spLocks noGrp="1"/>
          </p:cNvSpPr>
          <p:nvPr>
            <p:ph type="body" idx="1"/>
          </p:nvPr>
        </p:nvSpPr>
        <p:spPr>
          <a:xfrm>
            <a:off x="461700" y="228288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Co-outlink</a:t>
            </a: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r>
              <a:rPr lang="pt-BR" sz="2133"/>
              <a:t> É quando duas páginas diferentes emitem um ou mais links para uma mesma página.</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(PAYNE, 2008)</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(BJÖRNBORN; INGWERSEN 2004)</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l"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sz="2133"/>
              <a:t>(AGUILO, 2002)</a:t>
            </a:r>
            <a:endParaRPr sz="2133"/>
          </a:p>
          <a:p>
            <a:pPr marL="0" lvl="0" indent="0" algn="r" rtl="0">
              <a:lnSpc>
                <a:spcPct val="90000"/>
              </a:lnSpc>
              <a:spcBef>
                <a:spcPts val="2133"/>
              </a:spcBef>
              <a:spcAft>
                <a:spcPts val="0"/>
              </a:spcAft>
              <a:buClr>
                <a:schemeClr val="dk1"/>
              </a:buClr>
              <a:buSzPts val="1800"/>
              <a:buNone/>
            </a:pPr>
            <a:endParaRPr sz="2133"/>
          </a:p>
          <a:p>
            <a:pPr marL="0" lvl="0" indent="0" algn="r" rtl="0">
              <a:lnSpc>
                <a:spcPct val="90000"/>
              </a:lnSpc>
              <a:spcBef>
                <a:spcPts val="2133"/>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36" name="Google Shape;836;p105"/>
          <p:cNvPicPr preferRelativeResize="0"/>
          <p:nvPr/>
        </p:nvPicPr>
        <p:blipFill rotWithShape="1">
          <a:blip r:embed="rId3">
            <a:alphaModFix/>
          </a:blip>
          <a:srcRect/>
          <a:stretch/>
        </p:blipFill>
        <p:spPr>
          <a:xfrm>
            <a:off x="2046603" y="3998305"/>
            <a:ext cx="8337333" cy="2170087"/>
          </a:xfrm>
          <a:prstGeom prst="rect">
            <a:avLst/>
          </a:prstGeom>
          <a:noFill/>
          <a:ln>
            <a:noFill/>
          </a:ln>
        </p:spPr>
      </p:pic>
      <p:sp>
        <p:nvSpPr>
          <p:cNvPr id="837" name="Google Shape;837;p10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838" name="Google Shape;838;p105"/>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06"/>
          <p:cNvSpPr txBox="1">
            <a:spLocks noGrp="1"/>
          </p:cNvSpPr>
          <p:nvPr>
            <p:ph type="body" idx="1"/>
          </p:nvPr>
        </p:nvSpPr>
        <p:spPr>
          <a:xfrm>
            <a:off x="461700" y="2302800"/>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Co-outlink</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44" name="Google Shape;844;p106"/>
          <p:cNvPicPr preferRelativeResize="0"/>
          <p:nvPr/>
        </p:nvPicPr>
        <p:blipFill rotWithShape="1">
          <a:blip r:embed="rId3">
            <a:alphaModFix/>
          </a:blip>
          <a:srcRect/>
          <a:stretch/>
        </p:blipFill>
        <p:spPr>
          <a:xfrm rot="10800000">
            <a:off x="3602818" y="3862700"/>
            <a:ext cx="540533" cy="312933"/>
          </a:xfrm>
          <a:prstGeom prst="rect">
            <a:avLst/>
          </a:prstGeom>
          <a:noFill/>
          <a:ln>
            <a:noFill/>
          </a:ln>
        </p:spPr>
      </p:pic>
      <p:pic>
        <p:nvPicPr>
          <p:cNvPr id="845" name="Google Shape;845;p106"/>
          <p:cNvPicPr preferRelativeResize="0"/>
          <p:nvPr/>
        </p:nvPicPr>
        <p:blipFill rotWithShape="1">
          <a:blip r:embed="rId3">
            <a:alphaModFix/>
          </a:blip>
          <a:srcRect/>
          <a:stretch/>
        </p:blipFill>
        <p:spPr>
          <a:xfrm>
            <a:off x="7797867" y="3862700"/>
            <a:ext cx="540533" cy="312933"/>
          </a:xfrm>
          <a:prstGeom prst="rect">
            <a:avLst/>
          </a:prstGeom>
          <a:noFill/>
          <a:ln>
            <a:noFill/>
          </a:ln>
        </p:spPr>
      </p:pic>
      <p:pic>
        <p:nvPicPr>
          <p:cNvPr id="846" name="Google Shape;846;p106"/>
          <p:cNvPicPr preferRelativeResize="0"/>
          <p:nvPr/>
        </p:nvPicPr>
        <p:blipFill rotWithShape="1">
          <a:blip r:embed="rId4">
            <a:alphaModFix/>
          </a:blip>
          <a:srcRect/>
          <a:stretch/>
        </p:blipFill>
        <p:spPr>
          <a:xfrm>
            <a:off x="107534" y="3076334"/>
            <a:ext cx="3405167" cy="1742533"/>
          </a:xfrm>
          <a:prstGeom prst="rect">
            <a:avLst/>
          </a:prstGeom>
          <a:noFill/>
          <a:ln>
            <a:noFill/>
          </a:ln>
        </p:spPr>
      </p:pic>
      <p:pic>
        <p:nvPicPr>
          <p:cNvPr id="847" name="Google Shape;847;p106"/>
          <p:cNvPicPr preferRelativeResize="0"/>
          <p:nvPr/>
        </p:nvPicPr>
        <p:blipFill rotWithShape="1">
          <a:blip r:embed="rId5">
            <a:alphaModFix/>
          </a:blip>
          <a:srcRect/>
          <a:stretch/>
        </p:blipFill>
        <p:spPr>
          <a:xfrm>
            <a:off x="4233451" y="3076351"/>
            <a:ext cx="3474268" cy="1742532"/>
          </a:xfrm>
          <a:prstGeom prst="rect">
            <a:avLst/>
          </a:prstGeom>
          <a:noFill/>
          <a:ln>
            <a:noFill/>
          </a:ln>
        </p:spPr>
      </p:pic>
      <p:pic>
        <p:nvPicPr>
          <p:cNvPr id="848" name="Google Shape;848;p106"/>
          <p:cNvPicPr preferRelativeResize="0"/>
          <p:nvPr/>
        </p:nvPicPr>
        <p:blipFill rotWithShape="1">
          <a:blip r:embed="rId6">
            <a:alphaModFix/>
          </a:blip>
          <a:srcRect/>
          <a:stretch/>
        </p:blipFill>
        <p:spPr>
          <a:xfrm>
            <a:off x="8428500" y="3076368"/>
            <a:ext cx="3474267" cy="1818267"/>
          </a:xfrm>
          <a:prstGeom prst="rect">
            <a:avLst/>
          </a:prstGeom>
          <a:noFill/>
          <a:ln>
            <a:noFill/>
          </a:ln>
        </p:spPr>
      </p:pic>
      <p:sp>
        <p:nvSpPr>
          <p:cNvPr id="849" name="Google Shape;849;p10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850" name="Google Shape;850;p106"/>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Webometria</a:t>
            </a:r>
            <a:endParaRPr sz="5400" b="1">
              <a:solidFill>
                <a:srgbClr val="BFBFBF"/>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07"/>
          <p:cNvSpPr txBox="1">
            <a:spLocks noGrp="1"/>
          </p:cNvSpPr>
          <p:nvPr>
            <p:ph type="body" idx="1"/>
          </p:nvPr>
        </p:nvSpPr>
        <p:spPr>
          <a:xfrm>
            <a:off x="415600" y="1804989"/>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Tamanho de site</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r>
              <a:rPr lang="pt-BR"/>
              <a:t>O tamanho do site está relacionado com o espaço ocupado na web, ou seja, a quantidade subpáginas do site. </a:t>
            </a: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r>
              <a:rPr lang="pt-BR"/>
              <a:t>(VITULLO, 2007; VANTI, 2010). </a:t>
            </a:r>
            <a:endParaRPr/>
          </a:p>
        </p:txBody>
      </p:sp>
      <p:sp>
        <p:nvSpPr>
          <p:cNvPr id="856" name="Google Shape;856;p10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857" name="Google Shape;857;p107"/>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08"/>
          <p:cNvSpPr txBox="1">
            <a:spLocks noGrp="1"/>
          </p:cNvSpPr>
          <p:nvPr>
            <p:ph type="title"/>
          </p:nvPr>
        </p:nvSpPr>
        <p:spPr>
          <a:xfrm>
            <a:off x="415600" y="307600"/>
            <a:ext cx="11360800" cy="763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2800"/>
              <a:buFont typeface="Calibri"/>
              <a:buNone/>
            </a:pPr>
            <a:r>
              <a:rPr lang="pt-BR"/>
              <a:t>Indicadores webométricos</a:t>
            </a:r>
            <a:endParaRPr/>
          </a:p>
        </p:txBody>
      </p:sp>
      <p:sp>
        <p:nvSpPr>
          <p:cNvPr id="863" name="Google Shape;863;p108"/>
          <p:cNvSpPr txBox="1">
            <a:spLocks noGrp="1"/>
          </p:cNvSpPr>
          <p:nvPr>
            <p:ph type="body" idx="1"/>
          </p:nvPr>
        </p:nvSpPr>
        <p:spPr>
          <a:xfrm>
            <a:off x="433635" y="1748213"/>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o número de páginas?</a:t>
            </a:r>
            <a:endParaRPr/>
          </a:p>
          <a:p>
            <a:pPr marL="0" lvl="0" indent="0" algn="l" rtl="0">
              <a:lnSpc>
                <a:spcPct val="90000"/>
              </a:lnSpc>
              <a:spcBef>
                <a:spcPts val="2133"/>
              </a:spcBef>
              <a:spcAft>
                <a:spcPts val="0"/>
              </a:spcAft>
              <a:buClr>
                <a:schemeClr val="dk1"/>
              </a:buClr>
              <a:buSzPts val="1100"/>
              <a:buNone/>
            </a:pPr>
            <a:r>
              <a:rPr lang="pt-BR"/>
              <a:t>Selecionar o buscador.</a:t>
            </a:r>
            <a:endParaRPr/>
          </a:p>
          <a:p>
            <a:pPr marL="0" lvl="0" indent="0" algn="l" rtl="0">
              <a:lnSpc>
                <a:spcPct val="90000"/>
              </a:lnSpc>
              <a:spcBef>
                <a:spcPts val="2133"/>
              </a:spcBef>
              <a:spcAft>
                <a:spcPts val="0"/>
              </a:spcAft>
              <a:buClr>
                <a:schemeClr val="dk1"/>
              </a:buClr>
              <a:buSzPts val="1100"/>
              <a:buNone/>
            </a:pPr>
            <a:r>
              <a:rPr lang="pt-BR"/>
              <a:t>Atribuir a busca a seguinte expressão:  ‘site:ufsc.br’.</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864" name="Google Shape;864;p108"/>
          <p:cNvPicPr preferRelativeResize="0"/>
          <p:nvPr/>
        </p:nvPicPr>
        <p:blipFill rotWithShape="1">
          <a:blip r:embed="rId3">
            <a:alphaModFix/>
          </a:blip>
          <a:srcRect/>
          <a:stretch/>
        </p:blipFill>
        <p:spPr>
          <a:xfrm>
            <a:off x="1088718" y="4148718"/>
            <a:ext cx="3746500" cy="1943100"/>
          </a:xfrm>
          <a:prstGeom prst="rect">
            <a:avLst/>
          </a:prstGeom>
          <a:noFill/>
          <a:ln>
            <a:noFill/>
          </a:ln>
        </p:spPr>
      </p:pic>
      <p:pic>
        <p:nvPicPr>
          <p:cNvPr id="865" name="Google Shape;865;p108"/>
          <p:cNvPicPr preferRelativeResize="0"/>
          <p:nvPr/>
        </p:nvPicPr>
        <p:blipFill rotWithShape="1">
          <a:blip r:embed="rId4">
            <a:alphaModFix/>
          </a:blip>
          <a:srcRect/>
          <a:stretch/>
        </p:blipFill>
        <p:spPr>
          <a:xfrm>
            <a:off x="6025518" y="4193184"/>
            <a:ext cx="4584700" cy="1854200"/>
          </a:xfrm>
          <a:prstGeom prst="rect">
            <a:avLst/>
          </a:prstGeom>
          <a:noFill/>
          <a:ln>
            <a:noFill/>
          </a:ln>
        </p:spPr>
      </p:pic>
      <p:sp>
        <p:nvSpPr>
          <p:cNvPr id="866" name="Google Shape;866;p108"/>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109"/>
          <p:cNvSpPr txBox="1">
            <a:spLocks noGrp="1"/>
          </p:cNvSpPr>
          <p:nvPr>
            <p:ph type="body" idx="1"/>
          </p:nvPr>
        </p:nvSpPr>
        <p:spPr>
          <a:xfrm>
            <a:off x="415600" y="1765233"/>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o número de páginas?</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872" name="Google Shape;872;p109"/>
          <p:cNvPicPr preferRelativeResize="0"/>
          <p:nvPr/>
        </p:nvPicPr>
        <p:blipFill rotWithShape="1">
          <a:blip r:embed="rId3">
            <a:alphaModFix/>
          </a:blip>
          <a:srcRect/>
          <a:stretch/>
        </p:blipFill>
        <p:spPr>
          <a:xfrm>
            <a:off x="756268" y="2755400"/>
            <a:ext cx="10875833" cy="673600"/>
          </a:xfrm>
          <a:prstGeom prst="rect">
            <a:avLst/>
          </a:prstGeom>
          <a:noFill/>
          <a:ln>
            <a:noFill/>
          </a:ln>
        </p:spPr>
      </p:pic>
      <p:sp>
        <p:nvSpPr>
          <p:cNvPr id="873" name="Google Shape;873;p109"/>
          <p:cNvSpPr txBox="1">
            <a:spLocks noGrp="1"/>
          </p:cNvSpPr>
          <p:nvPr>
            <p:ph type="title"/>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rgbClr val="BFBFBF"/>
              </a:buClr>
              <a:buSzPts val="2800"/>
              <a:buFont typeface="Calibri"/>
              <a:buNone/>
            </a:pPr>
            <a:r>
              <a:rPr lang="pt-BR" sz="5400" b="1">
                <a:solidFill>
                  <a:srgbClr val="BFBFBF"/>
                </a:solidFill>
              </a:rPr>
              <a:t>Indicadores Webométricos</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10"/>
          <p:cNvSpPr txBox="1">
            <a:spLocks noGrp="1"/>
          </p:cNvSpPr>
          <p:nvPr>
            <p:ph type="body" idx="1"/>
          </p:nvPr>
        </p:nvSpPr>
        <p:spPr>
          <a:xfrm>
            <a:off x="415600" y="1937675"/>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Como calcular o número de páginas?</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endParaRPr/>
          </a:p>
        </p:txBody>
      </p:sp>
      <p:pic>
        <p:nvPicPr>
          <p:cNvPr id="879" name="Google Shape;879;p110"/>
          <p:cNvPicPr preferRelativeResize="0"/>
          <p:nvPr/>
        </p:nvPicPr>
        <p:blipFill rotWithShape="1">
          <a:blip r:embed="rId3">
            <a:alphaModFix/>
          </a:blip>
          <a:srcRect/>
          <a:stretch/>
        </p:blipFill>
        <p:spPr>
          <a:xfrm>
            <a:off x="746329" y="2953767"/>
            <a:ext cx="10875833" cy="673600"/>
          </a:xfrm>
          <a:prstGeom prst="rect">
            <a:avLst/>
          </a:prstGeom>
          <a:noFill/>
          <a:ln>
            <a:noFill/>
          </a:ln>
        </p:spPr>
      </p:pic>
      <p:pic>
        <p:nvPicPr>
          <p:cNvPr id="880" name="Google Shape;880;p110"/>
          <p:cNvPicPr preferRelativeResize="0"/>
          <p:nvPr/>
        </p:nvPicPr>
        <p:blipFill rotWithShape="1">
          <a:blip r:embed="rId4">
            <a:alphaModFix/>
          </a:blip>
          <a:srcRect/>
          <a:stretch/>
        </p:blipFill>
        <p:spPr>
          <a:xfrm>
            <a:off x="1205061" y="4051367"/>
            <a:ext cx="10109200" cy="2540000"/>
          </a:xfrm>
          <a:prstGeom prst="rect">
            <a:avLst/>
          </a:prstGeom>
          <a:noFill/>
          <a:ln>
            <a:noFill/>
          </a:ln>
        </p:spPr>
      </p:pic>
      <p:sp>
        <p:nvSpPr>
          <p:cNvPr id="881" name="Google Shape;881;p11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882" name="Google Shape;882;p110"/>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11"/>
          <p:cNvSpPr txBox="1">
            <a:spLocks noGrp="1"/>
          </p:cNvSpPr>
          <p:nvPr>
            <p:ph type="body" idx="1"/>
          </p:nvPr>
        </p:nvSpPr>
        <p:spPr>
          <a:xfrm>
            <a:off x="415600" y="1993833"/>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a:t>Visibilidade</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100"/>
              <a:buNone/>
            </a:pPr>
            <a:r>
              <a:rPr lang="pt-BR"/>
              <a:t>Indica o número de links (inlinks/backlinks) que um site recebe quando está sendo analisado desconsiderados os autolinks.</a:t>
            </a:r>
            <a:endParaRPr/>
          </a:p>
          <a:p>
            <a:pPr marL="0" lvl="0" indent="0" algn="l" rtl="0">
              <a:lnSpc>
                <a:spcPct val="90000"/>
              </a:lnSpc>
              <a:spcBef>
                <a:spcPts val="2133"/>
              </a:spcBef>
              <a:spcAft>
                <a:spcPts val="0"/>
              </a:spcAft>
              <a:buClr>
                <a:schemeClr val="dk1"/>
              </a:buClr>
              <a:buSzPts val="1100"/>
              <a:buNone/>
            </a:pPr>
            <a:r>
              <a:rPr lang="pt-BR"/>
              <a:t>Expressão do status de um sítio, derivada do número de vezes que este foi ‘sitado’ ou linkado por outros espaços web.</a:t>
            </a:r>
            <a:endParaRPr/>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2133"/>
              </a:spcAft>
              <a:buClr>
                <a:schemeClr val="dk1"/>
              </a:buClr>
              <a:buSzPts val="1800"/>
              <a:buNone/>
            </a:pPr>
            <a:r>
              <a:rPr lang="pt-BR"/>
              <a:t>(AGUILO et al, 2010; VANTI, 2010; 2007)</a:t>
            </a:r>
            <a:endParaRPr/>
          </a:p>
        </p:txBody>
      </p:sp>
      <p:sp>
        <p:nvSpPr>
          <p:cNvPr id="888" name="Google Shape;888;p111"/>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12"/>
          <p:cNvSpPr txBox="1">
            <a:spLocks noGrp="1"/>
          </p:cNvSpPr>
          <p:nvPr>
            <p:ph type="body" idx="1"/>
          </p:nvPr>
        </p:nvSpPr>
        <p:spPr>
          <a:xfrm>
            <a:off x="415600" y="1644735"/>
            <a:ext cx="11360800" cy="45552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1800"/>
              <a:buNone/>
            </a:pPr>
            <a:r>
              <a:rPr lang="pt-BR" sz="2133"/>
              <a:t>Exemplo de visibilidade</a:t>
            </a:r>
            <a:endParaRPr sz="2133"/>
          </a:p>
          <a:p>
            <a:pPr marL="0" lvl="0" indent="0" algn="r" rtl="0">
              <a:lnSpc>
                <a:spcPct val="90000"/>
              </a:lnSpc>
              <a:spcBef>
                <a:spcPts val="2133"/>
              </a:spcBef>
              <a:spcAft>
                <a:spcPts val="0"/>
              </a:spcAft>
              <a:buClr>
                <a:schemeClr val="dk1"/>
              </a:buClr>
              <a:buSzPts val="1800"/>
              <a:buNone/>
            </a:pPr>
            <a:endParaRPr/>
          </a:p>
          <a:p>
            <a:pPr marL="0" lvl="0" indent="0" algn="r" rtl="0">
              <a:lnSpc>
                <a:spcPct val="90000"/>
              </a:lnSpc>
              <a:spcBef>
                <a:spcPts val="2133"/>
              </a:spcBef>
              <a:spcAft>
                <a:spcPts val="0"/>
              </a:spcAft>
              <a:buClr>
                <a:schemeClr val="dk1"/>
              </a:buClr>
              <a:buSzPts val="1800"/>
              <a:buNone/>
            </a:pPr>
            <a:r>
              <a:rPr lang="pt-BR"/>
              <a:t> </a:t>
            </a:r>
            <a:endParaRPr/>
          </a:p>
          <a:p>
            <a:pPr marL="0" lvl="0" indent="0" algn="r" rtl="0">
              <a:lnSpc>
                <a:spcPct val="100000"/>
              </a:lnSpc>
              <a:spcBef>
                <a:spcPts val="2133"/>
              </a:spcBef>
              <a:spcAft>
                <a:spcPts val="0"/>
              </a:spcAft>
              <a:buClr>
                <a:schemeClr val="dk1"/>
              </a:buClr>
              <a:buSzPts val="1800"/>
              <a:buNone/>
            </a:pPr>
            <a:endParaRPr sz="1867">
              <a:solidFill>
                <a:schemeClr val="dk1"/>
              </a:solidFill>
            </a:endParaRPr>
          </a:p>
          <a:p>
            <a:pPr marL="0" lvl="0" indent="0" algn="r" rtl="0">
              <a:lnSpc>
                <a:spcPct val="90000"/>
              </a:lnSpc>
              <a:spcBef>
                <a:spcPts val="0"/>
              </a:spcBef>
              <a:spcAft>
                <a:spcPts val="0"/>
              </a:spcAft>
              <a:buClr>
                <a:schemeClr val="dk1"/>
              </a:buClr>
              <a:buSzPts val="1800"/>
              <a:buNone/>
            </a:pPr>
            <a:r>
              <a:rPr lang="pt-BR"/>
              <a:t> </a:t>
            </a: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0"/>
              </a:spcAft>
              <a:buClr>
                <a:schemeClr val="dk1"/>
              </a:buClr>
              <a:buSzPts val="1800"/>
              <a:buNone/>
            </a:pPr>
            <a:endParaRPr/>
          </a:p>
          <a:p>
            <a:pPr marL="0" lvl="0" indent="0" algn="l" rtl="0">
              <a:lnSpc>
                <a:spcPct val="90000"/>
              </a:lnSpc>
              <a:spcBef>
                <a:spcPts val="2133"/>
              </a:spcBef>
              <a:spcAft>
                <a:spcPts val="2133"/>
              </a:spcAft>
              <a:buClr>
                <a:schemeClr val="dk1"/>
              </a:buClr>
              <a:buSzPts val="1800"/>
              <a:buNone/>
            </a:pPr>
            <a:endParaRPr/>
          </a:p>
        </p:txBody>
      </p:sp>
      <p:pic>
        <p:nvPicPr>
          <p:cNvPr id="894" name="Google Shape;894;p112"/>
          <p:cNvPicPr preferRelativeResize="0"/>
          <p:nvPr/>
        </p:nvPicPr>
        <p:blipFill rotWithShape="1">
          <a:blip r:embed="rId3">
            <a:alphaModFix/>
          </a:blip>
          <a:srcRect/>
          <a:stretch/>
        </p:blipFill>
        <p:spPr>
          <a:xfrm rot="-8342570">
            <a:off x="3034650" y="4561924"/>
            <a:ext cx="540533" cy="312933"/>
          </a:xfrm>
          <a:prstGeom prst="rect">
            <a:avLst/>
          </a:prstGeom>
          <a:noFill/>
          <a:ln>
            <a:noFill/>
          </a:ln>
        </p:spPr>
      </p:pic>
      <p:pic>
        <p:nvPicPr>
          <p:cNvPr id="895" name="Google Shape;895;p112"/>
          <p:cNvPicPr preferRelativeResize="0"/>
          <p:nvPr/>
        </p:nvPicPr>
        <p:blipFill rotWithShape="1">
          <a:blip r:embed="rId3">
            <a:alphaModFix/>
          </a:blip>
          <a:srcRect/>
          <a:stretch/>
        </p:blipFill>
        <p:spPr>
          <a:xfrm rot="-1837835">
            <a:off x="9064600" y="4561924"/>
            <a:ext cx="540533" cy="312933"/>
          </a:xfrm>
          <a:prstGeom prst="rect">
            <a:avLst/>
          </a:prstGeom>
          <a:noFill/>
          <a:ln>
            <a:noFill/>
          </a:ln>
        </p:spPr>
      </p:pic>
      <p:pic>
        <p:nvPicPr>
          <p:cNvPr id="896" name="Google Shape;896;p112"/>
          <p:cNvPicPr preferRelativeResize="0"/>
          <p:nvPr/>
        </p:nvPicPr>
        <p:blipFill rotWithShape="1">
          <a:blip r:embed="rId4">
            <a:alphaModFix/>
          </a:blip>
          <a:srcRect/>
          <a:stretch/>
        </p:blipFill>
        <p:spPr>
          <a:xfrm>
            <a:off x="197667" y="1912792"/>
            <a:ext cx="4390535" cy="2246777"/>
          </a:xfrm>
          <a:prstGeom prst="rect">
            <a:avLst/>
          </a:prstGeom>
          <a:noFill/>
          <a:ln>
            <a:noFill/>
          </a:ln>
        </p:spPr>
      </p:pic>
      <p:pic>
        <p:nvPicPr>
          <p:cNvPr id="897" name="Google Shape;897;p112"/>
          <p:cNvPicPr preferRelativeResize="0"/>
          <p:nvPr/>
        </p:nvPicPr>
        <p:blipFill rotWithShape="1">
          <a:blip r:embed="rId5">
            <a:alphaModFix/>
          </a:blip>
          <a:srcRect/>
          <a:stretch/>
        </p:blipFill>
        <p:spPr>
          <a:xfrm>
            <a:off x="3943639" y="4498358"/>
            <a:ext cx="4581363" cy="2297799"/>
          </a:xfrm>
          <a:prstGeom prst="rect">
            <a:avLst/>
          </a:prstGeom>
          <a:noFill/>
          <a:ln>
            <a:noFill/>
          </a:ln>
        </p:spPr>
      </p:pic>
      <p:pic>
        <p:nvPicPr>
          <p:cNvPr id="898" name="Google Shape;898;p112"/>
          <p:cNvPicPr preferRelativeResize="0"/>
          <p:nvPr/>
        </p:nvPicPr>
        <p:blipFill rotWithShape="1">
          <a:blip r:embed="rId6">
            <a:alphaModFix/>
          </a:blip>
          <a:srcRect/>
          <a:stretch/>
        </p:blipFill>
        <p:spPr>
          <a:xfrm>
            <a:off x="7512234" y="1912791"/>
            <a:ext cx="4390535" cy="2297799"/>
          </a:xfrm>
          <a:prstGeom prst="rect">
            <a:avLst/>
          </a:prstGeom>
          <a:noFill/>
          <a:ln>
            <a:noFill/>
          </a:ln>
        </p:spPr>
      </p:pic>
      <p:sp>
        <p:nvSpPr>
          <p:cNvPr id="899" name="Google Shape;899;p1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2800"/>
              <a:buFont typeface="Calibri"/>
              <a:buNone/>
            </a:pPr>
            <a:endParaRPr sz="3959"/>
          </a:p>
        </p:txBody>
      </p:sp>
      <p:sp>
        <p:nvSpPr>
          <p:cNvPr id="900" name="Google Shape;900;p112"/>
          <p:cNvSpPr txBox="1"/>
          <p:nvPr/>
        </p:nvSpPr>
        <p:spPr>
          <a:xfrm>
            <a:off x="0" y="365125"/>
            <a:ext cx="12192000" cy="1325563"/>
          </a:xfrm>
          <a:prstGeom prst="rect">
            <a:avLst/>
          </a:prstGeom>
          <a:solidFill>
            <a:srgbClr val="941100"/>
          </a:solid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BFBFBF"/>
              </a:buClr>
              <a:buSzPts val="2800"/>
              <a:buFont typeface="Calibri"/>
              <a:buNone/>
            </a:pPr>
            <a:r>
              <a:rPr lang="pt-BR" sz="5400" b="1">
                <a:solidFill>
                  <a:srgbClr val="BFBFBF"/>
                </a:solidFill>
                <a:latin typeface="Calibri"/>
                <a:ea typeface="Calibri"/>
                <a:cs typeface="Calibri"/>
                <a:sym typeface="Calibri"/>
              </a:rPr>
              <a:t>Indicadores Webométricos</a:t>
            </a:r>
            <a:endParaRPr sz="5400" b="1">
              <a:solidFill>
                <a:srgbClr val="BFBFB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6755</Words>
  <Application>Microsoft Macintosh PowerPoint</Application>
  <PresentationFormat>Widescreen</PresentationFormat>
  <Paragraphs>1249</Paragraphs>
  <Slides>137</Slides>
  <Notes>137</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137</vt:i4>
      </vt:variant>
    </vt:vector>
  </HeadingPairs>
  <TitlesOfParts>
    <vt:vector size="141" baseType="lpstr">
      <vt:lpstr>Arial</vt:lpstr>
      <vt:lpstr>Calibri</vt:lpstr>
      <vt:lpstr>Times New Roman</vt:lpstr>
      <vt:lpstr>Tema do Office</vt:lpstr>
      <vt:lpstr>INTRODUÇÃO AOS ESTUDOS MÉTRICOS</vt:lpstr>
      <vt:lpstr>Estudos Métricos da Informação</vt:lpstr>
      <vt:lpstr>Estudos Métricos da Informação</vt:lpstr>
      <vt:lpstr>Apresentação do PowerPoint</vt:lpstr>
      <vt:lpstr>Bibliometria</vt:lpstr>
      <vt:lpstr>Bibliometria</vt:lpstr>
      <vt:lpstr>Bibliometria</vt:lpstr>
      <vt:lpstr>Bibliometria</vt:lpstr>
      <vt:lpstr>Bibliometria</vt:lpstr>
      <vt:lpstr>Bibliometria</vt:lpstr>
      <vt:lpstr>Bibliometria</vt:lpstr>
      <vt:lpstr>Bibliometria</vt:lpstr>
      <vt:lpstr>Bibliometria</vt:lpstr>
      <vt:lpstr>Bibliometria</vt:lpstr>
      <vt:lpstr>Bibliometria</vt:lpstr>
      <vt:lpstr>Bibliometria</vt:lpstr>
      <vt:lpstr>Bibliometria</vt:lpstr>
      <vt:lpstr>Bibliometria</vt:lpstr>
      <vt:lpstr>As três Leis</vt:lpstr>
      <vt:lpstr>As três Leis</vt:lpstr>
      <vt:lpstr>As três Leis</vt:lpstr>
      <vt:lpstr>As três Leis</vt:lpstr>
      <vt:lpstr>As três Leis</vt:lpstr>
      <vt:lpstr>As três Leis</vt:lpstr>
      <vt:lpstr>Cientometria</vt:lpstr>
      <vt:lpstr>Cientometria</vt:lpstr>
      <vt:lpstr>Cientometria</vt:lpstr>
      <vt:lpstr>Cientometria</vt:lpstr>
      <vt:lpstr>Cientometria</vt:lpstr>
      <vt:lpstr>Cientometria</vt:lpstr>
      <vt:lpstr>Cientometria</vt:lpstr>
      <vt:lpstr>Cientometria</vt:lpstr>
      <vt:lpstr>Informetria</vt:lpstr>
      <vt:lpstr>Informetria</vt:lpstr>
      <vt:lpstr>Informetria</vt:lpstr>
      <vt:lpstr>Informetria</vt:lpstr>
      <vt:lpstr>Bibliometria, Cientometria e Informetria</vt:lpstr>
      <vt:lpstr>Bibliometria, Cientometria e Informetria</vt:lpstr>
      <vt:lpstr>Bibliometria, Cientometria e Informetria</vt:lpstr>
      <vt:lpstr>Bibliometria, Cientometria e Informetria</vt:lpstr>
      <vt:lpstr>Indicadores Bibliométricos e Cientométricos</vt:lpstr>
      <vt:lpstr>Indicadores de Produção</vt:lpstr>
      <vt:lpstr>Indicadores de Produção</vt:lpstr>
      <vt:lpstr>Indicadores de Produção</vt:lpstr>
      <vt:lpstr>Indicadores de Produção</vt:lpstr>
      <vt:lpstr>Indicadores de Produção</vt:lpstr>
      <vt:lpstr>Indicadores de Produção</vt:lpstr>
      <vt:lpstr>Indicadores de Citação</vt:lpstr>
      <vt:lpstr>Indicadores de Citação</vt:lpstr>
      <vt:lpstr>Fator de Impacto</vt:lpstr>
      <vt:lpstr>Fator de Impacto</vt:lpstr>
      <vt:lpstr>Índice de Imediatez</vt:lpstr>
      <vt:lpstr>Índice de Imediatez</vt:lpstr>
      <vt:lpstr>Índice h</vt:lpstr>
      <vt:lpstr>Índice h</vt:lpstr>
      <vt:lpstr>Índice h</vt:lpstr>
      <vt:lpstr>Índice h</vt:lpstr>
      <vt:lpstr>Apresentação do PowerPoint</vt:lpstr>
      <vt:lpstr>Indicadores de Ligação</vt:lpstr>
      <vt:lpstr>Indicadores de Ligação</vt:lpstr>
      <vt:lpstr>Indicadores de Ligação</vt:lpstr>
      <vt:lpstr>Indicadores de Ligação</vt:lpstr>
      <vt:lpstr>Bases de dados geradoras de indicadores</vt:lpstr>
      <vt:lpstr>Patentometria</vt:lpstr>
      <vt:lpstr>Patentometria</vt:lpstr>
      <vt:lpstr>Patentometria</vt:lpstr>
      <vt:lpstr>Patentometria</vt:lpstr>
      <vt:lpstr>Patentometria</vt:lpstr>
      <vt:lpstr>Patentometria</vt:lpstr>
      <vt:lpstr>Patentometria</vt:lpstr>
      <vt:lpstr>Patentometria</vt:lpstr>
      <vt:lpstr>Patentometria</vt:lpstr>
      <vt:lpstr>Patentometria</vt:lpstr>
      <vt:lpstr>Arquivometria</vt:lpstr>
      <vt:lpstr>Apresentação do PowerPoint</vt:lpstr>
      <vt:lpstr>Arquivometria</vt:lpstr>
      <vt:lpstr>Arquivometria</vt:lpstr>
      <vt:lpstr>Arquivometria</vt:lpstr>
      <vt:lpstr>Arquivometria</vt:lpstr>
      <vt:lpstr>Arquivometria</vt:lpstr>
      <vt:lpstr>Webometria</vt:lpstr>
      <vt:lpstr>Webometria</vt:lpstr>
      <vt:lpstr>Webometria</vt:lpstr>
      <vt:lpstr>Webometria</vt:lpstr>
      <vt:lpstr>Webometria</vt:lpstr>
      <vt:lpstr>Apresentação do PowerPoint</vt:lpstr>
      <vt:lpstr>Apresentação do PowerPoint</vt:lpstr>
      <vt:lpstr>Apresentação do PowerPoint</vt:lpstr>
      <vt:lpstr>Webometria</vt:lpstr>
      <vt:lpstr>Webometria</vt:lpstr>
      <vt:lpstr>Webometria</vt:lpstr>
      <vt:lpstr>Apresentação do PowerPoint</vt:lpstr>
      <vt:lpstr>Apresentação do PowerPoint</vt:lpstr>
      <vt:lpstr>Apresentação do PowerPoint</vt:lpstr>
      <vt:lpstr>Indicadores webométricos</vt:lpstr>
      <vt:lpstr>Indicadores Webométricos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Webometria</vt:lpstr>
      <vt:lpstr>Apresentação do PowerPoint</vt:lpstr>
      <vt:lpstr>Apresentação do PowerPoint</vt:lpstr>
      <vt:lpstr>Altmetria</vt:lpstr>
      <vt:lpstr>Altmetria</vt:lpstr>
      <vt:lpstr>Altmetria</vt:lpstr>
      <vt:lpstr>Altmetria</vt:lpstr>
      <vt:lpstr>Altmetria</vt:lpstr>
      <vt:lpstr>Apresentação do PowerPoint</vt:lpstr>
      <vt:lpstr>Estudos Métricos da Informação</vt:lpstr>
      <vt:lpstr>Estudos Métricos da Informação</vt:lpstr>
      <vt:lpstr>Estudos Métricos da Informação</vt:lpstr>
      <vt:lpstr>Estudos Métricos da Informação</vt:lpstr>
      <vt:lpstr>Estudos Métricos da Informação</vt:lpstr>
      <vt:lpstr>Estudos Métricos da Informação</vt:lpstr>
      <vt:lpstr>Estudos Métricos da Informação</vt:lpstr>
      <vt:lpstr>Estudos Métricos da Informação</vt:lpstr>
      <vt:lpstr>Apresentação do PowerPoint</vt:lpstr>
      <vt:lpstr>Referências</vt:lpstr>
      <vt:lpstr>Referências</vt:lpstr>
      <vt:lpstr>Referências</vt:lpstr>
      <vt:lpstr>Referências</vt:lpstr>
      <vt:lpstr>Referências</vt:lpstr>
      <vt:lpstr>Referências</vt:lpstr>
      <vt:lpstr>Referências</vt:lpstr>
      <vt:lpstr>Referências</vt:lpstr>
      <vt:lpstr>Paula Carina de Araújo Eduardo Silveira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INTRODUÇÃO AOS ESTUDOS MÉTRICOS</dc:title>
  <cp:lastModifiedBy>paulaca</cp:lastModifiedBy>
  <cp:revision>2</cp:revision>
  <dcterms:modified xsi:type="dcterms:W3CDTF">2018-11-01T14:31:21Z</dcterms:modified>
</cp:coreProperties>
</file>