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20" r:id="rId3"/>
    <p:sldId id="257" r:id="rId4"/>
    <p:sldId id="258" r:id="rId5"/>
    <p:sldId id="259" r:id="rId6"/>
    <p:sldId id="260" r:id="rId7"/>
    <p:sldId id="262" r:id="rId8"/>
    <p:sldId id="265" r:id="rId9"/>
    <p:sldId id="264" r:id="rId10"/>
    <p:sldId id="266" r:id="rId11"/>
    <p:sldId id="267" r:id="rId12"/>
    <p:sldId id="268" r:id="rId13"/>
    <p:sldId id="269" r:id="rId14"/>
    <p:sldId id="296" r:id="rId15"/>
    <p:sldId id="324" r:id="rId16"/>
    <p:sldId id="326" r:id="rId17"/>
    <p:sldId id="331" r:id="rId18"/>
    <p:sldId id="325" r:id="rId19"/>
    <p:sldId id="300" r:id="rId20"/>
    <p:sldId id="302" r:id="rId21"/>
    <p:sldId id="306" r:id="rId22"/>
    <p:sldId id="307" r:id="rId23"/>
    <p:sldId id="308" r:id="rId24"/>
    <p:sldId id="309" r:id="rId25"/>
    <p:sldId id="310" r:id="rId26"/>
    <p:sldId id="301" r:id="rId27"/>
    <p:sldId id="304" r:id="rId28"/>
    <p:sldId id="303" r:id="rId29"/>
    <p:sldId id="305" r:id="rId30"/>
    <p:sldId id="297" r:id="rId31"/>
    <p:sldId id="299" r:id="rId32"/>
    <p:sldId id="333" r:id="rId33"/>
    <p:sldId id="279" r:id="rId34"/>
    <p:sldId id="274" r:id="rId35"/>
    <p:sldId id="332" r:id="rId36"/>
    <p:sldId id="334" r:id="rId37"/>
    <p:sldId id="341" r:id="rId38"/>
    <p:sldId id="335" r:id="rId39"/>
    <p:sldId id="339" r:id="rId40"/>
    <p:sldId id="338" r:id="rId41"/>
    <p:sldId id="336" r:id="rId42"/>
    <p:sldId id="337" r:id="rId43"/>
    <p:sldId id="342" r:id="rId44"/>
    <p:sldId id="343" r:id="rId45"/>
    <p:sldId id="321" r:id="rId46"/>
    <p:sldId id="280" r:id="rId47"/>
    <p:sldId id="281" r:id="rId48"/>
    <p:sldId id="282" r:id="rId49"/>
    <p:sldId id="283" r:id="rId50"/>
    <p:sldId id="284" r:id="rId51"/>
    <p:sldId id="285" r:id="rId52"/>
    <p:sldId id="322" r:id="rId53"/>
    <p:sldId id="287" r:id="rId54"/>
    <p:sldId id="288" r:id="rId55"/>
    <p:sldId id="291" r:id="rId56"/>
    <p:sldId id="298" r:id="rId57"/>
    <p:sldId id="290" r:id="rId58"/>
    <p:sldId id="289" r:id="rId59"/>
    <p:sldId id="292" r:id="rId60"/>
    <p:sldId id="311" r:id="rId61"/>
    <p:sldId id="295" r:id="rId62"/>
  </p:sldIdLst>
  <p:sldSz cx="9144000" cy="6858000" type="screen4x3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626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157" autoAdjust="0"/>
  </p:normalViewPr>
  <p:slideViewPr>
    <p:cSldViewPr>
      <p:cViewPr>
        <p:scale>
          <a:sx n="70" d="100"/>
          <a:sy n="70" d="100"/>
        </p:scale>
        <p:origin x="-11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1824950F-1886-48DC-8CBE-ED49FBDC287C}" type="datetimeFigureOut">
              <a:rPr lang="pt-BR" smtClean="0"/>
              <a:pPr/>
              <a:t>27/02/2014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D11FEBE9-67DD-4D39-8749-B3D3D887B8BB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/>
          <a:lstStyle>
            <a:lvl1pPr algn="r">
              <a:defRPr sz="1300"/>
            </a:lvl1pPr>
          </a:lstStyle>
          <a:p>
            <a:fld id="{99601907-4303-46E9-A6D5-6B04B92B3DC7}" type="datetimeFigureOut">
              <a:rPr lang="pt-BR" smtClean="0"/>
              <a:pPr/>
              <a:t>27/02/2014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477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908" tIns="47954" rIns="95908" bIns="479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15153"/>
            <a:ext cx="5486400" cy="4466987"/>
          </a:xfrm>
          <a:prstGeom prst="rect">
            <a:avLst/>
          </a:prstGeom>
        </p:spPr>
        <p:txBody>
          <a:bodyPr vert="horz" lIns="95908" tIns="47954" rIns="95908" bIns="47954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6332"/>
          </a:xfrm>
          <a:prstGeom prst="rect">
            <a:avLst/>
          </a:prstGeom>
        </p:spPr>
        <p:txBody>
          <a:bodyPr vert="horz" lIns="95908" tIns="47954" rIns="95908" bIns="47954" rtlCol="0" anchor="b"/>
          <a:lstStyle>
            <a:lvl1pPr algn="r">
              <a:defRPr sz="1300"/>
            </a:lvl1pPr>
          </a:lstStyle>
          <a:p>
            <a:fld id="{0C55E2FB-601B-4CCC-A85F-AF5E6286E52F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5E2FB-601B-4CCC-A85F-AF5E6286E52F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5E2FB-601B-4CCC-A85F-AF5E6286E52F}" type="slidenum">
              <a:rPr lang="pt-BR" smtClean="0"/>
              <a:pPr/>
              <a:t>44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A0DC-942C-4E00-A277-EA9A6A046632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C024C-FC4E-4BE9-975E-4C366B476D78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5F25B-69CA-4952-AA7A-91F152CEC223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7F7FB-E540-4D08-B00D-54020D664983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AD26C-5D63-4C34-A510-C31F5828FA2B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A6C61-EB4B-491A-A207-6D718465C4C1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CEEA0-39D1-4BB0-904B-BCEB2D056F78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10E1-099C-4485-854E-7243238512E5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88B14-79A4-4D07-9372-63F30C3562A3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0E81-FC69-4D9C-AAA4-419DB838D5BA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28E62-5629-46C7-8EE7-D22C573FA9AF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F2AFE-A37F-4902-B5CF-CC3F12032A68}" type="datetime1">
              <a:rPr lang="pt-BR" smtClean="0"/>
              <a:pPr/>
              <a:t>27/02/2014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3FAD5-9BF9-428B-8795-8EF24632C56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l.ufpr.br/tutoriais.html" TargetMode="External"/><Relationship Id="rId5" Type="http://schemas.openxmlformats.org/officeDocument/2006/relationships/hyperlink" Target="http://www.portal.ufpr.br/ficha_catalog.html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hyperlink" Target="http://www.abnt.org.br/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cs.bvs.br/" TargetMode="External"/><Relationship Id="rId5" Type="http://schemas.openxmlformats.org/officeDocument/2006/relationships/hyperlink" Target="http://www.ncbi.nlm.nih.gov/mesh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l.ufpr.br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12" Type="http://schemas.openxmlformats.org/officeDocument/2006/relationships/image" Target="../media/image36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3.png"/><Relationship Id="rId10" Type="http://schemas.openxmlformats.org/officeDocument/2006/relationships/image" Target="../media/image34.png"/><Relationship Id="rId4" Type="http://schemas.openxmlformats.org/officeDocument/2006/relationships/image" Target="../media/image2.jpeg"/><Relationship Id="rId9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://www.periodicos.capes.gov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bvs.br/" TargetMode="External"/><Relationship Id="rId5" Type="http://schemas.openxmlformats.org/officeDocument/2006/relationships/hyperlink" Target="http://www.portal.ufpr.br/" TargetMode="External"/><Relationship Id="rId10" Type="http://schemas.openxmlformats.org/officeDocument/2006/relationships/hyperlink" Target="http://www.omim.org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decs.bvs.br/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osefinaguedes@yahoo.com.br" TargetMode="External"/><Relationship Id="rId5" Type="http://schemas.openxmlformats.org/officeDocument/2006/relationships/hyperlink" Target="mailto:jguedes@ufpr.br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CaixaDeTexto 9"/>
          <p:cNvSpPr txBox="1"/>
          <p:nvPr/>
        </p:nvSpPr>
        <p:spPr>
          <a:xfrm>
            <a:off x="539552" y="1340768"/>
            <a:ext cx="82089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CAPACITAÇÃO PARA USO DE RECURSOS INFORMACIONAIS / SiBi /UFPR</a:t>
            </a:r>
          </a:p>
          <a:p>
            <a:pPr algn="ct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CURSO DE FISIOTERAPIA</a:t>
            </a:r>
          </a:p>
          <a:p>
            <a:pPr algn="r"/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Josefina  A.  S. Guedes</a:t>
            </a:r>
          </a:p>
          <a:p>
            <a:pPr algn="ctr"/>
            <a:r>
              <a:rPr lang="pt-B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Bibliotecária CRB-PR  870</a:t>
            </a: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jguedes@ufpr.br</a:t>
            </a: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pt-BR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1400" dirty="0" smtClean="0">
                <a:latin typeface="+mj-lt"/>
              </a:rPr>
              <a:t>PROGRAMA DE EDUCAÇÃO CONTINUADA DE USUÁRIOS - SiBi/ UFPR</a:t>
            </a:r>
          </a:p>
          <a:p>
            <a:pPr algn="ctr"/>
            <a:r>
              <a:rPr lang="pt-BR" sz="1200" dirty="0" smtClean="0">
                <a:latin typeface="+mj-lt"/>
              </a:rPr>
              <a:t>BIBLIOTECA  DE CIÊNCIAS  BIOLÓGICAS</a:t>
            </a:r>
          </a:p>
          <a:p>
            <a:pPr algn="ctr"/>
            <a:endParaRPr lang="pt-BR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algn="r"/>
            <a:endParaRPr lang="pt-BR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CURITIBA</a:t>
            </a:r>
          </a:p>
          <a:p>
            <a:pPr algn="ctr"/>
            <a:r>
              <a:rPr lang="pt-BR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2013</a:t>
            </a:r>
            <a:endParaRPr lang="pt-B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3131840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15750" t="14373" r="17051" b="26921"/>
          <a:stretch>
            <a:fillRect/>
          </a:stretch>
        </p:blipFill>
        <p:spPr bwMode="auto">
          <a:xfrm>
            <a:off x="251520" y="1484784"/>
            <a:ext cx="825738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251520" y="2132856"/>
            <a:ext cx="7128792" cy="2590547"/>
            <a:chOff x="251520" y="2132856"/>
            <a:chExt cx="7128792" cy="2590547"/>
          </a:xfrm>
        </p:grpSpPr>
        <p:sp>
          <p:nvSpPr>
            <p:cNvPr id="10" name="CaixaDeTexto 9"/>
            <p:cNvSpPr txBox="1"/>
            <p:nvPr/>
          </p:nvSpPr>
          <p:spPr>
            <a:xfrm>
              <a:off x="4788024" y="4077072"/>
              <a:ext cx="2592288" cy="646331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Selecionar  itens e enviar para Minha seleção</a:t>
              </a:r>
              <a:endParaRPr lang="pt-BR" dirty="0"/>
            </a:p>
          </p:txBody>
        </p:sp>
        <p:sp>
          <p:nvSpPr>
            <p:cNvPr id="12" name="Elipse 11"/>
            <p:cNvSpPr/>
            <p:nvPr/>
          </p:nvSpPr>
          <p:spPr>
            <a:xfrm>
              <a:off x="251520" y="3717032"/>
              <a:ext cx="4248472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3923928" y="2132856"/>
              <a:ext cx="1152128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noFill/>
              </a:endParaRPr>
            </a:p>
          </p:txBody>
        </p:sp>
      </p:grp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/>
          <p:nvPr/>
        </p:nvSpPr>
        <p:spPr>
          <a:xfrm>
            <a:off x="2483768" y="98072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79512" y="1484783"/>
            <a:ext cx="8208912" cy="5154181"/>
            <a:chOff x="179512" y="1484783"/>
            <a:chExt cx="8208912" cy="515418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5750" t="14599" r="17051" b="8441"/>
            <a:stretch>
              <a:fillRect/>
            </a:stretch>
          </p:blipFill>
          <p:spPr bwMode="auto">
            <a:xfrm>
              <a:off x="179512" y="1484783"/>
              <a:ext cx="6480720" cy="5154181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</p:spPr>
        </p:pic>
        <p:sp>
          <p:nvSpPr>
            <p:cNvPr id="12" name="Elipse 11"/>
            <p:cNvSpPr/>
            <p:nvPr/>
          </p:nvSpPr>
          <p:spPr>
            <a:xfrm>
              <a:off x="3203848" y="3284984"/>
              <a:ext cx="1944216" cy="4320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588224" y="3573016"/>
              <a:ext cx="1800200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Opões para enviar/ salvar lista de itens</a:t>
              </a:r>
            </a:p>
          </p:txBody>
        </p:sp>
      </p:grp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36224" t="36883" r="37526" b="26921"/>
          <a:stretch>
            <a:fillRect/>
          </a:stretch>
        </p:blipFill>
        <p:spPr bwMode="auto">
          <a:xfrm>
            <a:off x="251520" y="1484784"/>
            <a:ext cx="2880320" cy="248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/>
          <p:cNvPicPr/>
          <p:nvPr/>
        </p:nvPicPr>
        <p:blipFill>
          <a:blip r:embed="rId6" cstate="print"/>
          <a:srcRect l="25027" t="26063" r="25997" b="15948"/>
          <a:stretch>
            <a:fillRect/>
          </a:stretch>
        </p:blipFill>
        <p:spPr bwMode="auto">
          <a:xfrm>
            <a:off x="3347864" y="1556792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rcRect l="25067" t="25536" r="26109" b="30281"/>
          <a:stretch>
            <a:fillRect/>
          </a:stretch>
        </p:blipFill>
        <p:spPr bwMode="auto">
          <a:xfrm>
            <a:off x="1043608" y="4077072"/>
            <a:ext cx="4320480" cy="2443626"/>
          </a:xfrm>
          <a:prstGeom prst="rect">
            <a:avLst/>
          </a:prstGeom>
          <a:noFill/>
          <a:ln w="38100">
            <a:solidFill>
              <a:srgbClr val="56626A"/>
            </a:solidFill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2843808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Minha seleção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164288" y="2204864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Lista de materiais</a:t>
            </a:r>
            <a:endParaRPr lang="pt-BR" sz="16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436096" y="530120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Lista de referências dos materiais</a:t>
            </a:r>
            <a:endParaRPr lang="pt-BR" sz="1600" b="1" dirty="0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 l="22575" t="14280" r="23876" b="9840"/>
          <a:stretch>
            <a:fillRect/>
          </a:stretch>
        </p:blipFill>
        <p:spPr bwMode="auto">
          <a:xfrm>
            <a:off x="251521" y="1412776"/>
            <a:ext cx="4896544" cy="512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2483768" y="908720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Serviços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5364088" y="1484784"/>
            <a:ext cx="3456384" cy="520142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400" dirty="0" smtClean="0"/>
              <a:t> </a:t>
            </a:r>
            <a:r>
              <a:rPr lang="pt-BR" sz="1600" dirty="0" smtClean="0"/>
              <a:t>Mensagens automáticas  </a:t>
            </a:r>
          </a:p>
          <a:p>
            <a:r>
              <a:rPr lang="pt-BR" sz="1600" dirty="0" smtClean="0"/>
              <a:t>   -  </a:t>
            </a:r>
            <a:r>
              <a:rPr lang="pt-BR" sz="1400" dirty="0" smtClean="0"/>
              <a:t>Com informes sobre empréstimo e    </a:t>
            </a:r>
          </a:p>
          <a:p>
            <a:r>
              <a:rPr lang="pt-BR" sz="1400" dirty="0" smtClean="0"/>
              <a:t>      devolução, renovação, reserva e outros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 Renovação de empréstimo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 Histórico de empréstimos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Reservas </a:t>
            </a:r>
          </a:p>
          <a:p>
            <a:r>
              <a:rPr lang="pt-BR" sz="1600" dirty="0" smtClean="0"/>
              <a:t>    </a:t>
            </a:r>
            <a:r>
              <a:rPr lang="pt-BR" sz="1400" dirty="0" smtClean="0"/>
              <a:t>- Títulos reservados e posição na fila </a:t>
            </a:r>
          </a:p>
          <a:p>
            <a:r>
              <a:rPr lang="pt-BR" sz="1400" dirty="0" smtClean="0"/>
              <a:t>     de reserva</a:t>
            </a:r>
            <a:endParaRPr lang="pt-BR" sz="1600" dirty="0" smtClean="0"/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Bibliografias  do curso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 Sugestões para compra 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Perfil de interesse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Informações  pessoais (e-mail)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dirty="0" smtClean="0"/>
              <a:t>Troca de senha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13</a:t>
            </a:fld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1115616" y="1268760"/>
            <a:ext cx="69127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SERVIÇOS </a:t>
            </a:r>
          </a:p>
          <a:p>
            <a:endParaRPr lang="pt-BR" dirty="0" smtClean="0"/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COMUT   -   Cópia de documentos / rede nacional</a:t>
            </a:r>
          </a:p>
          <a:p>
            <a:pPr>
              <a:buFont typeface="Wingdings" pitchFamily="2" charset="2"/>
              <a:buChar char="Ø"/>
            </a:pP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SCAD        -   Cópia de documentos  / rede nacional e internacional</a:t>
            </a:r>
          </a:p>
          <a:p>
            <a:pPr>
              <a:buFont typeface="Wingdings" pitchFamily="2" charset="2"/>
              <a:buChar char="Ø"/>
            </a:pPr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Orientação para Normalização de Trabalhos Acadêmicos</a:t>
            </a:r>
          </a:p>
          <a:p>
            <a:pPr>
              <a:buFont typeface="Wingdings" pitchFamily="2" charset="2"/>
              <a:buChar char="Ø"/>
            </a:pPr>
            <a:endParaRPr lang="pt-BR" b="1" dirty="0" smtClean="0">
              <a:hlinkClick r:id="rId5" tooltip="Ficha Catalográfica"/>
            </a:endParaRP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Ficha Catalográfica / dissertações e teses</a:t>
            </a:r>
          </a:p>
          <a:p>
            <a:pPr>
              <a:buFont typeface="Wingdings" pitchFamily="2" charset="2"/>
              <a:buChar char="Ø"/>
            </a:pPr>
            <a:endParaRPr lang="pt-BR" b="1" dirty="0" smtClean="0">
              <a:hlinkClick r:id="rId6" tooltip="Tutoriais"/>
            </a:endParaRP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 Tutoriais</a:t>
            </a:r>
          </a:p>
          <a:p>
            <a:endParaRPr lang="pt-BR" sz="1400" b="1" dirty="0" smtClean="0"/>
          </a:p>
          <a:p>
            <a:r>
              <a:rPr lang="pt-BR" b="1" dirty="0" smtClean="0"/>
              <a:t>     E-mail UFPR	</a:t>
            </a:r>
          </a:p>
          <a:p>
            <a:r>
              <a:rPr lang="pt-BR" b="1" dirty="0" smtClean="0"/>
              <a:t>     Conexão doméstica</a:t>
            </a:r>
          </a:p>
          <a:p>
            <a:r>
              <a:rPr lang="pt-BR" b="1" dirty="0" smtClean="0"/>
              <a:t>     Bases de dados</a:t>
            </a:r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14</a:t>
            </a:fld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15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3131840" y="1052736"/>
            <a:ext cx="2480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rgbClr val="7030A0"/>
                </a:solidFill>
              </a:rPr>
              <a:t>PESQUISA CIENTÍFICA</a:t>
            </a:r>
            <a:endParaRPr lang="pt-BR" sz="2000" b="1" dirty="0">
              <a:solidFill>
                <a:srgbClr val="7030A0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1043608" y="1772816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“Na natureza nada se perde,  nada se cria, tudo se transforma”</a:t>
            </a:r>
          </a:p>
          <a:p>
            <a:r>
              <a:rPr lang="pt-BR" sz="1600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                                                                            Lavoisier  (1743 – XVIII)</a:t>
            </a:r>
            <a:endParaRPr lang="pt-BR" sz="1600" dirty="0" smtClean="0">
              <a:solidFill>
                <a:srgbClr val="000000"/>
              </a:solidFill>
              <a:latin typeface="Microsoft Sans Serif" pitchFamily="34" charset="0"/>
              <a:ea typeface="Times New Roman" pitchFamily="18" charset="0"/>
              <a:cs typeface="Microsoft Sans Serif" pitchFamily="34" charset="0"/>
            </a:endParaRPr>
          </a:p>
        </p:txBody>
      </p:sp>
      <p:pic>
        <p:nvPicPr>
          <p:cNvPr id="10" name="Imagem 7" descr="ABNT.gif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71670" y="4143380"/>
            <a:ext cx="2376264" cy="1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1979712" y="2852936"/>
            <a:ext cx="4536504" cy="36933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RIGOR CIENTÍFICO                           CITAÇÕES</a:t>
            </a:r>
          </a:p>
        </p:txBody>
      </p:sp>
      <p:sp>
        <p:nvSpPr>
          <p:cNvPr id="12" name="Seta para a direita 11"/>
          <p:cNvSpPr/>
          <p:nvPr/>
        </p:nvSpPr>
        <p:spPr>
          <a:xfrm>
            <a:off x="4139952" y="2924944"/>
            <a:ext cx="576064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1000100" y="3714752"/>
            <a:ext cx="1192955" cy="58477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pt-BR" sz="3200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Plágio</a:t>
            </a:r>
            <a:endParaRPr lang="pt-BR" sz="3200" dirty="0"/>
          </a:p>
        </p:txBody>
      </p:sp>
      <p:sp>
        <p:nvSpPr>
          <p:cNvPr id="14" name="Retângulo 13"/>
          <p:cNvSpPr/>
          <p:nvPr/>
        </p:nvSpPr>
        <p:spPr>
          <a:xfrm>
            <a:off x="4572000" y="4286256"/>
            <a:ext cx="37038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solidFill>
                  <a:srgbClr val="000000"/>
                </a:solidFill>
                <a:ea typeface="Times New Roman" pitchFamily="18" charset="0"/>
                <a:cs typeface="Microsoft Sans Serif" pitchFamily="34" charset="0"/>
              </a:rPr>
              <a:t> N</a:t>
            </a:r>
            <a:r>
              <a:rPr lang="pt-BR" dirty="0" smtClean="0"/>
              <a:t>ormas/ direitos autorais</a:t>
            </a:r>
          </a:p>
          <a:p>
            <a:endParaRPr lang="pt-BR" dirty="0" smtClean="0"/>
          </a:p>
          <a:p>
            <a:r>
              <a:rPr lang="pt-BR" dirty="0" smtClean="0"/>
              <a:t> Ferramentas para detecção de plágio</a:t>
            </a:r>
            <a:endParaRPr lang="pt-B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2699792" y="1268760"/>
            <a:ext cx="2952328" cy="369332"/>
          </a:xfrm>
          <a:prstGeom prst="rect">
            <a:avLst/>
          </a:prstGeom>
          <a:noFill/>
          <a:ln w="28575"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Conjunto de Normas  UFPR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771800" y="4869160"/>
            <a:ext cx="309634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 fase de atualização</a:t>
            </a:r>
          </a:p>
          <a:p>
            <a:endParaRPr lang="pt-BR" sz="1000" dirty="0" smtClean="0"/>
          </a:p>
          <a:p>
            <a:r>
              <a:rPr lang="pt-BR" dirty="0" smtClean="0"/>
              <a:t>Edição em único volume</a:t>
            </a:r>
            <a:endParaRPr lang="pt-BR" dirty="0"/>
          </a:p>
        </p:txBody>
      </p:sp>
      <p:pic>
        <p:nvPicPr>
          <p:cNvPr id="5122" name="Picture 2" descr="https://encrypted-tbn0.gstatic.com/images?q=tbn:ANd9GcQuywNktEt-x6C_kezj1OJtCyHiMBHr1fub6pbqi6IfX3n4hf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844824"/>
            <a:ext cx="1872208" cy="2742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lipse 60"/>
          <p:cNvSpPr/>
          <p:nvPr/>
        </p:nvSpPr>
        <p:spPr>
          <a:xfrm>
            <a:off x="2143108" y="1785926"/>
            <a:ext cx="4429156" cy="4572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lipse 55"/>
          <p:cNvSpPr/>
          <p:nvPr/>
        </p:nvSpPr>
        <p:spPr>
          <a:xfrm>
            <a:off x="1643042" y="4286256"/>
            <a:ext cx="1643073" cy="1428760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17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upo 6"/>
          <p:cNvGrpSpPr/>
          <p:nvPr/>
        </p:nvGrpSpPr>
        <p:grpSpPr>
          <a:xfrm>
            <a:off x="3500430" y="1571612"/>
            <a:ext cx="1643073" cy="1428760"/>
            <a:chOff x="3669016" y="1"/>
            <a:chExt cx="1554447" cy="1554447"/>
          </a:xfrm>
          <a:solidFill>
            <a:srgbClr val="7030A0"/>
          </a:solidFill>
        </p:grpSpPr>
        <p:sp>
          <p:nvSpPr>
            <p:cNvPr id="38" name="Elipse 37"/>
            <p:cNvSpPr/>
            <p:nvPr/>
          </p:nvSpPr>
          <p:spPr>
            <a:xfrm>
              <a:off x="3669016" y="1"/>
              <a:ext cx="1554447" cy="1554447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Elipse 4"/>
            <p:cNvSpPr/>
            <p:nvPr/>
          </p:nvSpPr>
          <p:spPr>
            <a:xfrm>
              <a:off x="3896660" y="227644"/>
              <a:ext cx="1099159" cy="10991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baseline="0" dirty="0" smtClean="0">
                  <a:solidFill>
                    <a:schemeClr val="bg1"/>
                  </a:solidFill>
                </a:rPr>
                <a:t>1</a:t>
              </a:r>
            </a:p>
            <a:p>
              <a:pPr lvl="0" algn="ctr" defTabSz="977900"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baseline="0" dirty="0" smtClean="0">
                  <a:solidFill>
                    <a:schemeClr val="bg1"/>
                  </a:solidFill>
                </a:rPr>
                <a:t>Pesquisa</a:t>
              </a:r>
              <a:endParaRPr lang="pt-BR" sz="2200" b="1" kern="1200" baseline="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-3929122" y="3929066"/>
            <a:ext cx="1814339" cy="1622099"/>
            <a:chOff x="1940791" y="760152"/>
            <a:chExt cx="1663056" cy="1764794"/>
          </a:xfrm>
        </p:grpSpPr>
        <p:sp>
          <p:nvSpPr>
            <p:cNvPr id="20" name="Elipse 19"/>
            <p:cNvSpPr/>
            <p:nvPr/>
          </p:nvSpPr>
          <p:spPr>
            <a:xfrm>
              <a:off x="1940791" y="760152"/>
              <a:ext cx="1663056" cy="1764794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Elipse 22"/>
            <p:cNvSpPr/>
            <p:nvPr/>
          </p:nvSpPr>
          <p:spPr>
            <a:xfrm>
              <a:off x="2226543" y="1045904"/>
              <a:ext cx="1175958" cy="1247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kern="1200" baseline="0" dirty="0" err="1" smtClean="0">
                  <a:solidFill>
                    <a:schemeClr val="tx1"/>
                  </a:solidFill>
                </a:rPr>
                <a:t>Preser-vação</a:t>
              </a:r>
              <a:r>
                <a:rPr lang="pt-BR" sz="2200" kern="1200" baseline="0" dirty="0" smtClean="0">
                  <a:solidFill>
                    <a:schemeClr val="tx1"/>
                  </a:solidFill>
                </a:rPr>
                <a:t> (ou destrui-ção)</a:t>
              </a:r>
              <a:endParaRPr lang="pt-BR" sz="2200" kern="1200" baseline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1714479" y="4286256"/>
            <a:ext cx="3571896" cy="2357454"/>
            <a:chOff x="1844230" y="-1010389"/>
            <a:chExt cx="3379233" cy="2564837"/>
          </a:xfrm>
          <a:solidFill>
            <a:srgbClr val="7030A0"/>
          </a:solidFill>
        </p:grpSpPr>
        <p:sp>
          <p:nvSpPr>
            <p:cNvPr id="50" name="Elipse 49"/>
            <p:cNvSpPr/>
            <p:nvPr/>
          </p:nvSpPr>
          <p:spPr>
            <a:xfrm>
              <a:off x="3669016" y="1"/>
              <a:ext cx="1554447" cy="1554447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Elipse 4"/>
            <p:cNvSpPr/>
            <p:nvPr/>
          </p:nvSpPr>
          <p:spPr>
            <a:xfrm>
              <a:off x="1844230" y="-1010389"/>
              <a:ext cx="1437083" cy="10991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2200" b="1" dirty="0" smtClean="0">
                <a:solidFill>
                  <a:schemeClr val="bg1"/>
                </a:solidFill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dirty="0" smtClean="0">
                  <a:solidFill>
                    <a:schemeClr val="bg1"/>
                  </a:solidFill>
                </a:rPr>
                <a:t>5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dirty="0" smtClean="0">
                  <a:solidFill>
                    <a:schemeClr val="bg1"/>
                  </a:solidFill>
                </a:rPr>
                <a:t>Organização</a:t>
              </a:r>
              <a:endParaRPr lang="pt-BR" sz="2200" b="1" kern="1200" baseline="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Elipse 52"/>
          <p:cNvSpPr/>
          <p:nvPr/>
        </p:nvSpPr>
        <p:spPr>
          <a:xfrm>
            <a:off x="5286380" y="4214818"/>
            <a:ext cx="1643073" cy="1428760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4" name="Grupo 73"/>
          <p:cNvGrpSpPr/>
          <p:nvPr/>
        </p:nvGrpSpPr>
        <p:grpSpPr>
          <a:xfrm>
            <a:off x="1714480" y="2500306"/>
            <a:ext cx="1643073" cy="1428760"/>
            <a:chOff x="1714480" y="2500306"/>
            <a:chExt cx="1643073" cy="1428760"/>
          </a:xfrm>
        </p:grpSpPr>
        <p:sp>
          <p:nvSpPr>
            <p:cNvPr id="59" name="Elipse 58"/>
            <p:cNvSpPr/>
            <p:nvPr/>
          </p:nvSpPr>
          <p:spPr>
            <a:xfrm>
              <a:off x="1714480" y="2500306"/>
              <a:ext cx="1643073" cy="1428760"/>
            </a:xfrm>
            <a:prstGeom prst="ellipse">
              <a:avLst/>
            </a:prstGeom>
            <a:solidFill>
              <a:srgbClr val="7030A0"/>
            </a:solidFill>
            <a:ln w="31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Elipse 4"/>
            <p:cNvSpPr/>
            <p:nvPr/>
          </p:nvSpPr>
          <p:spPr>
            <a:xfrm>
              <a:off x="1785918" y="2571744"/>
              <a:ext cx="1500198" cy="129603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baseline="0" dirty="0" smtClean="0">
                  <a:solidFill>
                    <a:schemeClr val="bg1"/>
                  </a:solidFill>
                </a:rPr>
                <a:t>6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baseline="0" dirty="0" smtClean="0">
                  <a:solidFill>
                    <a:schemeClr val="bg1"/>
                  </a:solidFill>
                </a:rPr>
                <a:t>Preservação</a:t>
              </a:r>
              <a:endParaRPr lang="pt-BR" sz="2200" b="1" dirty="0">
                <a:solidFill>
                  <a:schemeClr val="bg1"/>
                </a:solidFill>
              </a:endParaRP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b="1" dirty="0" smtClean="0">
                  <a:solidFill>
                    <a:schemeClr val="bg1"/>
                  </a:solidFill>
                </a:rPr>
                <a:t>D</a:t>
              </a:r>
              <a:r>
                <a:rPr lang="pt-BR" b="1" kern="1200" baseline="0" dirty="0" smtClean="0">
                  <a:solidFill>
                    <a:schemeClr val="bg1"/>
                  </a:solidFill>
                </a:rPr>
                <a:t>estruição</a:t>
              </a:r>
            </a:p>
          </p:txBody>
        </p:sp>
      </p:grpSp>
      <p:sp>
        <p:nvSpPr>
          <p:cNvPr id="63" name="Elipse 4"/>
          <p:cNvSpPr/>
          <p:nvPr/>
        </p:nvSpPr>
        <p:spPr>
          <a:xfrm>
            <a:off x="5000628" y="4429132"/>
            <a:ext cx="2357454" cy="1010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200" b="1" dirty="0" smtClean="0">
                <a:solidFill>
                  <a:schemeClr val="bg1"/>
                </a:solidFill>
              </a:rPr>
              <a:t> </a:t>
            </a:r>
            <a:r>
              <a:rPr lang="pt-BR" sz="2200" b="1" dirty="0" smtClean="0">
                <a:solidFill>
                  <a:schemeClr val="bg1"/>
                </a:solidFill>
              </a:rPr>
              <a:t>3          Disseminação</a:t>
            </a:r>
            <a:endParaRPr lang="pt-BR" sz="2200" b="1" kern="1200" baseline="0" dirty="0">
              <a:solidFill>
                <a:schemeClr val="bg1"/>
              </a:solidFill>
            </a:endParaRPr>
          </a:p>
        </p:txBody>
      </p:sp>
      <p:grpSp>
        <p:nvGrpSpPr>
          <p:cNvPr id="71" name="Grupo 70"/>
          <p:cNvGrpSpPr/>
          <p:nvPr/>
        </p:nvGrpSpPr>
        <p:grpSpPr>
          <a:xfrm>
            <a:off x="5429256" y="2643182"/>
            <a:ext cx="1571636" cy="1357322"/>
            <a:chOff x="5429256" y="2500306"/>
            <a:chExt cx="1571636" cy="1357322"/>
          </a:xfrm>
        </p:grpSpPr>
        <p:sp>
          <p:nvSpPr>
            <p:cNvPr id="34" name="Elipse 33"/>
            <p:cNvSpPr/>
            <p:nvPr/>
          </p:nvSpPr>
          <p:spPr>
            <a:xfrm>
              <a:off x="5429256" y="2500306"/>
              <a:ext cx="1571636" cy="1357322"/>
            </a:xfrm>
            <a:prstGeom prst="ellipse">
              <a:avLst/>
            </a:prstGeom>
            <a:solidFill>
              <a:srgbClr val="7030A0"/>
            </a:solidFill>
            <a:ln w="31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Elipse 8"/>
            <p:cNvSpPr/>
            <p:nvPr/>
          </p:nvSpPr>
          <p:spPr>
            <a:xfrm>
              <a:off x="5500694" y="2714620"/>
              <a:ext cx="1428760" cy="959772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baseline="0" dirty="0" smtClean="0">
                  <a:solidFill>
                    <a:schemeClr val="bg1"/>
                  </a:solidFill>
                </a:rPr>
                <a:t>2</a:t>
              </a:r>
            </a:p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200" b="1" kern="1200" baseline="0" dirty="0" smtClean="0">
                  <a:solidFill>
                    <a:schemeClr val="bg1"/>
                  </a:solidFill>
                </a:rPr>
                <a:t>Produção</a:t>
              </a:r>
              <a:endParaRPr lang="pt-BR" sz="2200" b="1" kern="1200" baseline="0" dirty="0">
                <a:solidFill>
                  <a:schemeClr val="bg1"/>
                </a:solidFill>
              </a:endParaRPr>
            </a:p>
          </p:txBody>
        </p:sp>
      </p:grpSp>
      <p:sp>
        <p:nvSpPr>
          <p:cNvPr id="68" name="Elipse 4"/>
          <p:cNvSpPr/>
          <p:nvPr/>
        </p:nvSpPr>
        <p:spPr>
          <a:xfrm>
            <a:off x="3857620" y="5357826"/>
            <a:ext cx="1402451" cy="101028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7940" tIns="27940" rIns="27940" bIns="2794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200" b="1" kern="1200" baseline="0" dirty="0" smtClean="0">
                <a:solidFill>
                  <a:schemeClr val="bg1"/>
                </a:solidFill>
              </a:rPr>
              <a:t>4</a:t>
            </a:r>
          </a:p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2200" b="1" kern="1200" baseline="0" dirty="0" smtClean="0">
                <a:solidFill>
                  <a:schemeClr val="bg1"/>
                </a:solidFill>
              </a:rPr>
              <a:t>Utilização</a:t>
            </a:r>
            <a:endParaRPr lang="pt-BR" sz="2200" b="1" kern="1200" baseline="0" dirty="0">
              <a:solidFill>
                <a:schemeClr val="bg1"/>
              </a:solidFill>
            </a:endParaRPr>
          </a:p>
        </p:txBody>
      </p:sp>
      <p:sp>
        <p:nvSpPr>
          <p:cNvPr id="69" name="CaixaDeTexto 6"/>
          <p:cNvSpPr txBox="1">
            <a:spLocks noChangeArrowheads="1"/>
          </p:cNvSpPr>
          <p:nvPr/>
        </p:nvSpPr>
        <p:spPr bwMode="auto">
          <a:xfrm>
            <a:off x="1000100" y="1142984"/>
            <a:ext cx="6858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b="1" dirty="0" smtClean="0"/>
              <a:t>CICLO DA TRANSFERÊNCIA DA INFORMAÇÃO</a:t>
            </a:r>
            <a:endParaRPr lang="pt-BR" sz="2000" b="1" dirty="0"/>
          </a:p>
        </p:txBody>
      </p:sp>
      <p:sp>
        <p:nvSpPr>
          <p:cNvPr id="75" name="CaixaDeTexto 74"/>
          <p:cNvSpPr txBox="1"/>
          <p:nvPr/>
        </p:nvSpPr>
        <p:spPr>
          <a:xfrm>
            <a:off x="285720" y="6286520"/>
            <a:ext cx="292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solidFill>
                  <a:schemeClr val="accent4">
                    <a:lumMod val="75000"/>
                  </a:schemeClr>
                </a:solidFill>
              </a:rPr>
              <a:t>Adaptado de Figueiredo (1979)</a:t>
            </a:r>
            <a:endParaRPr lang="pt-BR" sz="16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18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642910" y="1928802"/>
            <a:ext cx="34290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b="1" dirty="0" smtClean="0"/>
              <a:t>RECURSOS E FONTES PRIMÁRIAS</a:t>
            </a:r>
          </a:p>
          <a:p>
            <a:endParaRPr lang="pt-BR" dirty="0" smtClean="0"/>
          </a:p>
          <a:p>
            <a:r>
              <a:rPr lang="pt-BR" dirty="0" smtClean="0"/>
              <a:t>Livros  </a:t>
            </a:r>
          </a:p>
          <a:p>
            <a:r>
              <a:rPr lang="pt-BR" dirty="0" smtClean="0"/>
              <a:t>Periódicos </a:t>
            </a:r>
          </a:p>
          <a:p>
            <a:r>
              <a:rPr lang="pt-BR" dirty="0" smtClean="0"/>
              <a:t>Anais  de eventos </a:t>
            </a:r>
          </a:p>
          <a:p>
            <a:r>
              <a:rPr lang="pt-BR" dirty="0" smtClean="0"/>
              <a:t>Relatórios técnicos</a:t>
            </a:r>
            <a:endParaRPr lang="pt-BR" b="1" dirty="0" smtClean="0"/>
          </a:p>
        </p:txBody>
      </p:sp>
      <p:sp>
        <p:nvSpPr>
          <p:cNvPr id="8" name="Retângulo 7"/>
          <p:cNvSpPr/>
          <p:nvPr/>
        </p:nvSpPr>
        <p:spPr>
          <a:xfrm>
            <a:off x="3203848" y="1124744"/>
            <a:ext cx="29366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</a:rPr>
              <a:t>PESQUISA CIENTÍFICA</a:t>
            </a:r>
            <a:endParaRPr lang="pt-BR" sz="2400" b="1" dirty="0">
              <a:solidFill>
                <a:srgbClr val="7030A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214678" y="2428868"/>
            <a:ext cx="4929222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RECURSOS E FONTES SECUNDÁRIAS </a:t>
            </a:r>
          </a:p>
          <a:p>
            <a:endParaRPr lang="pt-BR" dirty="0" smtClean="0"/>
          </a:p>
          <a:p>
            <a:r>
              <a:rPr lang="pt-BR" dirty="0" smtClean="0"/>
              <a:t>Bibliografias </a:t>
            </a:r>
          </a:p>
          <a:p>
            <a:r>
              <a:rPr lang="pt-BR" dirty="0" smtClean="0"/>
              <a:t>Dicionários e  Enciclopédias</a:t>
            </a:r>
          </a:p>
          <a:p>
            <a:r>
              <a:rPr lang="pt-BR" dirty="0" smtClean="0"/>
              <a:t>Manuais </a:t>
            </a:r>
          </a:p>
          <a:p>
            <a:r>
              <a:rPr lang="pt-BR" dirty="0" smtClean="0"/>
              <a:t>Publicações ou periódicos de indexação e resumos, </a:t>
            </a:r>
          </a:p>
          <a:p>
            <a:r>
              <a:rPr lang="pt-BR" dirty="0" smtClean="0"/>
              <a:t>Artigos de revisão</a:t>
            </a:r>
          </a:p>
          <a:p>
            <a:r>
              <a:rPr lang="pt-BR" dirty="0" smtClean="0"/>
              <a:t>Catálogos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786050" y="5143512"/>
            <a:ext cx="5214974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b="1" dirty="0" smtClean="0"/>
              <a:t>BASE DE DADOS</a:t>
            </a:r>
          </a:p>
          <a:p>
            <a:endParaRPr lang="pt-BR" dirty="0" smtClean="0"/>
          </a:p>
          <a:p>
            <a:r>
              <a:rPr lang="pt-BR" dirty="0" smtClean="0"/>
              <a:t>Interface que possibilita a recuperação </a:t>
            </a:r>
          </a:p>
          <a:p>
            <a:r>
              <a:rPr lang="pt-BR" dirty="0" smtClean="0"/>
              <a:t>da informação a partir de diferentes fontes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827584" y="1268760"/>
            <a:ext cx="7200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RECOMENDAÇÕES PARA PESQUISA BIBLIOGRÁFICA</a:t>
            </a:r>
          </a:p>
          <a:p>
            <a:pPr algn="ctr"/>
            <a:endParaRPr lang="pt-BR" sz="2000" b="1" dirty="0" smtClean="0">
              <a:solidFill>
                <a:srgbClr val="CC3300"/>
              </a:solidFill>
            </a:endParaRPr>
          </a:p>
          <a:p>
            <a:pPr algn="ctr"/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Base de dados referenciais</a:t>
            </a:r>
          </a:p>
          <a:p>
            <a:r>
              <a:rPr lang="pt-BR" dirty="0" smtClean="0"/>
              <a:t>     Resultados com abstract/resumo</a:t>
            </a:r>
          </a:p>
          <a:p>
            <a:r>
              <a:rPr lang="pt-BR" dirty="0" smtClean="0"/>
              <a:t>     Levantamento bibliográfico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 de dados primárias</a:t>
            </a:r>
          </a:p>
          <a:p>
            <a:r>
              <a:rPr lang="pt-BR" dirty="0" smtClean="0"/>
              <a:t>     Artigos com texto completo</a:t>
            </a:r>
          </a:p>
          <a:p>
            <a:pPr>
              <a:buFont typeface="Wingdings" pitchFamily="2" charset="2"/>
              <a:buChar char="Ø"/>
            </a:pPr>
            <a:endParaRPr lang="pt-BR" sz="2000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Bases de dados da Área Biomédica </a:t>
            </a:r>
          </a:p>
          <a:p>
            <a:r>
              <a:rPr lang="pt-BR" dirty="0" smtClean="0"/>
              <a:t>     Portal BVS - Pubmed -  Lilacs - Medline  </a:t>
            </a:r>
            <a:r>
              <a:rPr lang="pt-BR" b="1" dirty="0" smtClean="0"/>
              <a:t>- </a:t>
            </a:r>
            <a:r>
              <a:rPr lang="pt-BR" dirty="0" smtClean="0"/>
              <a:t>Biological Abstract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Base de dados multidisciplinares</a:t>
            </a:r>
          </a:p>
          <a:p>
            <a:r>
              <a:rPr lang="pt-BR" dirty="0" smtClean="0"/>
              <a:t>     Web of Science – Scopus – </a:t>
            </a:r>
            <a:r>
              <a:rPr lang="pt-BR" dirty="0" err="1" smtClean="0"/>
              <a:t>ScienceDirect</a:t>
            </a:r>
            <a:endParaRPr lang="pt-BR" dirty="0" smtClean="0"/>
          </a:p>
          <a:p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971600" y="1988840"/>
            <a:ext cx="741682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 smtClean="0"/>
              <a:t>Este curso tem por objetivo orientar a pesquisa em bases de dados disponíveis no Portal da Informação da UFPR voltados para a área Biomédica,  com ênfase para Fisioterapia.</a:t>
            </a:r>
          </a:p>
          <a:p>
            <a:endParaRPr lang="pt-BR" sz="2000" dirty="0" smtClean="0"/>
          </a:p>
          <a:p>
            <a:pPr algn="just"/>
            <a:r>
              <a:rPr lang="pt-BR" sz="2000" dirty="0" smtClean="0"/>
              <a:t>Inclui fontes de acesso público e restrito, orientações para utilização dos produtos de informação e serviços oferecidos pelo Sistema de Bibliotecas da UFPR, bem como recomendações para pesquisa em bases de dados científicas.</a:t>
            </a:r>
          </a:p>
          <a:p>
            <a:pPr algn="just"/>
            <a:endParaRPr lang="pt-BR" sz="2000" dirty="0" smtClean="0"/>
          </a:p>
          <a:p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547664" y="1052736"/>
            <a:ext cx="554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APRESENTAÇÃO</a:t>
            </a:r>
            <a:endParaRPr lang="pt-BR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1043608" y="1988840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 Usar termos de busca em inglês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Usar descritores de assunto  / vocabulário controlado utilizado para  </a:t>
            </a:r>
          </a:p>
          <a:p>
            <a:r>
              <a:rPr lang="pt-BR" dirty="0" smtClean="0"/>
              <a:t>      agrupar materiais de um mesmo assunto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A terminologia correta para a área de saúde pode ser consultada na </a:t>
            </a:r>
          </a:p>
          <a:p>
            <a:r>
              <a:rPr lang="pt-BR" dirty="0" smtClean="0"/>
              <a:t>     base </a:t>
            </a:r>
            <a:r>
              <a:rPr lang="en-US" dirty="0" smtClean="0"/>
              <a:t>Medical Subject Headgins (</a:t>
            </a:r>
            <a:r>
              <a:rPr lang="pt-BR" dirty="0" smtClean="0"/>
              <a:t>MeSH)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Pode ser utilizado também a base Descritores em Ciência e Saúde (DeCS) </a:t>
            </a:r>
          </a:p>
          <a:p>
            <a:r>
              <a:rPr lang="pt-BR" dirty="0" smtClean="0"/>
              <a:t>      que é um vocabulário estruturado e trilingue, desenvolvido a partir do </a:t>
            </a:r>
          </a:p>
          <a:p>
            <a:r>
              <a:rPr lang="pt-BR" dirty="0" smtClean="0"/>
              <a:t>      MeSH e que possibilita a entrada de termos em português. 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Os descritores podem ser acessados nos endereços:  </a:t>
            </a:r>
          </a:p>
          <a:p>
            <a:r>
              <a:rPr lang="pt-BR" dirty="0" smtClean="0">
                <a:hlinkClick r:id="rId5"/>
              </a:rPr>
              <a:t>http://www.ncbi.nlm.nih.gov/mesh</a:t>
            </a:r>
            <a:r>
              <a:rPr lang="pt-BR" dirty="0" smtClean="0"/>
              <a:t> e </a:t>
            </a:r>
            <a:r>
              <a:rPr lang="pt-BR" dirty="0" smtClean="0">
                <a:hlinkClick r:id="rId6"/>
              </a:rPr>
              <a:t>http://decs.bvs.br/</a:t>
            </a:r>
            <a:r>
              <a:rPr lang="pt-BR" dirty="0" smtClean="0"/>
              <a:t>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75656" y="1268760"/>
            <a:ext cx="56886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RECOMENDAÇÕES PARA PESQUISA BIBLIOGRÁFICA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tângulo 6"/>
          <p:cNvSpPr/>
          <p:nvPr/>
        </p:nvSpPr>
        <p:spPr>
          <a:xfrm>
            <a:off x="1403648" y="1124744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Como consultar terminologias no DeCS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99592" y="1628800"/>
            <a:ext cx="75608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1. Na página da BVS clique em “Portal DeCS”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2. Clique em “Consulta ao DeCS”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3. Em seguida clique em “Consulta por Índice” selecione a opção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“Permutado” clique em “Índice”.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4. Digite a palavra e clique em “Índice”.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5. Com o mouse selecione uma ou mais palavras e clique em mostrar.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6. O termo será apresentado em inglês, espanhol e português.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    Abaixo serão relacionados os qualificadores, termos que podem ser</a:t>
            </a:r>
          </a:p>
          <a:p>
            <a:r>
              <a:rPr lang="pt-BR" dirty="0" smtClean="0"/>
              <a:t>    utilizados junto com o descritor.  Exemplo: Cirurgia/história</a:t>
            </a:r>
          </a:p>
          <a:p>
            <a:r>
              <a:rPr lang="pt-BR" dirty="0" smtClean="0"/>
              <a:t>    (cirurgia é o descritor e história, veja exemplo no slide 17 )</a:t>
            </a:r>
          </a:p>
          <a:p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8697" t="20257" r="28257" b="46975"/>
          <a:stretch>
            <a:fillRect/>
          </a:stretch>
        </p:blipFill>
        <p:spPr bwMode="auto">
          <a:xfrm>
            <a:off x="971600" y="1196752"/>
            <a:ext cx="529729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28457" t="18550" r="28330" b="47723"/>
          <a:stretch>
            <a:fillRect/>
          </a:stretch>
        </p:blipFill>
        <p:spPr bwMode="auto">
          <a:xfrm>
            <a:off x="3049031" y="3861048"/>
            <a:ext cx="560942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22</a:t>
            </a:fld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730" t="22529" r="31455" b="16900"/>
          <a:stretch>
            <a:fillRect/>
          </a:stretch>
        </p:blipFill>
        <p:spPr bwMode="auto">
          <a:xfrm>
            <a:off x="3563888" y="980728"/>
            <a:ext cx="532859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 l="32337" t="29091" r="30980" b="49601"/>
          <a:stretch>
            <a:fillRect/>
          </a:stretch>
        </p:blipFill>
        <p:spPr bwMode="auto">
          <a:xfrm>
            <a:off x="251520" y="2060848"/>
            <a:ext cx="4105749" cy="149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71600" y="2636912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1 - Clicar em “</a:t>
            </a:r>
            <a:r>
              <a:rPr lang="pt-BR" dirty="0" err="1" smtClean="0"/>
              <a:t>MeSH</a:t>
            </a:r>
            <a:r>
              <a:rPr lang="pt-BR" dirty="0" smtClean="0"/>
              <a:t> ”</a:t>
            </a:r>
          </a:p>
          <a:p>
            <a:endParaRPr lang="pt-BR" dirty="0" smtClean="0"/>
          </a:p>
          <a:p>
            <a:r>
              <a:rPr lang="pt-BR" dirty="0" smtClean="0"/>
              <a:t>2 - Digitar o termo de busca e clicar em “search”</a:t>
            </a:r>
          </a:p>
          <a:p>
            <a:endParaRPr lang="pt-BR" dirty="0" smtClean="0"/>
          </a:p>
          <a:p>
            <a:r>
              <a:rPr lang="pt-BR" dirty="0" smtClean="0"/>
              <a:t>3 - Serão relacionados todos os termos contendo a palavra que  foi digitada.</a:t>
            </a:r>
          </a:p>
          <a:p>
            <a:endParaRPr lang="pt-BR" dirty="0" smtClean="0"/>
          </a:p>
          <a:p>
            <a:r>
              <a:rPr lang="pt-BR" dirty="0" smtClean="0"/>
              <a:t>4 - Ao selecionar o termo desejado  é  exibido na tela lista de  subtemas  </a:t>
            </a:r>
          </a:p>
          <a:p>
            <a:r>
              <a:rPr lang="pt-BR" dirty="0" smtClean="0"/>
              <a:t>     do assunto para construção da estratégia de busca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43608" y="1412776"/>
            <a:ext cx="68407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Como consultar terminologias no MeSH / Pubmed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 l="5491" t="18827" r="44191" b="19673"/>
          <a:stretch>
            <a:fillRect/>
          </a:stretch>
        </p:blipFill>
        <p:spPr bwMode="auto">
          <a:xfrm>
            <a:off x="179512" y="998730"/>
            <a:ext cx="5328592" cy="4662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 l="7307" t="18713" r="49762" b="5290"/>
          <a:stretch>
            <a:fillRect/>
          </a:stretch>
        </p:blipFill>
        <p:spPr bwMode="auto">
          <a:xfrm>
            <a:off x="4427984" y="1700808"/>
            <a:ext cx="4464496" cy="493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683568" y="1052736"/>
            <a:ext cx="7920880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OPERADORES BOOLEANOS</a:t>
            </a:r>
          </a:p>
          <a:p>
            <a:endParaRPr lang="pt-BR" sz="1100" dirty="0" smtClean="0"/>
          </a:p>
          <a:p>
            <a:endParaRPr lang="pt-BR" sz="400" dirty="0" smtClean="0"/>
          </a:p>
          <a:p>
            <a:r>
              <a:rPr lang="pt-BR" dirty="0" smtClean="0"/>
              <a:t> Os operadores booleanos determinam a relação entre dois ou mais elementos em uma busca .  O uso dos operadores possibilita três condições básicas de relacionamentos  de pesquisa, conforme abaixo:</a:t>
            </a:r>
          </a:p>
          <a:p>
            <a:endParaRPr lang="pt-BR" sz="900" dirty="0" smtClean="0"/>
          </a:p>
          <a:p>
            <a:endParaRPr lang="pt-BR" sz="100" dirty="0" smtClean="0"/>
          </a:p>
          <a:p>
            <a:r>
              <a:rPr lang="pt-BR" dirty="0" smtClean="0"/>
              <a:t>1 - Intersecção de A e B (São palavras  selecionadas para busca que devem estar </a:t>
            </a:r>
          </a:p>
          <a:p>
            <a:r>
              <a:rPr lang="pt-BR" dirty="0" smtClean="0"/>
              <a:t>      presentes em todos os artigos)</a:t>
            </a:r>
          </a:p>
          <a:p>
            <a:endParaRPr lang="pt-BR" sz="500" dirty="0" smtClean="0"/>
          </a:p>
          <a:p>
            <a:r>
              <a:rPr lang="pt-BR" dirty="0" smtClean="0"/>
              <a:t>2 - Interesse está em A ou B (São palavras relacionadas ou em outros idiomas. Não </a:t>
            </a:r>
          </a:p>
          <a:p>
            <a:r>
              <a:rPr lang="pt-BR" dirty="0" smtClean="0"/>
              <a:t>      é necessário que todas as palavras estejam  presente em um mesmo artigo).</a:t>
            </a:r>
          </a:p>
          <a:p>
            <a:endParaRPr lang="pt-BR" sz="500" dirty="0" smtClean="0"/>
          </a:p>
          <a:p>
            <a:r>
              <a:rPr lang="pt-BR" dirty="0" smtClean="0"/>
              <a:t>3 - Interesse está no A. Documentos que possuam o B são excluídos da pesquisa.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365104"/>
            <a:ext cx="472372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26</a:t>
            </a:fld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39552" y="6381328"/>
            <a:ext cx="20345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7850" t="52079" r="39101" b="19361"/>
          <a:stretch>
            <a:fillRect/>
          </a:stretch>
        </p:blipFill>
        <p:spPr bwMode="auto">
          <a:xfrm>
            <a:off x="1187624" y="3212976"/>
            <a:ext cx="6815345" cy="2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827584" y="1268760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Intersecção de A e B</a:t>
            </a:r>
          </a:p>
          <a:p>
            <a:r>
              <a:rPr lang="pt-BR" dirty="0" smtClean="0"/>
              <a:t>O interesse está em A ou B</a:t>
            </a:r>
          </a:p>
          <a:p>
            <a:r>
              <a:rPr lang="pt-BR" dirty="0" smtClean="0"/>
              <a:t>O interesse está no A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3419872" y="2636912"/>
            <a:ext cx="1813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Área de interesse</a:t>
            </a:r>
            <a:endParaRPr lang="pt-BR" dirty="0"/>
          </a:p>
        </p:txBody>
      </p:sp>
      <p:grpSp>
        <p:nvGrpSpPr>
          <p:cNvPr id="6" name="Grupo 5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7" name="Imagem 6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8" name="Imagem 7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9" name="Imagem 8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27</a:t>
            </a:fld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683568" y="6237312"/>
            <a:ext cx="2008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Retângulo 5"/>
          <p:cNvSpPr/>
          <p:nvPr/>
        </p:nvSpPr>
        <p:spPr>
          <a:xfrm>
            <a:off x="611560" y="1124744"/>
            <a:ext cx="8208912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CARACTERES ESPECIAIS </a:t>
            </a:r>
          </a:p>
          <a:p>
            <a:pPr algn="ctr"/>
            <a:endParaRPr lang="pt-BR" sz="1000" b="1" dirty="0" smtClean="0">
              <a:solidFill>
                <a:srgbClr val="7030A0"/>
              </a:solidFill>
            </a:endParaRPr>
          </a:p>
          <a:p>
            <a:endParaRPr lang="pt-BR" sz="1100" dirty="0" smtClean="0"/>
          </a:p>
          <a:p>
            <a:endParaRPr lang="pt-BR" sz="400" dirty="0" smtClean="0"/>
          </a:p>
          <a:p>
            <a:r>
              <a:rPr lang="pt-BR" b="1" dirty="0" smtClean="0"/>
              <a:t>Parênteses   - </a:t>
            </a:r>
            <a:r>
              <a:rPr lang="pt-BR" dirty="0" smtClean="0"/>
              <a:t> Usado para estabelecer a ordem do processo de pesquisa e</a:t>
            </a:r>
          </a:p>
          <a:p>
            <a:r>
              <a:rPr lang="pt-BR" dirty="0" smtClean="0"/>
              <a:t>                           separar os conjuntos de termos. Também para agrupar sinônimos e </a:t>
            </a:r>
          </a:p>
          <a:p>
            <a:r>
              <a:rPr lang="pt-BR" dirty="0" smtClean="0"/>
              <a:t>                           termos  em vários idiomas.  Ex: </a:t>
            </a:r>
            <a:r>
              <a:rPr lang="pt-BR" i="1" dirty="0" smtClean="0"/>
              <a:t>Hipertensão (eclampsia OR pré-</a:t>
            </a:r>
          </a:p>
          <a:p>
            <a:r>
              <a:rPr lang="pt-BR" i="1" dirty="0" smtClean="0"/>
              <a:t>                           eclampsia).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Truncagem      </a:t>
            </a:r>
            <a:r>
              <a:rPr lang="pt-BR" dirty="0" smtClean="0"/>
              <a:t>- asterisco (*),  cifrão ($) trunca o final de uma palavra. Isso é útil para </a:t>
            </a:r>
          </a:p>
          <a:p>
            <a:r>
              <a:rPr lang="pt-BR" dirty="0" smtClean="0"/>
              <a:t>                             buscar por radicais de palavras. Ex; </a:t>
            </a:r>
            <a:r>
              <a:rPr lang="pt-BR" i="1" dirty="0" smtClean="0"/>
              <a:t>Genetic*</a:t>
            </a:r>
          </a:p>
          <a:p>
            <a:r>
              <a:rPr lang="pt-BR" dirty="0" smtClean="0"/>
              <a:t>                           - jogo da velha (#) – colocado no lugar de um caractere desconhecido.</a:t>
            </a:r>
          </a:p>
          <a:p>
            <a:r>
              <a:rPr lang="pt-BR" dirty="0" smtClean="0"/>
              <a:t>                             Ex:   </a:t>
            </a:r>
            <a:r>
              <a:rPr lang="en-US" i="1" dirty="0" smtClean="0"/>
              <a:t>wom#n</a:t>
            </a:r>
            <a:r>
              <a:rPr lang="en-US" dirty="0" smtClean="0"/>
              <a:t>  para </a:t>
            </a:r>
            <a:r>
              <a:rPr lang="en-US" i="1" dirty="0" smtClean="0"/>
              <a:t>woman</a:t>
            </a:r>
            <a:r>
              <a:rPr lang="en-US" dirty="0" smtClean="0"/>
              <a:t> and </a:t>
            </a:r>
            <a:r>
              <a:rPr lang="en-US" i="1" dirty="0" smtClean="0"/>
              <a:t>women.</a:t>
            </a:r>
            <a:endParaRPr lang="pt-BR" i="1" dirty="0" smtClean="0"/>
          </a:p>
          <a:p>
            <a:r>
              <a:rPr lang="pt-BR" i="1" dirty="0" smtClean="0"/>
              <a:t>                             - </a:t>
            </a:r>
            <a:r>
              <a:rPr lang="pt-BR" dirty="0" smtClean="0"/>
              <a:t>interrogação( ?) colocado no lugar de um caractere desconhecido </a:t>
            </a:r>
          </a:p>
          <a:p>
            <a:r>
              <a:rPr lang="pt-BR" dirty="0" smtClean="0"/>
              <a:t>                             ou na ausência de um caractere. Ex: colo?r   - para color ou colour </a:t>
            </a:r>
          </a:p>
          <a:p>
            <a:endParaRPr lang="pt-BR" i="1" dirty="0" smtClean="0"/>
          </a:p>
          <a:p>
            <a:r>
              <a:rPr lang="pt-BR" dirty="0" smtClean="0"/>
              <a:t> </a:t>
            </a:r>
            <a:r>
              <a:rPr lang="pt-BR" b="1" dirty="0" smtClean="0"/>
              <a:t>Aspas </a:t>
            </a:r>
            <a:r>
              <a:rPr lang="pt-BR" dirty="0" smtClean="0"/>
              <a:t>- usadas para indicar termos compostos. Ex:  </a:t>
            </a:r>
            <a:r>
              <a:rPr lang="pt-BR" i="1" dirty="0" smtClean="0"/>
              <a:t>“Pressão arterial alta”</a:t>
            </a:r>
          </a:p>
          <a:p>
            <a:r>
              <a:rPr lang="pt-BR" i="1" dirty="0" smtClean="0"/>
              <a:t>“Pressão arterial alta” Gravid$ (eclampsia OR pré-eclampsia)</a:t>
            </a:r>
          </a:p>
          <a:p>
            <a:endParaRPr lang="pt-BR" i="1" dirty="0" smtClean="0"/>
          </a:p>
          <a:p>
            <a:endParaRPr lang="pt-BR" sz="1200" dirty="0" smtClean="0"/>
          </a:p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pt-BR" dirty="0" smtClean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43608" y="1484784"/>
            <a:ext cx="705678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</a:rPr>
              <a:t>O que evitar nas estratégicas de busca?</a:t>
            </a:r>
          </a:p>
          <a:p>
            <a:endParaRPr lang="pt-BR" sz="2000" b="1" dirty="0" smtClean="0">
              <a:solidFill>
                <a:srgbClr val="7030A0"/>
              </a:solidFill>
            </a:endParaRPr>
          </a:p>
          <a:p>
            <a:endParaRPr lang="pt-BR" sz="2000" b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Palavras como:  importante, contribuição, melhora e outras </a:t>
            </a:r>
          </a:p>
          <a:p>
            <a:r>
              <a:rPr lang="pt-BR" sz="2000" dirty="0" smtClean="0"/>
              <a:t>                                  similares</a:t>
            </a:r>
          </a:p>
          <a:p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Artigos, pronomes</a:t>
            </a:r>
          </a:p>
          <a:p>
            <a:pPr>
              <a:buFont typeface="Wingdings" pitchFamily="2" charset="2"/>
              <a:buChar char="Ø"/>
            </a:pPr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Usar termos não padronizados, exceto quando necessário.</a:t>
            </a:r>
          </a:p>
          <a:p>
            <a:pPr>
              <a:buFont typeface="Wingdings" pitchFamily="2" charset="2"/>
              <a:buChar char="Ø"/>
            </a:pPr>
            <a:endParaRPr lang="pt-BR" sz="2000" dirty="0" smtClean="0"/>
          </a:p>
          <a:p>
            <a:pPr>
              <a:buFont typeface="Wingdings" pitchFamily="2" charset="2"/>
              <a:buChar char="Ø"/>
            </a:pPr>
            <a:r>
              <a:rPr lang="pt-BR" sz="2000" dirty="0" smtClean="0"/>
              <a:t> Evitar refinar a pesquisa na estratégia. Usar a coluna de</a:t>
            </a:r>
          </a:p>
          <a:p>
            <a:r>
              <a:rPr lang="pt-BR" sz="2000" dirty="0" smtClean="0"/>
              <a:t>     refinamento da própria base. </a:t>
            </a:r>
          </a:p>
          <a:p>
            <a:r>
              <a:rPr lang="pt-BR" sz="2000" dirty="0" smtClean="0"/>
              <a:t>     Exemplo: Gravidez (use o filtro da base)</a:t>
            </a:r>
            <a:endParaRPr lang="pt-BR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29</a:t>
            </a:fld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899592" y="6021288"/>
            <a:ext cx="200888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(NEVES;  JANKOSKI; SCHNAIDER , 2013)</a:t>
            </a:r>
            <a:endParaRPr lang="pt-BR" sz="9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179512" y="112474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7030A0"/>
                </a:solidFill>
              </a:rPr>
              <a:t>RECURSOS INFORMACIONAIS - SIBI/UFPR</a:t>
            </a:r>
          </a:p>
          <a:p>
            <a:pPr algn="ctr"/>
            <a:r>
              <a:rPr lang="pt-BR" sz="2000" dirty="0" smtClean="0"/>
              <a:t>Acesso </a:t>
            </a:r>
            <a:r>
              <a:rPr lang="pt-BR" sz="2000" dirty="0" smtClean="0">
                <a:hlinkClick r:id="rId6"/>
              </a:rPr>
              <a:t>www.portal.ufpr.br</a:t>
            </a:r>
            <a:endParaRPr lang="pt-BR" sz="2400" dirty="0" smtClean="0"/>
          </a:p>
        </p:txBody>
      </p:sp>
      <p:sp>
        <p:nvSpPr>
          <p:cNvPr id="7" name="CaixaDeTexto 6"/>
          <p:cNvSpPr txBox="1"/>
          <p:nvPr/>
        </p:nvSpPr>
        <p:spPr>
          <a:xfrm>
            <a:off x="827584" y="2132856"/>
            <a:ext cx="7957392" cy="487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 smtClean="0"/>
              <a:t>CONTEÚDOS ABORDADOS</a:t>
            </a:r>
          </a:p>
          <a:p>
            <a:pPr>
              <a:lnSpc>
                <a:spcPct val="150000"/>
              </a:lnSpc>
            </a:pPr>
            <a:endParaRPr lang="pt-BR" sz="1400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ACESSO AO ACERVO DA UFPR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REGULAMENTO DE EMPRESTIMO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ACERVO FÍSICO: livros, periódicos, teses, dissertações, monografias</a:t>
            </a:r>
          </a:p>
          <a:p>
            <a:pPr>
              <a:lnSpc>
                <a:spcPct val="150000"/>
              </a:lnSpc>
            </a:pPr>
            <a:endParaRPr lang="pt-BR" sz="700" dirty="0" smtClean="0"/>
          </a:p>
          <a:p>
            <a:pPr>
              <a:buFont typeface="Wingdings" pitchFamily="2" charset="2"/>
              <a:buChar char="Ø"/>
            </a:pPr>
            <a:r>
              <a:rPr lang="pt-BR" sz="1600" dirty="0" smtClean="0"/>
              <a:t>  ACERVO DIGITAL : Banco de teses e dissertações defendidas na UFPR; E-books; </a:t>
            </a:r>
          </a:p>
          <a:p>
            <a:r>
              <a:rPr lang="pt-BR" sz="1600" dirty="0" smtClean="0"/>
              <a:t>      Revistas da UFPR; Vídeos (Rede IFES); UFPR TV.</a:t>
            </a:r>
          </a:p>
          <a:p>
            <a:endParaRPr lang="pt-BR" sz="700" dirty="0" smtClean="0"/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SERVIÇOS E PRODUTOS DE INFORMAÇÃO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PESQUISA CIENTÍFICA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 FONTES DE INFORMAÇÃO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     - Bases de Dados: acesso público ou restrito</a:t>
            </a:r>
          </a:p>
          <a:p>
            <a:pPr>
              <a:lnSpc>
                <a:spcPct val="150000"/>
              </a:lnSpc>
            </a:pPr>
            <a:r>
              <a:rPr lang="pt-BR" sz="1600" dirty="0" smtClean="0"/>
              <a:t>      - Portal de Periódicos Capes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600" dirty="0" smtClean="0"/>
              <a:t> RECOMENDAÇÕES PARA PESQUISA EM BASES DE DADOS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699792" y="162880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4538"/>
          <a:stretch>
            <a:fillRect/>
          </a:stretch>
        </p:blipFill>
        <p:spPr bwMode="auto">
          <a:xfrm>
            <a:off x="1475656" y="2060848"/>
            <a:ext cx="2808312" cy="61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2411760" y="112474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FONTES DE INFORMAÇÃO </a:t>
            </a:r>
            <a:endParaRPr lang="pt-BR" sz="2400" b="1" dirty="0">
              <a:solidFill>
                <a:srgbClr val="7030A0"/>
              </a:solidFill>
            </a:endParaRPr>
          </a:p>
        </p:txBody>
      </p:sp>
      <p:pic>
        <p:nvPicPr>
          <p:cNvPr id="10" name="Imagem 9"/>
          <p:cNvPicPr/>
          <p:nvPr/>
        </p:nvPicPr>
        <p:blipFill>
          <a:blip r:embed="rId6" cstate="print"/>
          <a:srcRect l="37147" t="61505" r="42870" b="31094"/>
          <a:stretch>
            <a:fillRect/>
          </a:stretch>
        </p:blipFill>
        <p:spPr bwMode="auto">
          <a:xfrm>
            <a:off x="3714744" y="3429000"/>
            <a:ext cx="2558545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/>
          <p:nvPr/>
        </p:nvPicPr>
        <p:blipFill>
          <a:blip r:embed="rId7" cstate="print"/>
          <a:srcRect l="38209" t="28413" r="48622" b="67487"/>
          <a:stretch>
            <a:fillRect/>
          </a:stretch>
        </p:blipFill>
        <p:spPr bwMode="auto">
          <a:xfrm>
            <a:off x="3286116" y="4143380"/>
            <a:ext cx="22322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m 13"/>
          <p:cNvPicPr/>
          <p:nvPr/>
        </p:nvPicPr>
        <p:blipFill>
          <a:blip r:embed="rId8" cstate="print"/>
          <a:srcRect l="2867" t="44062" r="79952" b="51217"/>
          <a:stretch>
            <a:fillRect/>
          </a:stretch>
        </p:blipFill>
        <p:spPr bwMode="auto">
          <a:xfrm>
            <a:off x="6072198" y="3643314"/>
            <a:ext cx="1944216" cy="55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/>
          <p:nvPr/>
        </p:nvPicPr>
        <p:blipFill>
          <a:blip r:embed="rId9" cstate="print"/>
          <a:srcRect t="19781" r="86448" b="71370"/>
          <a:stretch>
            <a:fillRect/>
          </a:stretch>
        </p:blipFill>
        <p:spPr bwMode="auto">
          <a:xfrm>
            <a:off x="6012160" y="4221088"/>
            <a:ext cx="1728192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m 15"/>
          <p:cNvPicPr/>
          <p:nvPr/>
        </p:nvPicPr>
        <p:blipFill>
          <a:blip r:embed="rId10" cstate="print"/>
          <a:srcRect l="12075" t="25530" r="64633" b="65910"/>
          <a:stretch>
            <a:fillRect/>
          </a:stretch>
        </p:blipFill>
        <p:spPr bwMode="auto">
          <a:xfrm>
            <a:off x="4644008" y="2060848"/>
            <a:ext cx="3096344" cy="5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Elipse 19"/>
          <p:cNvSpPr/>
          <p:nvPr/>
        </p:nvSpPr>
        <p:spPr>
          <a:xfrm>
            <a:off x="2627784" y="2924944"/>
            <a:ext cx="6048672" cy="3456384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Clique para acessar o Portal de Periódico CAPES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3608" y="4005064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/>
          <p:nvPr/>
        </p:nvSpPr>
        <p:spPr>
          <a:xfrm>
            <a:off x="1187624" y="4725144"/>
            <a:ext cx="151216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56626A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Acesso restrito</a:t>
            </a:r>
            <a:endParaRPr lang="pt-BR" sz="1600" dirty="0"/>
          </a:p>
        </p:txBody>
      </p:sp>
      <p:sp>
        <p:nvSpPr>
          <p:cNvPr id="22" name="Espaço Reservado para Número de Slid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30</a:t>
            </a:fld>
            <a:endParaRPr lang="pt-BR"/>
          </a:p>
        </p:txBody>
      </p:sp>
      <p:pic>
        <p:nvPicPr>
          <p:cNvPr id="37890" name="Picture 2" descr="Anatomy.tv 3D Interactive Human Anatomy Powered by Primal Pictures"/>
          <p:cNvPicPr>
            <a:picLocks noChangeAspect="1" noChangeArrowheads="1"/>
          </p:cNvPicPr>
          <p:nvPr/>
        </p:nvPicPr>
        <p:blipFill>
          <a:blip r:embed="rId12"/>
          <a:srcRect l="5859" r="60157" b="13043"/>
          <a:stretch>
            <a:fillRect/>
          </a:stretch>
        </p:blipFill>
        <p:spPr bwMode="auto">
          <a:xfrm>
            <a:off x="3357554" y="4929198"/>
            <a:ext cx="2071702" cy="714380"/>
          </a:xfrm>
          <a:prstGeom prst="rect">
            <a:avLst/>
          </a:prstGeom>
          <a:noFill/>
        </p:spPr>
      </p:pic>
      <p:pic>
        <p:nvPicPr>
          <p:cNvPr id="37892" name="Picture 4" descr="PEDr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715008" y="4929198"/>
            <a:ext cx="2209800" cy="68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9387" t="24399" r="20690" b="27663"/>
          <a:stretch>
            <a:fillRect/>
          </a:stretch>
        </p:blipFill>
        <p:spPr bwMode="auto">
          <a:xfrm>
            <a:off x="251520" y="1484784"/>
            <a:ext cx="860546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1403648" y="5534561"/>
            <a:ext cx="4176464" cy="12618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C00000"/>
                </a:solidFill>
              </a:rPr>
              <a:t>BUSCAR ASSUNTO  </a:t>
            </a:r>
          </a:p>
          <a:p>
            <a:endParaRPr lang="pt-BR" sz="800" b="1" dirty="0" smtClean="0">
              <a:solidFill>
                <a:srgbClr val="C00000"/>
              </a:solidFill>
            </a:endParaRPr>
          </a:p>
          <a:p>
            <a:r>
              <a:rPr lang="pt-BR" sz="1600" dirty="0" smtClean="0"/>
              <a:t>Termos em inglês</a:t>
            </a:r>
          </a:p>
          <a:p>
            <a:r>
              <a:rPr lang="pt-BR" sz="1600" dirty="0" smtClean="0"/>
              <a:t>Filtros  (data, bases, tipo de material)</a:t>
            </a:r>
          </a:p>
          <a:p>
            <a:r>
              <a:rPr lang="pt-BR" sz="1600" dirty="0" smtClean="0"/>
              <a:t>Operadores booleanos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427984" y="5805264"/>
            <a:ext cx="367240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Pesquisar em bases da área de saúde</a:t>
            </a:r>
            <a:endParaRPr lang="pt-BR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31</a:t>
            </a:fld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2699792" y="98072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PORTAL PERIÓDICOS CAPES </a:t>
            </a:r>
            <a:endParaRPr lang="pt-BR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32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12891" t="23959" r="14453" b="7291"/>
          <a:stretch>
            <a:fillRect/>
          </a:stretch>
        </p:blipFill>
        <p:spPr bwMode="auto">
          <a:xfrm>
            <a:off x="285656" y="1785926"/>
            <a:ext cx="8724127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3143240" y="1071546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23 bases de dados  - Fisioterapia e TO</a:t>
            </a:r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9" name="Imagem 8" descr="Clique para acessar o Portal de Periódico CAP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000108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500034" y="2428868"/>
            <a:ext cx="35719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                  Enfermagem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500034" y="4786322"/>
            <a:ext cx="357190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                          Anatomia </a:t>
            </a:r>
            <a:endParaRPr lang="pt-B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467544" y="1052736"/>
            <a:ext cx="8064896" cy="5486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7030A0"/>
                </a:solidFill>
              </a:rPr>
              <a:t>BASES   MULTIDISCIPLINARES</a:t>
            </a:r>
          </a:p>
          <a:p>
            <a:pPr algn="ctr"/>
            <a:endParaRPr lang="pt-BR" sz="600" b="1" dirty="0" smtClean="0"/>
          </a:p>
          <a:p>
            <a:pPr algn="ctr"/>
            <a:r>
              <a:rPr lang="pt-BR" sz="1400" b="1" dirty="0" smtClean="0"/>
              <a:t>SCOPUS  - WEB OF SCIENCE  </a:t>
            </a:r>
          </a:p>
          <a:p>
            <a:pPr algn="ctr"/>
            <a:endParaRPr lang="pt-BR" sz="1050" b="1" dirty="0" smtClean="0"/>
          </a:p>
          <a:p>
            <a:pPr algn="just"/>
            <a:r>
              <a:rPr lang="pt-BR" dirty="0" smtClean="0"/>
              <a:t>Indexam periódicos e documentos científicos. Incluem índice de citações, informando, para cada artigo, os documentos por ele citados e os documentos que o citaram. </a:t>
            </a:r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ctr"/>
            <a:endParaRPr lang="pt-BR" sz="1000" b="1" dirty="0" smtClean="0"/>
          </a:p>
          <a:p>
            <a:pPr algn="just"/>
            <a:endParaRPr lang="pt-BR" dirty="0" smtClean="0"/>
          </a:p>
          <a:p>
            <a:pPr algn="just"/>
            <a:endParaRPr lang="pt-BR" sz="1400" b="1" dirty="0" smtClean="0"/>
          </a:p>
          <a:p>
            <a:pPr algn="just"/>
            <a:r>
              <a:rPr lang="pt-BR" sz="1600" b="1" dirty="0" smtClean="0"/>
              <a:t>Índice H   </a:t>
            </a:r>
            <a:r>
              <a:rPr lang="pt-BR" sz="1600" dirty="0" smtClean="0"/>
              <a:t>    </a:t>
            </a:r>
            <a:r>
              <a:rPr lang="pt-BR" sz="1400" dirty="0" smtClean="0"/>
              <a:t>número de vezes que um artigo de determinado autor foi citado   -   Credibilidade do autor</a:t>
            </a:r>
            <a:endParaRPr lang="pt-BR" sz="1600" dirty="0" smtClean="0"/>
          </a:p>
          <a:p>
            <a:pPr algn="just"/>
            <a:endParaRPr lang="pt-BR" sz="1200" dirty="0" smtClean="0"/>
          </a:p>
          <a:p>
            <a:pPr algn="just"/>
            <a:r>
              <a:rPr lang="pt-BR" sz="1600" b="1" dirty="0" smtClean="0"/>
              <a:t>Fator de impacto     </a:t>
            </a:r>
            <a:r>
              <a:rPr lang="pt-BR" sz="1400" dirty="0" smtClean="0"/>
              <a:t>número médio de citações de artigos científicos publicados em determinado periódico  -    Credibilidade do periódico</a:t>
            </a:r>
          </a:p>
        </p:txBody>
      </p:sp>
      <p:cxnSp>
        <p:nvCxnSpPr>
          <p:cNvPr id="17" name="Conector de seta reta 16"/>
          <p:cNvCxnSpPr/>
          <p:nvPr/>
        </p:nvCxnSpPr>
        <p:spPr>
          <a:xfrm>
            <a:off x="2195736" y="5877272"/>
            <a:ext cx="2160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1331640" y="5445224"/>
            <a:ext cx="21602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/>
          <p:cNvPicPr/>
          <p:nvPr/>
        </p:nvPicPr>
        <p:blipFill>
          <a:blip r:embed="rId5" cstate="print"/>
          <a:srcRect t="18655" r="49829" b="32321"/>
          <a:stretch>
            <a:fillRect/>
          </a:stretch>
        </p:blipFill>
        <p:spPr bwMode="auto">
          <a:xfrm>
            <a:off x="539552" y="2996952"/>
            <a:ext cx="4032448" cy="222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agem 21"/>
          <p:cNvPicPr/>
          <p:nvPr/>
        </p:nvPicPr>
        <p:blipFill>
          <a:blip r:embed="rId6" cstate="print"/>
          <a:srcRect t="32538" r="47933" b="27520"/>
          <a:stretch>
            <a:fillRect/>
          </a:stretch>
        </p:blipFill>
        <p:spPr bwMode="auto">
          <a:xfrm>
            <a:off x="4788024" y="3068960"/>
            <a:ext cx="37444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33</a:t>
            </a:fld>
            <a:endParaRPr 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3347864" y="98072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PRIMAL PICTURE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34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71600" y="148478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Bases de dados de imagens tridimensionais de toda a anatomia humana. Contém fotos, textos, vídeos, imagens de ressonância magnética sob vários ângulos, questionários, simulados de provas,  entre outros materiais.</a:t>
            </a:r>
            <a:endParaRPr lang="pt-B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1000" t="14800" r="21517" b="7921"/>
          <a:stretch>
            <a:fillRect/>
          </a:stretch>
        </p:blipFill>
        <p:spPr bwMode="auto">
          <a:xfrm>
            <a:off x="1763688" y="2564904"/>
            <a:ext cx="5451518" cy="411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35</a:t>
            </a:fld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1881" t="24753" r="26485" b="6600"/>
          <a:stretch>
            <a:fillRect/>
          </a:stretch>
        </p:blipFill>
        <p:spPr bwMode="auto">
          <a:xfrm>
            <a:off x="500034" y="1571612"/>
            <a:ext cx="7858180" cy="492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Imagem 8" descr="Clique para acessar o Portal de Periódico CAP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142984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 l="13477" t="28125" r="15624" b="25000"/>
          <a:stretch>
            <a:fillRect/>
          </a:stretch>
        </p:blipFill>
        <p:spPr bwMode="auto">
          <a:xfrm>
            <a:off x="214282" y="2214554"/>
            <a:ext cx="864399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aixaDeTexto 7"/>
          <p:cNvSpPr txBox="1"/>
          <p:nvPr/>
        </p:nvSpPr>
        <p:spPr>
          <a:xfrm>
            <a:off x="3286116" y="1357298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23 bases de dados  - Fisioterapia e TO</a:t>
            </a:r>
            <a:endParaRPr lang="pt-BR" b="1" dirty="0">
              <a:solidFill>
                <a:srgbClr val="7030A0"/>
              </a:solidFill>
            </a:endParaRPr>
          </a:p>
        </p:txBody>
      </p:sp>
      <p:pic>
        <p:nvPicPr>
          <p:cNvPr id="9" name="Imagem 8" descr="Clique para acessar o Portal de Periódico CAPES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285860"/>
            <a:ext cx="1775478" cy="61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ixaDeTexto 9"/>
          <p:cNvSpPr txBox="1"/>
          <p:nvPr/>
        </p:nvSpPr>
        <p:spPr>
          <a:xfrm>
            <a:off x="357158" y="3143248"/>
            <a:ext cx="3786214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                  Educação Física </a:t>
            </a:r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85720" y="5214950"/>
            <a:ext cx="392909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                                              Fisioterapia </a:t>
            </a:r>
            <a:endParaRPr lang="pt-BR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2786050" y="1000108"/>
            <a:ext cx="2773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7030A0"/>
                </a:solidFill>
              </a:rPr>
              <a:t>PRIMAL PICTURE</a:t>
            </a:r>
            <a:endParaRPr lang="pt-BR" sz="2000" b="1" dirty="0">
              <a:solidFill>
                <a:srgbClr val="7030A0"/>
              </a:solidFill>
            </a:endParaRP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922392" y="1484784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Bases de dados de imagens tridimensionais de toda a anatomia humana. Contém fotos, textos, vídeos, imagens de ressonância magnética sob vários ângulos, questionários, simulados de provas,  entre outros materiais.</a:t>
            </a:r>
            <a:endParaRPr lang="pt-BR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21000" t="14800" r="21517" b="7921"/>
          <a:stretch>
            <a:fillRect/>
          </a:stretch>
        </p:blipFill>
        <p:spPr bwMode="auto">
          <a:xfrm>
            <a:off x="1714480" y="2564904"/>
            <a:ext cx="4896544" cy="411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38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22955" t="28951" r="15560" b="50919"/>
          <a:stretch>
            <a:fillRect/>
          </a:stretch>
        </p:blipFill>
        <p:spPr bwMode="auto">
          <a:xfrm>
            <a:off x="500034" y="1643050"/>
            <a:ext cx="800102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2285984" y="1071546"/>
            <a:ext cx="5000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7030A0"/>
                </a:solidFill>
              </a:rPr>
              <a:t>CINAHL     -    </a:t>
            </a:r>
            <a:r>
              <a:rPr lang="pt-BR" sz="2400" b="1" dirty="0" err="1" smtClean="0">
                <a:solidFill>
                  <a:srgbClr val="7030A0"/>
                </a:solidFill>
              </a:rPr>
              <a:t>SPORTDiscus</a:t>
            </a:r>
            <a:r>
              <a:rPr lang="pt-BR" sz="2400" b="1" dirty="0" smtClean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428596" y="3857628"/>
            <a:ext cx="3143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Pesquisa básica </a:t>
            </a:r>
          </a:p>
          <a:p>
            <a:r>
              <a:rPr lang="pt-BR" dirty="0" smtClean="0"/>
              <a:t>Pesquisa avançada</a:t>
            </a:r>
          </a:p>
          <a:p>
            <a:r>
              <a:rPr lang="pt-BR" dirty="0" smtClean="0"/>
              <a:t>Alertas (registrar-se na base)</a:t>
            </a:r>
          </a:p>
          <a:p>
            <a:r>
              <a:rPr lang="pt-BR" dirty="0" smtClean="0"/>
              <a:t>Thesaurus </a:t>
            </a:r>
          </a:p>
          <a:p>
            <a:endParaRPr lang="pt-BR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6"/>
          <a:srcRect l="25781" t="20833" r="27930" b="9374"/>
          <a:stretch>
            <a:fillRect/>
          </a:stretch>
        </p:blipFill>
        <p:spPr bwMode="auto">
          <a:xfrm>
            <a:off x="3929058" y="2857496"/>
            <a:ext cx="4548546" cy="385762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39</a:t>
            </a:fld>
            <a:endParaRPr lang="pt-BR"/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/>
          <a:srcRect t="18230" r="23828" b="5208"/>
          <a:stretch>
            <a:fillRect/>
          </a:stretch>
        </p:blipFill>
        <p:spPr bwMode="auto">
          <a:xfrm>
            <a:off x="285720" y="1357298"/>
            <a:ext cx="8572560" cy="525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34649" t="19320" r="35426" b="14001"/>
          <a:stretch>
            <a:fillRect/>
          </a:stretch>
        </p:blipFill>
        <p:spPr bwMode="auto">
          <a:xfrm>
            <a:off x="179512" y="980728"/>
            <a:ext cx="4104456" cy="571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4499992" y="1124744"/>
            <a:ext cx="39604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7030A0"/>
                </a:solidFill>
              </a:rPr>
              <a:t>PORTAL DA INFORMAÇÃO </a:t>
            </a:r>
          </a:p>
          <a:p>
            <a:pPr algn="ctr"/>
            <a:r>
              <a:rPr lang="pt-BR" dirty="0" smtClean="0"/>
              <a:t>http://www.portal.ufpr.br</a:t>
            </a:r>
          </a:p>
          <a:p>
            <a:pPr algn="ctr"/>
            <a:endParaRPr lang="pt-BR" sz="2400" dirty="0" smtClean="0"/>
          </a:p>
          <a:p>
            <a:pPr algn="ctr"/>
            <a:r>
              <a:rPr lang="pt-BR" dirty="0" smtClean="0"/>
              <a:t>ESTRUTURA DO SiBi</a:t>
            </a:r>
          </a:p>
          <a:p>
            <a:pPr algn="ctr"/>
            <a:endParaRPr lang="pt-BR" sz="1100" dirty="0" smtClean="0"/>
          </a:p>
          <a:p>
            <a:pPr algn="just">
              <a:lnSpc>
                <a:spcPct val="150000"/>
              </a:lnSpc>
            </a:pPr>
            <a:r>
              <a:rPr lang="pt-BR" dirty="0" smtClean="0"/>
              <a:t>Formado por 15 bibliotecas, sendo uma Biblioteca Central que administra o Sistema e funciona também como memória institucional, preservando toda a produção acadêmica da Instituição em diferentes formados tais como:  teses, dissertações, vídeos periódicos, folhetos e vídeos.</a:t>
            </a:r>
            <a:endParaRPr lang="pt-BR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</a:t>
            </a:fld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40</a:t>
            </a:fld>
            <a:endParaRPr lang="pt-BR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t="17708" r="4492" b="28143"/>
          <a:stretch>
            <a:fillRect/>
          </a:stretch>
        </p:blipFill>
        <p:spPr bwMode="auto">
          <a:xfrm>
            <a:off x="214282" y="2428868"/>
            <a:ext cx="892971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1714480" y="1142984"/>
            <a:ext cx="5643602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 Configurações para a página de resultados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 Salvar na pasta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Alertas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 Salvar em arquivo - Imprimir, - e-mail  - exportar  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643670" y="2428868"/>
            <a:ext cx="2500330" cy="523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2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41</a:t>
            </a:fld>
            <a:endParaRPr lang="pt-BR"/>
          </a:p>
        </p:txBody>
      </p:sp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5"/>
          <a:srcRect l="11719" t="20834" r="18554" b="6249"/>
          <a:stretch>
            <a:fillRect/>
          </a:stretch>
        </p:blipFill>
        <p:spPr bwMode="auto">
          <a:xfrm>
            <a:off x="214282" y="1643050"/>
            <a:ext cx="8501122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ixaDeTexto 12"/>
          <p:cNvSpPr txBox="1"/>
          <p:nvPr/>
        </p:nvSpPr>
        <p:spPr>
          <a:xfrm>
            <a:off x="2000232" y="1071546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 smtClean="0">
                <a:solidFill>
                  <a:srgbClr val="7030A0"/>
                </a:solidFill>
              </a:rPr>
              <a:t>PEDro</a:t>
            </a:r>
            <a:r>
              <a:rPr lang="pt-BR" sz="2800" b="1" dirty="0" smtClean="0">
                <a:solidFill>
                  <a:srgbClr val="7030A0"/>
                </a:solidFill>
              </a:rPr>
              <a:t>  - Evidência em Fisioterapia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85918" y="2285992"/>
            <a:ext cx="6929486" cy="2585323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Ensaios </a:t>
            </a:r>
            <a:r>
              <a:rPr lang="pt-BR" dirty="0" smtClean="0"/>
              <a:t>clínicos </a:t>
            </a:r>
            <a:r>
              <a:rPr lang="pt-BR" dirty="0" err="1" smtClean="0"/>
              <a:t>randomizados</a:t>
            </a:r>
            <a:r>
              <a:rPr lang="pt-BR" dirty="0" smtClean="0"/>
              <a:t>, revisões sistemáticas e diretrizes </a:t>
            </a:r>
            <a:endParaRPr lang="pt-BR" dirty="0" smtClean="0"/>
          </a:p>
          <a:p>
            <a:r>
              <a:rPr lang="pt-BR" dirty="0" smtClean="0"/>
              <a:t> </a:t>
            </a:r>
            <a:r>
              <a:rPr lang="pt-BR" dirty="0" smtClean="0"/>
              <a:t>   de </a:t>
            </a:r>
            <a:r>
              <a:rPr lang="pt-BR" dirty="0" smtClean="0"/>
              <a:t>práticas </a:t>
            </a:r>
            <a:r>
              <a:rPr lang="pt-BR" dirty="0" smtClean="0"/>
              <a:t> clínicas </a:t>
            </a:r>
            <a:r>
              <a:rPr lang="pt-BR" dirty="0" smtClean="0"/>
              <a:t>em </a:t>
            </a:r>
            <a:r>
              <a:rPr lang="pt-BR" dirty="0" smtClean="0"/>
              <a:t>Fisioterapia</a:t>
            </a:r>
            <a:endParaRPr lang="pt-BR" dirty="0" smtClean="0"/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Referências </a:t>
            </a:r>
            <a:r>
              <a:rPr lang="pt-BR" dirty="0" smtClean="0"/>
              <a:t>detalhadas, resumos e um link para o texto completo, </a:t>
            </a:r>
            <a:endParaRPr lang="pt-BR" dirty="0" smtClean="0"/>
          </a:p>
          <a:p>
            <a:r>
              <a:rPr lang="pt-BR" dirty="0" smtClean="0"/>
              <a:t> </a:t>
            </a:r>
            <a:r>
              <a:rPr lang="pt-BR" dirty="0" smtClean="0"/>
              <a:t>    se </a:t>
            </a:r>
            <a:r>
              <a:rPr lang="pt-BR" dirty="0" smtClean="0"/>
              <a:t>possível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George Institute for Global </a:t>
            </a:r>
            <a:r>
              <a:rPr lang="en-US" dirty="0" smtClean="0"/>
              <a:t>Health / </a:t>
            </a:r>
            <a:r>
              <a:rPr lang="pt-BR" dirty="0" err="1" smtClean="0"/>
              <a:t>University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Sydney </a:t>
            </a:r>
            <a:endParaRPr lang="pt-BR" dirty="0" smtClean="0"/>
          </a:p>
          <a:p>
            <a:r>
              <a:rPr lang="pt-BR" dirty="0" smtClean="0"/>
              <a:t> </a:t>
            </a:r>
            <a:r>
              <a:rPr lang="pt-BR" dirty="0" smtClean="0"/>
              <a:t>                                                                                  (</a:t>
            </a:r>
            <a:r>
              <a:rPr lang="pt-BR" dirty="0" err="1" smtClean="0"/>
              <a:t>Australia</a:t>
            </a:r>
            <a:r>
              <a:rPr lang="pt-BR" dirty="0" smtClean="0"/>
              <a:t>)</a:t>
            </a:r>
          </a:p>
          <a:p>
            <a:pPr>
              <a:buFont typeface="Wingdings" pitchFamily="2" charset="2"/>
              <a:buChar char="Ø"/>
            </a:pPr>
            <a:endParaRPr lang="pt-BR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42</a:t>
            </a:fld>
            <a:endParaRPr lang="pt-BR"/>
          </a:p>
        </p:txBody>
      </p:sp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/>
          <a:srcRect l="18164" t="18750" r="20898" b="5208"/>
          <a:stretch>
            <a:fillRect/>
          </a:stretch>
        </p:blipFill>
        <p:spPr bwMode="auto">
          <a:xfrm>
            <a:off x="430553" y="928670"/>
            <a:ext cx="8447265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upo 4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6" name="Imagem 5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7" name="Imagem 6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8" name="Imagem 7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43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5"/>
          <a:srcRect l="18164" t="19792" r="20312" b="6249"/>
          <a:stretch>
            <a:fillRect/>
          </a:stretch>
        </p:blipFill>
        <p:spPr bwMode="auto">
          <a:xfrm>
            <a:off x="285720" y="1285860"/>
            <a:ext cx="821537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44</a:t>
            </a:fld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Grupo 19"/>
          <p:cNvGrpSpPr/>
          <p:nvPr/>
        </p:nvGrpSpPr>
        <p:grpSpPr>
          <a:xfrm>
            <a:off x="214282" y="1357298"/>
            <a:ext cx="8668632" cy="4941364"/>
            <a:chOff x="214282" y="1357298"/>
            <a:chExt cx="8668632" cy="4941364"/>
          </a:xfrm>
        </p:grpSpPr>
        <p:pic>
          <p:nvPicPr>
            <p:cNvPr id="90114" name="Picture 2"/>
            <p:cNvPicPr>
              <a:picLocks noChangeAspect="1" noChangeArrowheads="1"/>
            </p:cNvPicPr>
            <p:nvPr/>
          </p:nvPicPr>
          <p:blipFill>
            <a:blip r:embed="rId6"/>
            <a:srcRect l="18750" t="18750" r="21484" b="20833"/>
            <a:stretch>
              <a:fillRect/>
            </a:stretch>
          </p:blipFill>
          <p:spPr bwMode="auto">
            <a:xfrm>
              <a:off x="214282" y="1357298"/>
              <a:ext cx="8668632" cy="4929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CaixaDeTexto 7"/>
            <p:cNvSpPr txBox="1"/>
            <p:nvPr/>
          </p:nvSpPr>
          <p:spPr>
            <a:xfrm>
              <a:off x="2357422" y="5929330"/>
              <a:ext cx="1714512" cy="36933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Acesso ao PDF</a:t>
              </a:r>
              <a:endParaRPr lang="pt-BR" dirty="0"/>
            </a:p>
          </p:txBody>
        </p:sp>
        <p:sp>
          <p:nvSpPr>
            <p:cNvPr id="19" name="Seta para a esquerda 18"/>
            <p:cNvSpPr/>
            <p:nvPr/>
          </p:nvSpPr>
          <p:spPr>
            <a:xfrm rot="1096827">
              <a:off x="2008448" y="5839032"/>
              <a:ext cx="352814" cy="109155"/>
            </a:xfrm>
            <a:prstGeom prst="lef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45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539552" y="2564904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O Portal de Pesquisa BVS é composto por fontes de informação em ciências da saúde para atender às necessidades de informação técnico-científica de profissionais e estudantes da área. A interface da BVS está disponível gratuitamente em português, espanhol e inglês. </a:t>
            </a:r>
          </a:p>
          <a:p>
            <a:r>
              <a:rPr lang="pt-BR" sz="2000" dirty="0" smtClean="0"/>
              <a:t> </a:t>
            </a:r>
          </a:p>
          <a:p>
            <a:r>
              <a:rPr lang="pt-BR" sz="2000" dirty="0" smtClean="0"/>
              <a:t>Integram o Portal as bases:</a:t>
            </a:r>
            <a:r>
              <a:rPr lang="pt-BR" sz="2000" b="1" dirty="0" smtClean="0"/>
              <a:t> </a:t>
            </a:r>
          </a:p>
          <a:p>
            <a:r>
              <a:rPr lang="pt-BR" sz="2000" b="1" dirty="0" err="1" smtClean="0"/>
              <a:t>Lilacs</a:t>
            </a:r>
            <a:r>
              <a:rPr lang="pt-BR" sz="2000" b="1" dirty="0" smtClean="0"/>
              <a:t> </a:t>
            </a:r>
            <a:r>
              <a:rPr lang="pt-BR" sz="2000" dirty="0" smtClean="0"/>
              <a:t>-  literatura científica e técnica da América Latina e Caribe,  incluindo a </a:t>
            </a:r>
            <a:r>
              <a:rPr lang="pt-BR" sz="2000" dirty="0" err="1" smtClean="0"/>
              <a:t>Scielo</a:t>
            </a:r>
            <a:r>
              <a:rPr lang="pt-BR" sz="2000" dirty="0" smtClean="0"/>
              <a:t> </a:t>
            </a:r>
          </a:p>
          <a:p>
            <a:r>
              <a:rPr lang="pt-BR" sz="2000" b="1" dirty="0" err="1" smtClean="0"/>
              <a:t>Medline</a:t>
            </a:r>
            <a:r>
              <a:rPr lang="pt-BR" sz="2000" dirty="0" smtClean="0"/>
              <a:t> (conteúdo </a:t>
            </a:r>
            <a:r>
              <a:rPr lang="pt-BR" sz="2000" dirty="0" err="1" smtClean="0"/>
              <a:t>PubMed</a:t>
            </a:r>
            <a:r>
              <a:rPr lang="pt-BR" sz="2000" dirty="0" smtClean="0"/>
              <a:t>)</a:t>
            </a:r>
            <a:endParaRPr lang="pt-BR" sz="2000" dirty="0"/>
          </a:p>
        </p:txBody>
      </p:sp>
      <p:grpSp>
        <p:nvGrpSpPr>
          <p:cNvPr id="4" name="Grupo 3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5" name="Imagem 4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6" name="Imagem 5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7" name="Imagem 6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Imagem 7"/>
          <p:cNvPicPr/>
          <p:nvPr/>
        </p:nvPicPr>
        <p:blipFill>
          <a:blip r:embed="rId5" cstate="print"/>
          <a:srcRect l="12075" t="25530" r="64633" b="65910"/>
          <a:stretch>
            <a:fillRect/>
          </a:stretch>
        </p:blipFill>
        <p:spPr bwMode="auto">
          <a:xfrm>
            <a:off x="2267744" y="1124744"/>
            <a:ext cx="3816424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612346" y="5661248"/>
            <a:ext cx="2808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Disponível em: www.bvs.br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539552" y="1412776"/>
            <a:ext cx="81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dirty="0" smtClean="0"/>
          </a:p>
          <a:p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1691680" y="1052736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PORTAL  DE PESQUISA BVS</a:t>
            </a:r>
          </a:p>
          <a:p>
            <a:pPr algn="ctr"/>
            <a:r>
              <a:rPr lang="pt-BR" sz="2000" b="1" dirty="0" smtClean="0"/>
              <a:t>  </a:t>
            </a:r>
            <a:endParaRPr lang="pt-BR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2455" t="23669" r="26600" b="30653"/>
          <a:stretch>
            <a:fillRect/>
          </a:stretch>
        </p:blipFill>
        <p:spPr bwMode="auto">
          <a:xfrm>
            <a:off x="827584" y="1916832"/>
            <a:ext cx="6927608" cy="43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o 13"/>
          <p:cNvGrpSpPr/>
          <p:nvPr/>
        </p:nvGrpSpPr>
        <p:grpSpPr>
          <a:xfrm>
            <a:off x="4932040" y="2852936"/>
            <a:ext cx="3672408" cy="923330"/>
            <a:chOff x="4932040" y="2852936"/>
            <a:chExt cx="3672408" cy="923330"/>
          </a:xfrm>
        </p:grpSpPr>
        <p:sp>
          <p:nvSpPr>
            <p:cNvPr id="15" name="Retângulo 14"/>
            <p:cNvSpPr/>
            <p:nvPr/>
          </p:nvSpPr>
          <p:spPr>
            <a:xfrm>
              <a:off x="5724128" y="2852936"/>
              <a:ext cx="2880320" cy="92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dirty="0" smtClean="0"/>
                <a:t>Pesquisa simples em todas as bases da área de saúde</a:t>
              </a:r>
            </a:p>
            <a:p>
              <a:pPr algn="ctr"/>
              <a:r>
                <a:rPr lang="pt-BR" dirty="0" smtClean="0"/>
                <a:t>Lilacs – Scielo - Medline </a:t>
              </a:r>
            </a:p>
          </p:txBody>
        </p:sp>
        <p:cxnSp>
          <p:nvCxnSpPr>
            <p:cNvPr id="25" name="Conector de seta reta 24"/>
            <p:cNvCxnSpPr>
              <a:stCxn id="15" idx="1"/>
            </p:cNvCxnSpPr>
            <p:nvPr/>
          </p:nvCxnSpPr>
          <p:spPr>
            <a:xfrm flipH="1">
              <a:off x="4932040" y="3314601"/>
              <a:ext cx="792088" cy="1144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46</a:t>
            </a:fld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14175" t="22680" r="16526" b="17681"/>
          <a:stretch>
            <a:fillRect/>
          </a:stretch>
        </p:blipFill>
        <p:spPr bwMode="auto">
          <a:xfrm>
            <a:off x="91477" y="1052736"/>
            <a:ext cx="9052523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upo 10"/>
          <p:cNvGrpSpPr/>
          <p:nvPr/>
        </p:nvGrpSpPr>
        <p:grpSpPr>
          <a:xfrm>
            <a:off x="1835696" y="2420888"/>
            <a:ext cx="4968552" cy="1728192"/>
            <a:chOff x="1835696" y="2420888"/>
            <a:chExt cx="4968552" cy="1728192"/>
          </a:xfrm>
        </p:grpSpPr>
        <p:sp>
          <p:nvSpPr>
            <p:cNvPr id="7" name="Retângulo 6"/>
            <p:cNvSpPr/>
            <p:nvPr/>
          </p:nvSpPr>
          <p:spPr>
            <a:xfrm>
              <a:off x="3347864" y="2420888"/>
              <a:ext cx="2088232" cy="1238801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b="1" dirty="0" smtClean="0"/>
                <a:t>Busca Avançada</a:t>
              </a:r>
            </a:p>
            <a:p>
              <a:endParaRPr lang="pt-BR" sz="1050" dirty="0" smtClean="0"/>
            </a:p>
            <a:p>
              <a:pPr algn="ctr"/>
              <a:r>
                <a:rPr lang="pt-BR" sz="1600" dirty="0" smtClean="0"/>
                <a:t>Utilização de  operadores booleanos e campos  de pesquisa</a:t>
              </a:r>
            </a:p>
          </p:txBody>
        </p:sp>
        <p:cxnSp>
          <p:nvCxnSpPr>
            <p:cNvPr id="9" name="Conector de seta reta 8"/>
            <p:cNvCxnSpPr>
              <a:stCxn id="7" idx="1"/>
            </p:cNvCxnSpPr>
            <p:nvPr/>
          </p:nvCxnSpPr>
          <p:spPr>
            <a:xfrm flipH="1">
              <a:off x="2195736" y="3040289"/>
              <a:ext cx="1152128" cy="17268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>
              <a:stCxn id="7" idx="1"/>
            </p:cNvCxnSpPr>
            <p:nvPr/>
          </p:nvCxnSpPr>
          <p:spPr>
            <a:xfrm flipH="1" flipV="1">
              <a:off x="1835696" y="2780928"/>
              <a:ext cx="1512168" cy="25936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de seta reta 14"/>
            <p:cNvCxnSpPr/>
            <p:nvPr/>
          </p:nvCxnSpPr>
          <p:spPr>
            <a:xfrm>
              <a:off x="5436096" y="3356992"/>
              <a:ext cx="1368152" cy="7920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47</a:t>
            </a:fld>
            <a:endParaRPr 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2075" t="22680" r="34752" b="5285"/>
          <a:stretch>
            <a:fillRect/>
          </a:stretch>
        </p:blipFill>
        <p:spPr bwMode="auto">
          <a:xfrm>
            <a:off x="0" y="908720"/>
            <a:ext cx="5436096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5436096" y="1916832"/>
            <a:ext cx="3384376" cy="4247317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t-BR" b="1" dirty="0" smtClean="0"/>
          </a:p>
          <a:p>
            <a:pPr algn="ctr"/>
            <a:r>
              <a:rPr lang="pt-BR" b="1" dirty="0" smtClean="0"/>
              <a:t>Localizar descritor de assunto</a:t>
            </a:r>
          </a:p>
          <a:p>
            <a:pPr algn="just"/>
            <a:endParaRPr lang="pt-BR" dirty="0" smtClean="0"/>
          </a:p>
          <a:p>
            <a:pPr algn="ctr"/>
            <a:r>
              <a:rPr lang="pt-BR" dirty="0" smtClean="0"/>
              <a:t>Consulta por descritores  </a:t>
            </a:r>
          </a:p>
          <a:p>
            <a:pPr algn="ctr"/>
            <a:r>
              <a:rPr lang="pt-BR" dirty="0" smtClean="0"/>
              <a:t>de assunto atribuídos por especialistas na indexação dos materiais (</a:t>
            </a:r>
            <a:r>
              <a:rPr lang="pt-BR" dirty="0" err="1" smtClean="0"/>
              <a:t>DeCs</a:t>
            </a:r>
            <a:r>
              <a:rPr lang="pt-BR" dirty="0" smtClean="0"/>
              <a:t> – </a:t>
            </a:r>
            <a:r>
              <a:rPr lang="pt-BR" dirty="0" err="1" smtClean="0"/>
              <a:t>Mesch</a:t>
            </a:r>
            <a:r>
              <a:rPr lang="pt-BR" dirty="0" smtClean="0"/>
              <a:t>)</a:t>
            </a:r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 Maior precisão na busca do que uso de palavra chave isolada em partes do documento</a:t>
            </a:r>
          </a:p>
          <a:p>
            <a:pPr algn="just"/>
            <a:endParaRPr lang="pt-BR" dirty="0" smtClean="0"/>
          </a:p>
          <a:p>
            <a:pPr algn="just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059832" y="2924944"/>
            <a:ext cx="158417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Seta para a direita 10"/>
          <p:cNvSpPr/>
          <p:nvPr/>
        </p:nvSpPr>
        <p:spPr>
          <a:xfrm>
            <a:off x="4860032" y="2996952"/>
            <a:ext cx="43204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 rot="5400000">
            <a:off x="6948264" y="4149080"/>
            <a:ext cx="432048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48</a:t>
            </a:fld>
            <a:endParaRPr 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/>
          <a:srcRect l="2663" t="21875" r="47266" b="14583"/>
          <a:stretch>
            <a:fillRect/>
          </a:stretch>
        </p:blipFill>
        <p:spPr bwMode="auto">
          <a:xfrm>
            <a:off x="357158" y="1428736"/>
            <a:ext cx="6715172" cy="4793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  <a:noFill/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  <a:grpFill/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  <a:grpFill/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4643438" y="3929066"/>
            <a:ext cx="4032448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 Assuntos indexados para autismo, definições, sinônimos e qualificadores  </a:t>
            </a:r>
            <a:endParaRPr lang="pt-BR" dirty="0"/>
          </a:p>
        </p:txBody>
      </p:sp>
      <p:sp>
        <p:nvSpPr>
          <p:cNvPr id="19" name="Seta para a direita 18"/>
          <p:cNvSpPr/>
          <p:nvPr/>
        </p:nvSpPr>
        <p:spPr>
          <a:xfrm rot="14146721">
            <a:off x="4211960" y="3861048"/>
            <a:ext cx="432048" cy="216024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49</a:t>
            </a:fld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323528" y="1124744"/>
            <a:ext cx="46085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00" dirty="0" smtClean="0"/>
          </a:p>
          <a:p>
            <a:r>
              <a:rPr lang="pt-BR" b="1" dirty="0" smtClean="0">
                <a:solidFill>
                  <a:srgbClr val="7030A0"/>
                </a:solidFill>
              </a:rPr>
              <a:t>ATUALIZAÇÃO DE CADASTRO NA BIBLIOTECA</a:t>
            </a:r>
          </a:p>
          <a:p>
            <a:pPr>
              <a:buFont typeface="Wingdings" pitchFamily="2" charset="2"/>
              <a:buChar char="Ø"/>
            </a:pPr>
            <a:endParaRPr lang="pt-BR" sz="9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Confirmação de dados pessoais 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e-mail mais utilizados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cadastro de senha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3625" t="36959" r="55375" b="28601"/>
          <a:stretch>
            <a:fillRect/>
          </a:stretch>
        </p:blipFill>
        <p:spPr bwMode="auto">
          <a:xfrm>
            <a:off x="467544" y="2636912"/>
            <a:ext cx="3596887" cy="368681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4283968" y="2564904"/>
            <a:ext cx="4542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EMPRÉSTIMO DE MATERIAIS POR BIBLIOTECA</a:t>
            </a:r>
            <a:endParaRPr lang="pt-BR" b="1" dirty="0">
              <a:solidFill>
                <a:srgbClr val="7030A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283968" y="3068960"/>
            <a:ext cx="43204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Reposição em caso de perda ou  dano de </a:t>
            </a:r>
          </a:p>
          <a:p>
            <a:r>
              <a:rPr lang="pt-BR" dirty="0" smtClean="0"/>
              <a:t>     materiais da biblioteca</a:t>
            </a:r>
          </a:p>
          <a:p>
            <a:pPr>
              <a:buFont typeface="Wingdings" pitchFamily="2" charset="2"/>
              <a:buChar char="Ø"/>
            </a:pPr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Suspensão para atraso na devolução</a:t>
            </a:r>
          </a:p>
          <a:p>
            <a:r>
              <a:rPr lang="pt-BR" sz="1400" dirty="0" smtClean="0"/>
              <a:t>    1 dia de atraso = 2 dias de suspensão  </a:t>
            </a:r>
          </a:p>
          <a:p>
            <a:r>
              <a:rPr lang="pt-BR" sz="1400" dirty="0" smtClean="0"/>
              <a:t>    - Livros de consulta local /empréstimo por 4 </a:t>
            </a:r>
          </a:p>
          <a:p>
            <a:r>
              <a:rPr lang="pt-BR" sz="1400" dirty="0" smtClean="0"/>
              <a:t>       horas  =  1 dia de suspensão para cada hora </a:t>
            </a:r>
          </a:p>
          <a:p>
            <a:r>
              <a:rPr lang="pt-BR" sz="1400" dirty="0" smtClean="0"/>
              <a:t>       de atraso </a:t>
            </a:r>
          </a:p>
          <a:p>
            <a:endParaRPr lang="pt-BR" sz="7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Renovação  até 5 vezes pela Internet</a:t>
            </a:r>
          </a:p>
          <a:p>
            <a:endParaRPr lang="pt-BR" sz="800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Reserva apenas de títulos emprestados</a:t>
            </a:r>
          </a:p>
          <a:p>
            <a:r>
              <a:rPr lang="pt-BR" dirty="0" smtClean="0"/>
              <a:t>     </a:t>
            </a:r>
            <a:r>
              <a:rPr lang="pt-BR" sz="1400" dirty="0" smtClean="0"/>
              <a:t>Após a liberação da reserva o material ficará à </a:t>
            </a:r>
          </a:p>
          <a:p>
            <a:r>
              <a:rPr lang="pt-BR" sz="1400" dirty="0" smtClean="0"/>
              <a:t>       disposição para empréstimo por 24h </a:t>
            </a:r>
            <a:endParaRPr lang="pt-BR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</a:t>
            </a:fld>
            <a:endParaRPr 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/>
          <a:srcRect l="8789" t="20834" r="14453" b="6249"/>
          <a:stretch>
            <a:fillRect/>
          </a:stretch>
        </p:blipFill>
        <p:spPr bwMode="auto">
          <a:xfrm>
            <a:off x="357158" y="1071546"/>
            <a:ext cx="878684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o 11"/>
          <p:cNvGrpSpPr/>
          <p:nvPr/>
        </p:nvGrpSpPr>
        <p:grpSpPr>
          <a:xfrm>
            <a:off x="1357290" y="2285992"/>
            <a:ext cx="3096344" cy="2500330"/>
            <a:chOff x="1115616" y="2420888"/>
            <a:chExt cx="3096344" cy="2500330"/>
          </a:xfrm>
        </p:grpSpPr>
        <p:sp>
          <p:nvSpPr>
            <p:cNvPr id="7" name="CaixaDeTexto 6"/>
            <p:cNvSpPr txBox="1"/>
            <p:nvPr/>
          </p:nvSpPr>
          <p:spPr>
            <a:xfrm>
              <a:off x="1115616" y="2564904"/>
              <a:ext cx="1928826" cy="23083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sz="900" dirty="0"/>
            </a:p>
          </p:txBody>
        </p:sp>
        <p:cxnSp>
          <p:nvCxnSpPr>
            <p:cNvPr id="9" name="Conector de seta reta 8"/>
            <p:cNvCxnSpPr/>
            <p:nvPr/>
          </p:nvCxnSpPr>
          <p:spPr>
            <a:xfrm flipV="1">
              <a:off x="2915816" y="2420888"/>
              <a:ext cx="1296144" cy="64807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e seta reta 9"/>
            <p:cNvCxnSpPr/>
            <p:nvPr/>
          </p:nvCxnSpPr>
          <p:spPr>
            <a:xfrm rot="16200000" flipH="1">
              <a:off x="2085729" y="2890935"/>
              <a:ext cx="2140290" cy="1920276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3357554" y="5357826"/>
            <a:ext cx="150019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solidFill>
                  <a:srgbClr val="C00000"/>
                </a:solidFill>
              </a:rPr>
              <a:t>Qualificadores </a:t>
            </a:r>
            <a:endParaRPr lang="pt-BR" sz="1600" b="1" dirty="0" smtClean="0">
              <a:solidFill>
                <a:srgbClr val="C00000"/>
              </a:solidFill>
            </a:endParaRPr>
          </a:p>
          <a:p>
            <a:r>
              <a:rPr lang="pt-BR" sz="1600" b="1" dirty="0" smtClean="0">
                <a:solidFill>
                  <a:srgbClr val="C00000"/>
                </a:solidFill>
              </a:rPr>
              <a:t>de </a:t>
            </a:r>
            <a:r>
              <a:rPr lang="pt-BR" sz="1600" b="1" dirty="0" smtClean="0">
                <a:solidFill>
                  <a:srgbClr val="C00000"/>
                </a:solidFill>
              </a:rPr>
              <a:t>pesquisa </a:t>
            </a:r>
            <a:endParaRPr lang="pt-BR" sz="1600" b="1" dirty="0">
              <a:solidFill>
                <a:srgbClr val="C00000"/>
              </a:solidFill>
            </a:endParaRPr>
          </a:p>
        </p:txBody>
      </p:sp>
      <p:sp>
        <p:nvSpPr>
          <p:cNvPr id="18" name="Chave esquerda 17"/>
          <p:cNvSpPr/>
          <p:nvPr/>
        </p:nvSpPr>
        <p:spPr>
          <a:xfrm>
            <a:off x="4643438" y="5072074"/>
            <a:ext cx="360040" cy="1785926"/>
          </a:xfrm>
          <a:prstGeom prst="leftBrac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50</a:t>
            </a:fld>
            <a:endParaRPr 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 l="9961" t="18750" r="11523" b="7291"/>
          <a:stretch>
            <a:fillRect/>
          </a:stretch>
        </p:blipFill>
        <p:spPr bwMode="auto">
          <a:xfrm>
            <a:off x="214250" y="1928802"/>
            <a:ext cx="892975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51</a:t>
            </a:fld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1357290" y="1124744"/>
            <a:ext cx="7247158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b="1" dirty="0" smtClean="0">
                <a:solidFill>
                  <a:srgbClr val="C00000"/>
                </a:solidFill>
              </a:rPr>
              <a:t>Impressão e envio dos resultados para e-mail ou gerenciador bibliográfico</a:t>
            </a:r>
          </a:p>
          <a:p>
            <a:pPr algn="ctr"/>
            <a:r>
              <a:rPr lang="pt-BR" sz="1400" b="1" dirty="0" smtClean="0">
                <a:solidFill>
                  <a:srgbClr val="C00000"/>
                </a:solidFill>
              </a:rPr>
              <a:t>                                                                                                    (</a:t>
            </a:r>
            <a:r>
              <a:rPr lang="pt-BR" sz="1400" b="1" dirty="0" smtClean="0">
                <a:solidFill>
                  <a:srgbClr val="C00000"/>
                </a:solidFill>
              </a:rPr>
              <a:t>Endnote – Mendeley)</a:t>
            </a:r>
            <a:endParaRPr lang="pt-BR" sz="1400" b="1" dirty="0">
              <a:solidFill>
                <a:srgbClr val="C0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1857364"/>
            <a:ext cx="1728192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cxnSp>
        <p:nvCxnSpPr>
          <p:cNvPr id="18" name="Conector de seta reta 17"/>
          <p:cNvCxnSpPr/>
          <p:nvPr/>
        </p:nvCxnSpPr>
        <p:spPr>
          <a:xfrm rot="10800000" flipV="1">
            <a:off x="6643702" y="1714488"/>
            <a:ext cx="357190" cy="154276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52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1331640" y="2564904"/>
            <a:ext cx="6552728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000" dirty="0" smtClean="0"/>
              <a:t>A PubMed é uma base de dados composta por mais de 23 milhões de citações para a literatura biomédica indexadas no MEDLINE, revistas de ciências da vida, e livros on-line. As citações podem incluir links para conteúdo de texto completo de acesso livre</a:t>
            </a:r>
            <a:endParaRPr lang="pt-BR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14538"/>
          <a:stretch>
            <a:fillRect/>
          </a:stretch>
        </p:blipFill>
        <p:spPr bwMode="auto">
          <a:xfrm>
            <a:off x="2051720" y="1268760"/>
            <a:ext cx="4987975" cy="109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195736" y="5229200"/>
            <a:ext cx="5365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Disponível em:  </a:t>
            </a:r>
            <a:r>
              <a:rPr lang="pt-BR" u="sng" dirty="0" smtClean="0"/>
              <a:t>http://www.ncbi.nlm.nih.gov/pubmed </a:t>
            </a:r>
            <a:endParaRPr lang="pt-BR" u="sng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/>
          <p:nvPr/>
        </p:nvPicPr>
        <p:blipFill>
          <a:blip r:embed="rId2"/>
          <a:srcRect l="2068" t="21094" r="24421" b="6585"/>
          <a:stretch>
            <a:fillRect/>
          </a:stretch>
        </p:blipFill>
        <p:spPr bwMode="auto">
          <a:xfrm>
            <a:off x="428596" y="1428736"/>
            <a:ext cx="807249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CaixaDeTexto 8"/>
          <p:cNvSpPr txBox="1"/>
          <p:nvPr/>
        </p:nvSpPr>
        <p:spPr>
          <a:xfrm>
            <a:off x="500034" y="1000108"/>
            <a:ext cx="6840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/>
              <a:t>PUBMED      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214942" y="2143116"/>
            <a:ext cx="2268760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Digitar o termo  usando MeSH</a:t>
            </a:r>
            <a:endParaRPr lang="pt-BR" sz="1600" b="1" dirty="0"/>
          </a:p>
        </p:txBody>
      </p: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53</a:t>
            </a:fld>
            <a:endParaRPr lang="pt-B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/>
          <a:srcRect l="1987" t="33034" r="6441" b="9911"/>
          <a:stretch>
            <a:fillRect/>
          </a:stretch>
        </p:blipFill>
        <p:spPr bwMode="auto">
          <a:xfrm>
            <a:off x="0" y="1142984"/>
            <a:ext cx="9001156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CaixaDeTexto 10"/>
          <p:cNvSpPr txBox="1"/>
          <p:nvPr/>
        </p:nvSpPr>
        <p:spPr>
          <a:xfrm>
            <a:off x="1428728" y="3214686"/>
            <a:ext cx="288032" cy="3693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1</a:t>
            </a:r>
            <a:endParaRPr lang="pt-BR" dirty="0"/>
          </a:p>
        </p:txBody>
      </p:sp>
      <p:grpSp>
        <p:nvGrpSpPr>
          <p:cNvPr id="19" name="Grupo 18"/>
          <p:cNvGrpSpPr/>
          <p:nvPr/>
        </p:nvGrpSpPr>
        <p:grpSpPr>
          <a:xfrm>
            <a:off x="2357422" y="1428736"/>
            <a:ext cx="4909842" cy="2369596"/>
            <a:chOff x="2643174" y="2214554"/>
            <a:chExt cx="4909842" cy="2369596"/>
          </a:xfrm>
        </p:grpSpPr>
        <p:sp>
          <p:nvSpPr>
            <p:cNvPr id="8" name="CaixaDeTexto 7"/>
            <p:cNvSpPr txBox="1"/>
            <p:nvPr/>
          </p:nvSpPr>
          <p:spPr>
            <a:xfrm>
              <a:off x="2643174" y="2214554"/>
              <a:ext cx="3168352" cy="83099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/>
                <a:t>1- Selecionar um termo</a:t>
              </a:r>
            </a:p>
            <a:p>
              <a:r>
                <a:rPr lang="pt-BR" sz="1600" b="1" dirty="0" smtClean="0"/>
                <a:t> 2- Adicionar à caixa de texto </a:t>
              </a:r>
            </a:p>
            <a:p>
              <a:r>
                <a:rPr lang="pt-BR" sz="1600" b="1" dirty="0" smtClean="0"/>
                <a:t> 3 - Pesquisar no Pubmed </a:t>
              </a:r>
              <a:endParaRPr lang="pt-BR" sz="16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929454" y="4214818"/>
              <a:ext cx="288032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3</a:t>
              </a:r>
              <a:endParaRPr lang="pt-BR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6357950" y="3643314"/>
              <a:ext cx="288032" cy="369332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2</a:t>
              </a:r>
              <a:endParaRPr lang="pt-BR" dirty="0"/>
            </a:p>
          </p:txBody>
        </p:sp>
        <p:cxnSp>
          <p:nvCxnSpPr>
            <p:cNvPr id="17" name="Conector de seta reta 16"/>
            <p:cNvCxnSpPr/>
            <p:nvPr/>
          </p:nvCxnSpPr>
          <p:spPr>
            <a:xfrm rot="5400000" flipH="1" flipV="1">
              <a:off x="7169797" y="3402971"/>
              <a:ext cx="500066" cy="26637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e seta reta 17"/>
            <p:cNvCxnSpPr>
              <a:stCxn id="13" idx="3"/>
            </p:cNvCxnSpPr>
            <p:nvPr/>
          </p:nvCxnSpPr>
          <p:spPr>
            <a:xfrm>
              <a:off x="6645982" y="3827980"/>
              <a:ext cx="497786" cy="172524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spaço Reservado para Número de Slid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54</a:t>
            </a:fld>
            <a:endParaRPr 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2414" t="17708" r="16700" b="11458"/>
          <a:stretch>
            <a:fillRect/>
          </a:stretch>
        </p:blipFill>
        <p:spPr bwMode="auto">
          <a:xfrm>
            <a:off x="0" y="1000108"/>
            <a:ext cx="914400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upo 8"/>
          <p:cNvGrpSpPr/>
          <p:nvPr/>
        </p:nvGrpSpPr>
        <p:grpSpPr>
          <a:xfrm>
            <a:off x="1142976" y="2786058"/>
            <a:ext cx="4824536" cy="1942475"/>
            <a:chOff x="611560" y="2276872"/>
            <a:chExt cx="4824536" cy="1942475"/>
          </a:xfrm>
        </p:grpSpPr>
        <p:sp>
          <p:nvSpPr>
            <p:cNvPr id="6" name="CaixaDeTexto 5"/>
            <p:cNvSpPr txBox="1"/>
            <p:nvPr/>
          </p:nvSpPr>
          <p:spPr>
            <a:xfrm>
              <a:off x="1403648" y="3573016"/>
              <a:ext cx="4032448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 Display  Settings </a:t>
              </a:r>
            </a:p>
            <a:p>
              <a:r>
                <a:rPr lang="pt-BR" dirty="0" smtClean="0"/>
                <a:t>Opções para visualização dos resultados</a:t>
              </a:r>
            </a:p>
          </p:txBody>
        </p:sp>
        <p:sp>
          <p:nvSpPr>
            <p:cNvPr id="17" name="Seta em curva para a direita 16"/>
            <p:cNvSpPr/>
            <p:nvPr/>
          </p:nvSpPr>
          <p:spPr>
            <a:xfrm>
              <a:off x="611560" y="2276872"/>
              <a:ext cx="720080" cy="1368152"/>
            </a:xfrm>
            <a:prstGeom prst="curvedRightArrow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</p:grpSp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55</a:t>
            </a:fld>
            <a:endParaRPr lang="pt-B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/>
          <a:srcRect l="2344" t="18750" r="27858" b="6249"/>
          <a:stretch>
            <a:fillRect/>
          </a:stretch>
        </p:blipFill>
        <p:spPr bwMode="auto">
          <a:xfrm>
            <a:off x="65454" y="1071546"/>
            <a:ext cx="886426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3428992" y="3714752"/>
            <a:ext cx="5040560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 Display  Settings </a:t>
            </a:r>
          </a:p>
          <a:p>
            <a:r>
              <a:rPr lang="pt-BR" dirty="0" smtClean="0"/>
              <a:t>Opção Abstract / visualização do abstract do artigo</a:t>
            </a:r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56</a:t>
            </a:fld>
            <a:endParaRPr lang="pt-B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6445" t="17708" r="19726" b="5208"/>
          <a:stretch>
            <a:fillRect/>
          </a:stretch>
        </p:blipFill>
        <p:spPr bwMode="auto">
          <a:xfrm>
            <a:off x="0" y="979739"/>
            <a:ext cx="9144000" cy="5878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1547664" y="6237312"/>
            <a:ext cx="4608512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Filtros de pesquisa para especificar resultados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214282" y="2000240"/>
            <a:ext cx="8929718" cy="1143008"/>
            <a:chOff x="0" y="1484784"/>
            <a:chExt cx="8447109" cy="1143008"/>
          </a:xfrm>
        </p:grpSpPr>
        <p:sp>
          <p:nvSpPr>
            <p:cNvPr id="12" name="Elipse 11"/>
            <p:cNvSpPr/>
            <p:nvPr/>
          </p:nvSpPr>
          <p:spPr>
            <a:xfrm>
              <a:off x="0" y="1484784"/>
              <a:ext cx="1403648" cy="3600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Elipse 12"/>
            <p:cNvSpPr/>
            <p:nvPr/>
          </p:nvSpPr>
          <p:spPr>
            <a:xfrm>
              <a:off x="7028020" y="1484784"/>
              <a:ext cx="1419089" cy="36004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0" name="Conector de seta reta 9"/>
            <p:cNvCxnSpPr/>
            <p:nvPr/>
          </p:nvCxnSpPr>
          <p:spPr>
            <a:xfrm rot="16200000" flipH="1">
              <a:off x="774518" y="2185922"/>
              <a:ext cx="638952" cy="24478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ço Reservado para Número de Slid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57</a:t>
            </a:fld>
            <a:endParaRPr lang="pt-B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 l="6445" t="18750" r="18554" b="7291"/>
          <a:stretch>
            <a:fillRect/>
          </a:stretch>
        </p:blipFill>
        <p:spPr bwMode="auto">
          <a:xfrm>
            <a:off x="0" y="1057026"/>
            <a:ext cx="8929718" cy="5372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5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upo 9"/>
          <p:cNvGrpSpPr/>
          <p:nvPr/>
        </p:nvGrpSpPr>
        <p:grpSpPr>
          <a:xfrm>
            <a:off x="1571604" y="3000372"/>
            <a:ext cx="5976664" cy="2525509"/>
            <a:chOff x="1619672" y="2564904"/>
            <a:chExt cx="5976664" cy="2525509"/>
          </a:xfrm>
        </p:grpSpPr>
        <p:sp>
          <p:nvSpPr>
            <p:cNvPr id="7" name="CaixaDeTexto 6"/>
            <p:cNvSpPr txBox="1"/>
            <p:nvPr/>
          </p:nvSpPr>
          <p:spPr>
            <a:xfrm>
              <a:off x="1619672" y="3212976"/>
              <a:ext cx="5976664" cy="18774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Send to – Área de exportação de  resultados </a:t>
              </a:r>
            </a:p>
            <a:p>
              <a:endParaRPr lang="pt-BR" dirty="0" smtClean="0"/>
            </a:p>
            <a:p>
              <a:r>
                <a:rPr lang="pt-BR" sz="1600" b="1" dirty="0" smtClean="0"/>
                <a:t>File </a:t>
              </a:r>
              <a:r>
                <a:rPr lang="pt-BR" sz="1600" dirty="0" smtClean="0"/>
                <a:t> -  escolher formato  Abstract (text)  </a:t>
              </a:r>
            </a:p>
            <a:p>
              <a:r>
                <a:rPr lang="pt-BR" sz="1600" b="1" dirty="0" smtClean="0"/>
                <a:t>Citation manager   </a:t>
              </a:r>
              <a:r>
                <a:rPr lang="pt-BR" sz="1600" dirty="0" smtClean="0"/>
                <a:t>- Endnote Web</a:t>
              </a:r>
            </a:p>
            <a:p>
              <a:r>
                <a:rPr lang="pt-BR" sz="1600" b="1" dirty="0" smtClean="0"/>
                <a:t>Clipboard</a:t>
              </a:r>
              <a:r>
                <a:rPr lang="pt-BR" sz="1600" dirty="0" smtClean="0"/>
                <a:t>  - guardar resultados por até 8 horas</a:t>
              </a:r>
            </a:p>
            <a:p>
              <a:r>
                <a:rPr lang="pt-BR" sz="1600" b="1" dirty="0" smtClean="0"/>
                <a:t>My Bibliography   </a:t>
              </a:r>
              <a:r>
                <a:rPr lang="pt-BR" sz="1600" dirty="0" smtClean="0"/>
                <a:t>e</a:t>
              </a:r>
              <a:r>
                <a:rPr lang="pt-BR" sz="1600" b="1" dirty="0" smtClean="0"/>
                <a:t> Collections  </a:t>
              </a:r>
              <a:r>
                <a:rPr lang="pt-BR" sz="1600" dirty="0" smtClean="0"/>
                <a:t>-  guardar resultados  definitivamente</a:t>
              </a:r>
            </a:p>
            <a:p>
              <a:r>
                <a:rPr lang="pt-BR" sz="1600" dirty="0" smtClean="0"/>
                <a:t>                                    -  necessário criar conta na NCBI</a:t>
              </a:r>
            </a:p>
          </p:txBody>
        </p:sp>
        <p:cxnSp>
          <p:nvCxnSpPr>
            <p:cNvPr id="9" name="Conector de seta reta 8"/>
            <p:cNvCxnSpPr/>
            <p:nvPr/>
          </p:nvCxnSpPr>
          <p:spPr>
            <a:xfrm flipV="1">
              <a:off x="4860032" y="2564904"/>
              <a:ext cx="864096" cy="648072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58</a:t>
            </a:fld>
            <a:endParaRPr lang="pt-B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aixaDeTexto 7"/>
          <p:cNvSpPr txBox="1"/>
          <p:nvPr/>
        </p:nvSpPr>
        <p:spPr>
          <a:xfrm>
            <a:off x="971600" y="1268760"/>
            <a:ext cx="74168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7030A0"/>
                </a:solidFill>
              </a:rPr>
              <a:t>ACESSO AO TEXTO COMPLETO</a:t>
            </a:r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Free PMC Article   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Ícones das editoras / conexão doméstica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Acervo local das bibliotecas  UFPR</a:t>
            </a:r>
          </a:p>
          <a:p>
            <a:r>
              <a:rPr lang="pt-BR" dirty="0" smtClean="0"/>
              <a:t>    consulta pelo sistema Sophia: http://acervo.ufpr.br/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COMUT/ SCAD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 Contato com autores</a:t>
            </a:r>
          </a:p>
          <a:p>
            <a:pPr>
              <a:buFont typeface="Wingdings" pitchFamily="2" charset="2"/>
              <a:buChar char="Ø"/>
            </a:pPr>
            <a:endParaRPr lang="pt-BR" dirty="0" smtClean="0"/>
          </a:p>
          <a:p>
            <a:endParaRPr lang="pt-BR" dirty="0" smtClean="0"/>
          </a:p>
          <a:p>
            <a:pPr algn="ctr"/>
            <a:endParaRPr lang="pt-BR" b="1" dirty="0" smtClean="0"/>
          </a:p>
          <a:p>
            <a:pPr algn="ctr"/>
            <a:endParaRPr lang="pt-BR" b="1" dirty="0" smtClean="0"/>
          </a:p>
        </p:txBody>
      </p:sp>
      <p:pic>
        <p:nvPicPr>
          <p:cNvPr id="9" name="Imagem 8"/>
          <p:cNvPicPr/>
          <p:nvPr/>
        </p:nvPicPr>
        <p:blipFill>
          <a:blip r:embed="rId5" cstate="print"/>
          <a:srcRect l="27202" t="84766" r="66675" b="12544"/>
          <a:stretch>
            <a:fillRect/>
          </a:stretch>
        </p:blipFill>
        <p:spPr bwMode="auto">
          <a:xfrm>
            <a:off x="5508104" y="2636912"/>
            <a:ext cx="1048969" cy="3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/>
          <p:cNvPicPr/>
          <p:nvPr/>
        </p:nvPicPr>
        <p:blipFill>
          <a:blip r:embed="rId6" cstate="print"/>
          <a:srcRect l="27056" t="70955" r="66233" b="26030"/>
          <a:stretch>
            <a:fillRect/>
          </a:stretch>
        </p:blipFill>
        <p:spPr bwMode="auto">
          <a:xfrm>
            <a:off x="6732240" y="2636912"/>
            <a:ext cx="1297051" cy="35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m 11"/>
          <p:cNvPicPr/>
          <p:nvPr/>
        </p:nvPicPr>
        <p:blipFill>
          <a:blip r:embed="rId5" cstate="print"/>
          <a:srcRect l="27182" t="40187" r="57574" b="56842"/>
          <a:stretch>
            <a:fillRect/>
          </a:stretch>
        </p:blipFill>
        <p:spPr bwMode="auto">
          <a:xfrm>
            <a:off x="3635896" y="2132856"/>
            <a:ext cx="2232248" cy="32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59</a:t>
            </a:fld>
            <a:endParaRPr 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539552" y="1124744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7030A0"/>
                </a:solidFill>
              </a:rPr>
              <a:t>ACESSO AO ACERVO FÍSICO</a:t>
            </a:r>
          </a:p>
          <a:p>
            <a:endParaRPr lang="pt-BR" dirty="0" smtClean="0"/>
          </a:p>
          <a:p>
            <a:r>
              <a:rPr lang="pt-BR" dirty="0" smtClean="0"/>
              <a:t>Consulta,  empréstimo, devolução, renovação e reserva de materiais. Sistema Sophia. Disponível em </a:t>
            </a:r>
            <a:r>
              <a:rPr lang="pt-BR" u="sng" dirty="0" smtClean="0">
                <a:solidFill>
                  <a:srgbClr val="0070C0"/>
                </a:solidFill>
              </a:rPr>
              <a:t>http://acervo.ufpr.br/</a:t>
            </a:r>
            <a:endParaRPr lang="pt-BR" u="sng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6275" t="14800" r="16001" b="26081"/>
          <a:stretch>
            <a:fillRect/>
          </a:stretch>
        </p:blipFill>
        <p:spPr bwMode="auto">
          <a:xfrm>
            <a:off x="683568" y="2492896"/>
            <a:ext cx="7416824" cy="404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60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4" name="Imagem 3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5" name="Imagem 4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6" name="Imagem 5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aixaDeTexto 6"/>
          <p:cNvSpPr txBox="1"/>
          <p:nvPr/>
        </p:nvSpPr>
        <p:spPr>
          <a:xfrm>
            <a:off x="971600" y="1484784"/>
            <a:ext cx="741682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REFERÊNCIAS</a:t>
            </a:r>
          </a:p>
          <a:p>
            <a:endParaRPr lang="pt-BR" dirty="0" smtClean="0"/>
          </a:p>
          <a:p>
            <a:pPr lvl="0"/>
            <a:r>
              <a:rPr lang="pt-BR" dirty="0" smtClean="0">
                <a:latin typeface="Arial" pitchFamily="34" charset="0"/>
                <a:cs typeface="Arial" pitchFamily="34" charset="0"/>
              </a:rPr>
              <a:t>Figueiredo, N. M. O Processo de transferência da informação.</a:t>
            </a:r>
            <a:r>
              <a:rPr lang="pt-BR" b="1" dirty="0" smtClean="0">
                <a:latin typeface="Arial" pitchFamily="34" charset="0"/>
                <a:cs typeface="Arial" pitchFamily="34" charset="0"/>
              </a:rPr>
              <a:t> Ciência da Informação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, v. 8, n. 2,  1979.</a:t>
            </a:r>
          </a:p>
          <a:p>
            <a:r>
              <a:rPr lang="pt-BR" dirty="0" smtClean="0"/>
              <a:t>UNIVERSIDADE </a:t>
            </a:r>
            <a:r>
              <a:rPr lang="pt-BR" dirty="0" smtClean="0"/>
              <a:t>FEDERAL DO PARANÁ. </a:t>
            </a:r>
            <a:r>
              <a:rPr lang="pt-BR" b="1" dirty="0" smtClean="0"/>
              <a:t>Portal da Informação</a:t>
            </a:r>
            <a:r>
              <a:rPr lang="pt-BR" dirty="0" smtClean="0"/>
              <a:t>, 2013. Disponível em: </a:t>
            </a:r>
            <a:r>
              <a:rPr lang="pt-BR" u="sng" dirty="0" smtClean="0">
                <a:hlinkClick r:id="rId5"/>
              </a:rPr>
              <a:t>www.portal.ufpr.br</a:t>
            </a:r>
            <a:r>
              <a:rPr lang="pt-BR" dirty="0" smtClean="0"/>
              <a:t>. Acesso em 12 jul. 2013.</a:t>
            </a:r>
          </a:p>
          <a:p>
            <a:r>
              <a:rPr lang="pt-BR" dirty="0" smtClean="0"/>
              <a:t>Portal BVS. Disponível em:  </a:t>
            </a:r>
            <a:r>
              <a:rPr lang="pt-BR" u="sng" dirty="0" smtClean="0">
                <a:hlinkClick r:id="rId6"/>
              </a:rPr>
              <a:t>www.bvs.br</a:t>
            </a:r>
            <a:r>
              <a:rPr lang="pt-BR" dirty="0" smtClean="0"/>
              <a:t>. Acesso em 12 jul. 2013</a:t>
            </a:r>
          </a:p>
          <a:p>
            <a:r>
              <a:rPr lang="pt-BR" dirty="0" smtClean="0"/>
              <a:t>Portal de Periódicos Capes. Disponível em:  </a:t>
            </a:r>
            <a:r>
              <a:rPr lang="pt-BR" u="sng" dirty="0" smtClean="0">
                <a:hlinkClick r:id="rId7"/>
              </a:rPr>
              <a:t>www.periodicos.capes.gov.br</a:t>
            </a:r>
            <a:r>
              <a:rPr lang="pt-BR" dirty="0" smtClean="0"/>
              <a:t>.  Acesso em 12 jul. 2013</a:t>
            </a:r>
          </a:p>
          <a:p>
            <a:r>
              <a:rPr lang="pt-BR" dirty="0" err="1" smtClean="0"/>
              <a:t>Pubmed</a:t>
            </a:r>
            <a:r>
              <a:rPr lang="pt-BR" dirty="0" smtClean="0"/>
              <a:t>. Disponível em: </a:t>
            </a:r>
            <a:r>
              <a:rPr lang="pt-BR" u="sng" dirty="0" smtClean="0">
                <a:hlinkClick r:id="rId8"/>
              </a:rPr>
              <a:t>http://www.ncbi.nlm.nih.gov</a:t>
            </a:r>
            <a:r>
              <a:rPr lang="pt-BR" dirty="0" smtClean="0"/>
              <a:t>. Acesso em 12 jul. 2013.</a:t>
            </a:r>
          </a:p>
          <a:p>
            <a:r>
              <a:rPr lang="pt-BR" dirty="0" smtClean="0"/>
              <a:t>Porta </a:t>
            </a:r>
            <a:r>
              <a:rPr lang="pt-BR" dirty="0" err="1" smtClean="0"/>
              <a:t>Decs</a:t>
            </a:r>
            <a:r>
              <a:rPr lang="pt-BR" dirty="0" smtClean="0"/>
              <a:t>. </a:t>
            </a:r>
            <a:r>
              <a:rPr lang="pt-BR" u="sng" dirty="0" smtClean="0">
                <a:hlinkClick r:id="rId9"/>
              </a:rPr>
              <a:t>http://decs.bvs.br</a:t>
            </a:r>
            <a:r>
              <a:rPr lang="pt-BR" dirty="0" smtClean="0"/>
              <a:t>. Acesso em 12 jul.2013 </a:t>
            </a:r>
          </a:p>
          <a:p>
            <a:r>
              <a:rPr lang="pt-BR" dirty="0" smtClean="0"/>
              <a:t>NEVES, l. M.; JANKOSKI, D. A.; SCHNAIDER, M. J. (</a:t>
            </a:r>
            <a:r>
              <a:rPr lang="pt-BR" dirty="0" err="1" smtClean="0"/>
              <a:t>Orgs</a:t>
            </a:r>
            <a:r>
              <a:rPr lang="pt-BR" dirty="0" smtClean="0"/>
              <a:t>). </a:t>
            </a:r>
            <a:r>
              <a:rPr lang="pt-BR" b="1" dirty="0" smtClean="0"/>
              <a:t>Tutorial de pesquisa bibliográfica</a:t>
            </a:r>
            <a:r>
              <a:rPr lang="pt-BR" dirty="0" smtClean="0"/>
              <a:t>. Curitiba:  </a:t>
            </a:r>
            <a:r>
              <a:rPr lang="pt-BR" dirty="0" err="1" smtClean="0"/>
              <a:t>SiBi</a:t>
            </a:r>
            <a:r>
              <a:rPr lang="pt-BR" dirty="0" smtClean="0"/>
              <a:t>/UFPR, 2013. </a:t>
            </a:r>
          </a:p>
          <a:p>
            <a:r>
              <a:rPr lang="pt-BR" dirty="0" smtClean="0"/>
              <a:t>OMIM. Disponível em:  </a:t>
            </a:r>
            <a:r>
              <a:rPr lang="pt-BR" dirty="0" smtClean="0">
                <a:hlinkClick r:id="rId10"/>
              </a:rPr>
              <a:t>http://www.omim.org/</a:t>
            </a:r>
            <a:r>
              <a:rPr lang="pt-BR" dirty="0" smtClean="0"/>
              <a:t> . Acesso em 12 jul. 2013</a:t>
            </a:r>
          </a:p>
          <a:p>
            <a:endParaRPr lang="pt-BR" dirty="0" smtClean="0"/>
          </a:p>
          <a:p>
            <a:r>
              <a:rPr lang="pt-BR" dirty="0" smtClean="0"/>
              <a:t> </a:t>
            </a:r>
            <a:endParaRPr lang="pt-BR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2411760" y="1988840"/>
            <a:ext cx="38884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Josefina  A. S. Guedes</a:t>
            </a:r>
          </a:p>
          <a:p>
            <a:endParaRPr lang="pt-BR" sz="2400" b="1" dirty="0" smtClean="0"/>
          </a:p>
          <a:p>
            <a:r>
              <a:rPr lang="pt-BR" sz="2400" b="1" dirty="0" smtClean="0"/>
              <a:t>Contatos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Fone: 3361-1547</a:t>
            </a:r>
          </a:p>
          <a:p>
            <a:endParaRPr lang="pt-BR" sz="2000" b="1" dirty="0" smtClean="0"/>
          </a:p>
          <a:p>
            <a:r>
              <a:rPr lang="pt-BR" sz="2000" b="1" dirty="0" smtClean="0">
                <a:hlinkClick r:id="rId5"/>
              </a:rPr>
              <a:t>jguedes@ufpr.br</a:t>
            </a:r>
            <a:endParaRPr lang="pt-BR" sz="2000" b="1" dirty="0" smtClean="0"/>
          </a:p>
          <a:p>
            <a:endParaRPr lang="pt-BR" sz="2000" b="1" dirty="0" smtClean="0"/>
          </a:p>
          <a:p>
            <a:r>
              <a:rPr lang="pt-BR" sz="2000" b="1" dirty="0" smtClean="0">
                <a:hlinkClick r:id="rId6"/>
              </a:rPr>
              <a:t>josefinaguedes@yahoo.com.br</a:t>
            </a:r>
            <a:endParaRPr lang="pt-BR" b="1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61</a:t>
            </a:fld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CaixaDeTexto 5"/>
          <p:cNvSpPr txBox="1"/>
          <p:nvPr/>
        </p:nvSpPr>
        <p:spPr>
          <a:xfrm>
            <a:off x="395536" y="1196752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7030A0"/>
                </a:solidFill>
              </a:rPr>
              <a:t>BUSCA RÁPIDA</a:t>
            </a:r>
          </a:p>
          <a:p>
            <a:r>
              <a:rPr lang="pt-BR" dirty="0" smtClean="0"/>
              <a:t>  - Pesquisa por autor,  título ou  assunto </a:t>
            </a:r>
          </a:p>
          <a:p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99592" y="220486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Filtros por biblioteca, ano de edição,  tipo de material, idioma e ordenação 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751512" y="1124744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dirty="0" smtClean="0"/>
              <a:t> </a:t>
            </a:r>
            <a:r>
              <a:rPr lang="pt-BR" b="1" dirty="0" smtClean="0">
                <a:solidFill>
                  <a:srgbClr val="7030A0"/>
                </a:solidFill>
              </a:rPr>
              <a:t>BUSCA COMBINADA</a:t>
            </a:r>
          </a:p>
          <a:p>
            <a:r>
              <a:rPr lang="pt-BR" dirty="0" smtClean="0"/>
              <a:t>    - Pesquisa simultânea em mais de um   </a:t>
            </a:r>
          </a:p>
          <a:p>
            <a:r>
              <a:rPr lang="pt-BR" dirty="0" smtClean="0"/>
              <a:t>      campo de busca</a:t>
            </a:r>
          </a:p>
          <a:p>
            <a:endParaRPr lang="pt-BR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5750" t="15120" r="16267" b="19361"/>
          <a:stretch>
            <a:fillRect/>
          </a:stretch>
        </p:blipFill>
        <p:spPr bwMode="auto">
          <a:xfrm>
            <a:off x="1043608" y="2780927"/>
            <a:ext cx="6696744" cy="39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o 13"/>
          <p:cNvGrpSpPr/>
          <p:nvPr/>
        </p:nvGrpSpPr>
        <p:grpSpPr>
          <a:xfrm>
            <a:off x="4427984" y="3429000"/>
            <a:ext cx="3240360" cy="936104"/>
            <a:chOff x="4427984" y="3429000"/>
            <a:chExt cx="3240360" cy="936104"/>
          </a:xfrm>
        </p:grpSpPr>
        <p:sp>
          <p:nvSpPr>
            <p:cNvPr id="15" name="Elipse 14"/>
            <p:cNvSpPr/>
            <p:nvPr/>
          </p:nvSpPr>
          <p:spPr>
            <a:xfrm>
              <a:off x="5436096" y="3429000"/>
              <a:ext cx="2232248" cy="28803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>
              <a:off x="4427984" y="3717032"/>
              <a:ext cx="2664296" cy="648072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Espaço Reservado para Número de Slid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l="16275" t="15120" r="17051" b="33221"/>
          <a:stretch>
            <a:fillRect/>
          </a:stretch>
        </p:blipFill>
        <p:spPr bwMode="auto">
          <a:xfrm>
            <a:off x="179511" y="1340768"/>
            <a:ext cx="669674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5652120" y="2276872"/>
            <a:ext cx="3240360" cy="3288561"/>
            <a:chOff x="5652120" y="2276872"/>
            <a:chExt cx="3240360" cy="3288561"/>
          </a:xfrm>
        </p:grpSpPr>
        <p:sp>
          <p:nvSpPr>
            <p:cNvPr id="9" name="CaixaDeTexto 8"/>
            <p:cNvSpPr txBox="1"/>
            <p:nvPr/>
          </p:nvSpPr>
          <p:spPr>
            <a:xfrm>
              <a:off x="7380312" y="3356992"/>
              <a:ext cx="1296144" cy="110799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Exemplares</a:t>
              </a:r>
            </a:p>
            <a:p>
              <a:r>
                <a:rPr lang="pt-BR" sz="1200" dirty="0" smtClean="0"/>
                <a:t>n. de exemplares</a:t>
              </a:r>
            </a:p>
            <a:p>
              <a:r>
                <a:rPr lang="pt-BR" sz="1200" dirty="0" smtClean="0"/>
                <a:t>Emprestados</a:t>
              </a:r>
            </a:p>
            <a:p>
              <a:r>
                <a:rPr lang="pt-BR" sz="1200" dirty="0" smtClean="0"/>
                <a:t>Disponíveis </a:t>
              </a:r>
            </a:p>
            <a:p>
              <a:r>
                <a:rPr lang="pt-BR" sz="1200" dirty="0" smtClean="0"/>
                <a:t>n. de reservas</a:t>
              </a:r>
              <a:endParaRPr lang="pt-BR" sz="1200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7380312" y="2276872"/>
              <a:ext cx="1296144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Detalhes</a:t>
              </a:r>
            </a:p>
            <a:p>
              <a:r>
                <a:rPr lang="pt-BR" sz="1200" dirty="0" smtClean="0"/>
                <a:t>Ficha resumida </a:t>
              </a:r>
            </a:p>
            <a:p>
              <a:r>
                <a:rPr lang="pt-BR" sz="1200" dirty="0" smtClean="0"/>
                <a:t>Ficha completa </a:t>
              </a:r>
            </a:p>
            <a:p>
              <a:r>
                <a:rPr lang="pt-BR" sz="1200" dirty="0" smtClean="0"/>
                <a:t>Mark tags</a:t>
              </a:r>
              <a:endParaRPr lang="pt-BR" sz="1200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7380312" y="4581128"/>
              <a:ext cx="1512168" cy="92333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Reserva</a:t>
              </a:r>
              <a:endParaRPr lang="pt-BR" sz="300" dirty="0" smtClean="0"/>
            </a:p>
            <a:p>
              <a:r>
                <a:rPr lang="pt-BR" sz="1200" dirty="0" smtClean="0"/>
                <a:t>Somente quando todos os exemplares estão emprestados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5652120" y="4365104"/>
              <a:ext cx="1368152" cy="1200329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sz="7200" dirty="0"/>
            </a:p>
          </p:txBody>
        </p:sp>
      </p:grpSp>
      <p:sp>
        <p:nvSpPr>
          <p:cNvPr id="27" name="CaixaDeTexto 26"/>
          <p:cNvSpPr txBox="1"/>
          <p:nvPr/>
        </p:nvSpPr>
        <p:spPr>
          <a:xfrm>
            <a:off x="1331640" y="5661248"/>
            <a:ext cx="4824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OBS: Para localização do material na estante deve ser utilizado o </a:t>
            </a:r>
          </a:p>
          <a:p>
            <a:r>
              <a:rPr lang="pt-BR" sz="1400" dirty="0" smtClean="0"/>
              <a:t>          número de chamada que consta na aba Exemplares. </a:t>
            </a:r>
            <a:endParaRPr lang="pt-BR" dirty="0"/>
          </a:p>
        </p:txBody>
      </p:sp>
      <p:sp>
        <p:nvSpPr>
          <p:cNvPr id="15" name="Espaço Reservado para Número de Slid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0"/>
            <a:ext cx="9144000" cy="908720"/>
            <a:chOff x="0" y="0"/>
            <a:chExt cx="9144000" cy="908720"/>
          </a:xfrm>
        </p:grpSpPr>
        <p:pic>
          <p:nvPicPr>
            <p:cNvPr id="3" name="Imagem 2" descr="casinha_porta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5616" y="0"/>
              <a:ext cx="936105" cy="908720"/>
            </a:xfrm>
            <a:prstGeom prst="rect">
              <a:avLst/>
            </a:prstGeom>
          </p:spPr>
        </p:pic>
        <p:pic>
          <p:nvPicPr>
            <p:cNvPr id="4" name="Imagem 3" descr="logo-ufpr100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137077" cy="908720"/>
            </a:xfrm>
            <a:prstGeom prst="rect">
              <a:avLst/>
            </a:prstGeom>
          </p:spPr>
        </p:pic>
        <p:pic>
          <p:nvPicPr>
            <p:cNvPr id="5" name="Imagem 4"/>
            <p:cNvPicPr/>
            <p:nvPr/>
          </p:nvPicPr>
          <p:blipFill>
            <a:blip r:embed="rId4" cstate="print"/>
            <a:srcRect l="26777" t="24074" r="23574" b="64814"/>
            <a:stretch>
              <a:fillRect/>
            </a:stretch>
          </p:blipFill>
          <p:spPr bwMode="auto">
            <a:xfrm>
              <a:off x="1979712" y="0"/>
              <a:ext cx="7164288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8551" t="40804" r="39198" b="31089"/>
          <a:stretch>
            <a:fillRect/>
          </a:stretch>
        </p:blipFill>
        <p:spPr bwMode="auto">
          <a:xfrm>
            <a:off x="4572001" y="3789040"/>
            <a:ext cx="25202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3131840" y="1052736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rgbClr val="7030A0"/>
                </a:solidFill>
              </a:rPr>
              <a:t>Reserva </a:t>
            </a:r>
            <a:endParaRPr lang="pt-BR" sz="2800" b="1" dirty="0">
              <a:solidFill>
                <a:srgbClr val="7030A0"/>
              </a:solidFill>
            </a:endParaRPr>
          </a:p>
        </p:txBody>
      </p:sp>
      <p:pic>
        <p:nvPicPr>
          <p:cNvPr id="8" name="Imagem 7"/>
          <p:cNvPicPr/>
          <p:nvPr/>
        </p:nvPicPr>
        <p:blipFill>
          <a:blip r:embed="rId6" cstate="print"/>
          <a:srcRect l="38336" t="36444" r="39189" b="35101"/>
          <a:stretch>
            <a:fillRect/>
          </a:stretch>
        </p:blipFill>
        <p:spPr bwMode="auto">
          <a:xfrm>
            <a:off x="1475656" y="1700808"/>
            <a:ext cx="259228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/>
          <p:cNvPicPr/>
          <p:nvPr/>
        </p:nvPicPr>
        <p:blipFill>
          <a:blip r:embed="rId7" cstate="print"/>
          <a:srcRect l="38557" t="36830" r="39487" b="34790"/>
          <a:stretch>
            <a:fillRect/>
          </a:stretch>
        </p:blipFill>
        <p:spPr bwMode="auto">
          <a:xfrm>
            <a:off x="4572000" y="1700808"/>
            <a:ext cx="252028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8" cstate="print"/>
          <a:srcRect l="38380" t="36659" r="39235" b="34842"/>
          <a:stretch>
            <a:fillRect/>
          </a:stretch>
        </p:blipFill>
        <p:spPr bwMode="auto">
          <a:xfrm>
            <a:off x="1475656" y="3789040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3FAD5-9BF9-428B-8795-8EF24632C56E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4779</TotalTime>
  <Words>2180</Words>
  <Application>Microsoft Office PowerPoint</Application>
  <PresentationFormat>Apresentação na tela (4:3)</PresentationFormat>
  <Paragraphs>492</Paragraphs>
  <Slides>61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UFPR</dc:creator>
  <cp:lastModifiedBy>Adm</cp:lastModifiedBy>
  <cp:revision>551</cp:revision>
  <dcterms:created xsi:type="dcterms:W3CDTF">2013-07-25T11:33:39Z</dcterms:created>
  <dcterms:modified xsi:type="dcterms:W3CDTF">2014-02-27T16:35:56Z</dcterms:modified>
</cp:coreProperties>
</file>